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25"/>
  </p:notesMasterIdLst>
  <p:handoutMasterIdLst>
    <p:handoutMasterId r:id="rId26"/>
  </p:handoutMasterIdLst>
  <p:sldIdLst>
    <p:sldId id="257" r:id="rId2"/>
    <p:sldId id="388" r:id="rId3"/>
    <p:sldId id="398" r:id="rId4"/>
    <p:sldId id="390" r:id="rId5"/>
    <p:sldId id="391" r:id="rId6"/>
    <p:sldId id="392" r:id="rId7"/>
    <p:sldId id="393" r:id="rId8"/>
    <p:sldId id="394" r:id="rId9"/>
    <p:sldId id="400" r:id="rId10"/>
    <p:sldId id="395" r:id="rId11"/>
    <p:sldId id="396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08" r:id="rId20"/>
    <p:sldId id="409" r:id="rId21"/>
    <p:sldId id="389" r:id="rId22"/>
    <p:sldId id="399" r:id="rId23"/>
    <p:sldId id="304" r:id="rId24"/>
  </p:sldIdLst>
  <p:sldSz cx="9144000" cy="6858000" type="screen4x3"/>
  <p:notesSz cx="6757988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8" autoAdjust="0"/>
    <p:restoredTop sz="94612" autoAdjust="0"/>
  </p:normalViewPr>
  <p:slideViewPr>
    <p:cSldViewPr>
      <p:cViewPr>
        <p:scale>
          <a:sx n="79" d="100"/>
          <a:sy n="79" d="100"/>
        </p:scale>
        <p:origin x="-1026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289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289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1013"/>
            <a:ext cx="292893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592C1D1-B058-4A92-B5FF-C5CB3AFE61D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421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7463" y="0"/>
            <a:ext cx="29289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2813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7888"/>
            <a:ext cx="5405438" cy="443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289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7463" y="9371013"/>
            <a:ext cx="2928937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3" tIns="45706" rIns="91413" bIns="4570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EF0ED0E-8AD9-4A4E-A32D-1B38A85C105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68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B5DA383-3F3F-4A11-B6A6-1002588739CD}" type="slidenum">
              <a:rPr lang="ru-RU" smtClean="0">
                <a:latin typeface="Times New Roman" pitchFamily="18" charset="0"/>
              </a:rPr>
              <a:pPr eaLnBrk="1" hangingPunct="1"/>
              <a:t>1</a:t>
            </a:fld>
            <a:endParaRPr lang="ru-RU" smtClean="0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377 w 5184"/>
                  <a:gd name="T3" fmla="*/ 3159 h 3159"/>
                  <a:gd name="T4" fmla="*/ 5377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80 w 556"/>
                  <a:gd name="T5" fmla="*/ 3159 h 3159"/>
                  <a:gd name="T6" fmla="*/ 58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6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63 w 251"/>
                <a:gd name="T7" fmla="*/ 12 h 12"/>
                <a:gd name="T8" fmla="*/ 263 w 251"/>
                <a:gd name="T9" fmla="*/ 0 h 12"/>
                <a:gd name="T10" fmla="*/ 26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14053 w 251"/>
                <a:gd name="T5" fmla="*/ 12 h 12"/>
                <a:gd name="T6" fmla="*/ 14053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uk-UA"/>
              </a:p>
            </p:txBody>
          </p:sp>
        </p:grpSp>
      </p:grpSp>
      <p:sp>
        <p:nvSpPr>
          <p:cNvPr id="32872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2872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28E23-9E3F-4EBD-8F42-03CB916735B3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99229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F2AEC-A14C-4D2F-B807-C155B8C8ABD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10571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C9C8F-E074-4DF4-B393-3EEB6FB7E17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00960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B8BE2-9FDE-4132-A05E-0EFCE1B7798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2128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A3BB6-27E3-41D1-8322-89E6D09F689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4194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D5E19-C0CB-49AC-A6D5-ABBEA73900B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73133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94244-15F1-405B-B362-737A7653615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35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B3433-1C27-4E17-9399-07EA1CBF14B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37473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204B7-8FB2-4AB8-B415-59903F940E1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09272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9345D-B553-4BFA-BA92-7227EA34A865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2490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D86C6-7627-4F6B-9F02-8754BA8C955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164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377 w 5184"/>
                <a:gd name="T3" fmla="*/ 3159 h 3159"/>
                <a:gd name="T4" fmla="*/ 5377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80 w 556"/>
                <a:gd name="T5" fmla="*/ 3159 h 3159"/>
                <a:gd name="T6" fmla="*/ 58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905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905 w 4724"/>
                  <a:gd name="T7" fmla="*/ 12 h 12"/>
                  <a:gd name="T8" fmla="*/ 4905 w 4724"/>
                  <a:gd name="T9" fmla="*/ 0 h 12"/>
                  <a:gd name="T10" fmla="*/ 4905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6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14053 w 251"/>
                  <a:gd name="T5" fmla="*/ 12 h 12"/>
                  <a:gd name="T6" fmla="*/ 14053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6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63 w 251"/>
                  <a:gd name="T7" fmla="*/ 12 h 12"/>
                  <a:gd name="T8" fmla="*/ 263 w 251"/>
                  <a:gd name="T9" fmla="*/ 0 h 12"/>
                  <a:gd name="T10" fmla="*/ 26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76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uk-UA"/>
              </a:p>
            </p:txBody>
          </p:sp>
        </p:grpSp>
      </p:grpSp>
      <p:sp>
        <p:nvSpPr>
          <p:cNvPr id="32769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769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6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6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6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D12DAFD-99C2-4FD3-95B9-3383994EDCF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0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15888"/>
            <a:ext cx="7921625" cy="1855787"/>
          </a:xfrm>
        </p:spPr>
        <p:txBody>
          <a:bodyPr/>
          <a:lstStyle/>
          <a:p>
            <a:pPr eaLnBrk="1" hangingPunct="1">
              <a:defRPr/>
            </a:pPr>
            <a:r>
              <a:rPr lang="uk-UA" sz="3600" b="0" dirty="0" smtClean="0">
                <a:solidFill>
                  <a:schemeClr val="tx1"/>
                </a:solidFill>
              </a:rPr>
              <a:t>Григорій Монастирський,</a:t>
            </a:r>
            <a:br>
              <a:rPr lang="uk-UA" sz="3600" b="0" dirty="0" smtClean="0">
                <a:solidFill>
                  <a:schemeClr val="tx1"/>
                </a:solidFill>
              </a:rPr>
            </a:br>
            <a:r>
              <a:rPr lang="uk-UA" sz="2400" b="0" dirty="0" smtClean="0">
                <a:solidFill>
                  <a:schemeClr val="tx1"/>
                </a:solidFill>
              </a:rPr>
              <a:t>доктор економічних наук, професор</a:t>
            </a:r>
            <a:br>
              <a:rPr lang="uk-UA" sz="2400" b="0" dirty="0" smtClean="0">
                <a:solidFill>
                  <a:schemeClr val="tx1"/>
                </a:solidFill>
              </a:rPr>
            </a:br>
            <a:r>
              <a:rPr lang="uk-UA" sz="2400" b="0" dirty="0" smtClean="0">
                <a:solidFill>
                  <a:schemeClr val="tx1"/>
                </a:solidFill>
              </a:rPr>
              <a:t>Західноукраїнський національний університет</a:t>
            </a:r>
            <a:endParaRPr lang="ru-RU" sz="2400" b="0" dirty="0" smtClean="0">
              <a:solidFill>
                <a:schemeClr val="tx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89138"/>
            <a:ext cx="7343775" cy="2447925"/>
          </a:xfrm>
        </p:spPr>
        <p:txBody>
          <a:bodyPr/>
          <a:lstStyle/>
          <a:p>
            <a:pPr marL="0" indent="12700" algn="ctr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uk-UA" sz="2800" b="1" dirty="0" smtClean="0"/>
              <a:t>Публічне управління та адміністрування в умовах війни та </a:t>
            </a:r>
            <a:r>
              <a:rPr lang="uk-UA" sz="2800" b="1" dirty="0" err="1" smtClean="0"/>
              <a:t>поствоєнний</a:t>
            </a:r>
            <a:r>
              <a:rPr lang="uk-UA" sz="2800" b="1" dirty="0" smtClean="0"/>
              <a:t> період в Україні</a:t>
            </a:r>
          </a:p>
        </p:txBody>
      </p:sp>
      <p:pic>
        <p:nvPicPr>
          <p:cNvPr id="3076" name="Picture 6" descr="ХРОНІКА ОБОРОНИ УКРАЇНИ. День 9 – 04.03.20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500438"/>
            <a:ext cx="3816350" cy="274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У Львові з будівлі вкрали прапори Євросоюзу та України - Четверта студі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3573463"/>
            <a:ext cx="4464050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Місцеве самоврядування в умовах воєнного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088" y="1981200"/>
            <a:ext cx="7783512" cy="4114800"/>
          </a:xfrm>
        </p:spPr>
        <p:txBody>
          <a:bodyPr/>
          <a:lstStyle/>
          <a:p>
            <a:pPr>
              <a:defRPr/>
            </a:pPr>
            <a:r>
              <a:rPr lang="ru-RU" sz="1800" dirty="0" smtClean="0"/>
              <a:t>В </a:t>
            </a:r>
            <a:r>
              <a:rPr lang="ru-RU" sz="1800" dirty="0" err="1" smtClean="0"/>
              <a:t>умовах</a:t>
            </a:r>
            <a:r>
              <a:rPr lang="ru-RU" sz="1800" dirty="0" smtClean="0"/>
              <a:t> </a:t>
            </a:r>
            <a:r>
              <a:rPr lang="ru-RU" sz="1800" dirty="0" err="1" smtClean="0"/>
              <a:t>воєнного</a:t>
            </a:r>
            <a:r>
              <a:rPr lang="ru-RU" sz="1800" dirty="0" smtClean="0"/>
              <a:t> стану </a:t>
            </a:r>
            <a:r>
              <a:rPr lang="ru-RU" sz="1800" dirty="0" err="1" smtClean="0"/>
              <a:t>органи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самоврядування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відіграють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значну</a:t>
            </a:r>
            <a:r>
              <a:rPr lang="ru-RU" sz="1800" dirty="0" smtClean="0"/>
              <a:t> роль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 smtClean="0"/>
              <a:t>охорони</a:t>
            </a:r>
            <a:r>
              <a:rPr lang="ru-RU" sz="1800" dirty="0" smtClean="0"/>
              <a:t> та оборони </a:t>
            </a:r>
            <a:r>
              <a:rPr lang="ru-RU" sz="1800" dirty="0" err="1" smtClean="0"/>
              <a:t>територіальних</a:t>
            </a:r>
            <a:r>
              <a:rPr lang="ru-RU" sz="1800" dirty="0" smtClean="0"/>
              <a:t> громад.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 до ч. 2 ст. 98 Закону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«Про </a:t>
            </a:r>
            <a:r>
              <a:rPr lang="ru-RU" sz="1800" dirty="0" err="1" smtClean="0"/>
              <a:t>правовий</a:t>
            </a:r>
            <a:r>
              <a:rPr lang="ru-RU" sz="1800" dirty="0" smtClean="0"/>
              <a:t> режим </a:t>
            </a:r>
            <a:r>
              <a:rPr lang="ru-RU" sz="1800" dirty="0" err="1" smtClean="0"/>
              <a:t>воєнного</a:t>
            </a:r>
            <a:r>
              <a:rPr lang="ru-RU" sz="1800" dirty="0" smtClean="0"/>
              <a:t> стану», </a:t>
            </a:r>
            <a:r>
              <a:rPr lang="ru-RU" sz="1800" dirty="0" err="1" smtClean="0"/>
              <a:t>органи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самоврядування</a:t>
            </a:r>
            <a:r>
              <a:rPr lang="ru-RU" sz="1800" dirty="0" smtClean="0"/>
              <a:t> і </a:t>
            </a:r>
            <a:r>
              <a:rPr lang="ru-RU" sz="1800" dirty="0" err="1" smtClean="0"/>
              <a:t>далі</a:t>
            </a:r>
            <a:r>
              <a:rPr lang="ru-RU" sz="1800" dirty="0" smtClean="0"/>
              <a:t> </a:t>
            </a:r>
            <a:r>
              <a:rPr lang="ru-RU" sz="1800" dirty="0" err="1" smtClean="0"/>
              <a:t>здійснюють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повноваження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надані</a:t>
            </a:r>
            <a:r>
              <a:rPr lang="ru-RU" sz="1800" dirty="0" smtClean="0"/>
              <a:t> </a:t>
            </a:r>
            <a:r>
              <a:rPr lang="ru-RU" sz="1800" dirty="0" err="1" smtClean="0"/>
              <a:t>їм</a:t>
            </a:r>
            <a:r>
              <a:rPr lang="ru-RU" sz="1800" dirty="0" smtClean="0"/>
              <a:t> </a:t>
            </a:r>
            <a:r>
              <a:rPr lang="ru-RU" sz="1800" dirty="0" err="1" smtClean="0"/>
              <a:t>Конституцією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та </a:t>
            </a:r>
            <a:r>
              <a:rPr lang="ru-RU" sz="1800" dirty="0" err="1" smtClean="0"/>
              <a:t>іншими</a:t>
            </a:r>
            <a:r>
              <a:rPr lang="ru-RU" sz="1800" dirty="0" smtClean="0"/>
              <a:t> законами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. </a:t>
            </a:r>
          </a:p>
          <a:p>
            <a:pPr>
              <a:defRPr/>
            </a:pPr>
            <a:endParaRPr lang="ru-RU" sz="1800" dirty="0"/>
          </a:p>
          <a:p>
            <a:pPr>
              <a:defRPr/>
            </a:pPr>
            <a:r>
              <a:rPr lang="ru-RU" sz="1800" dirty="0" err="1" smtClean="0"/>
              <a:t>Органи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самоврядування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забовязані</a:t>
            </a:r>
            <a:r>
              <a:rPr lang="ru-RU" sz="1800" dirty="0" smtClean="0"/>
              <a:t> </a:t>
            </a:r>
            <a:r>
              <a:rPr lang="ru-RU" sz="1800" dirty="0" err="1" smtClean="0"/>
              <a:t>сприяти</a:t>
            </a:r>
            <a:r>
              <a:rPr lang="ru-RU" sz="1800" dirty="0" smtClean="0"/>
              <a:t> </a:t>
            </a:r>
            <a:r>
              <a:rPr lang="ru-RU" sz="1800" dirty="0" err="1" smtClean="0"/>
              <a:t>діяльності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командуванню</a:t>
            </a:r>
            <a:r>
              <a:rPr lang="ru-RU" sz="1800" dirty="0" smtClean="0"/>
              <a:t> та </a:t>
            </a:r>
            <a:r>
              <a:rPr lang="ru-RU" sz="1800" dirty="0" err="1" smtClean="0"/>
              <a:t>військовим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адміністраціям</a:t>
            </a:r>
            <a:r>
              <a:rPr lang="ru-RU" sz="1800" dirty="0" smtClean="0"/>
              <a:t>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забезпечення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заходів</a:t>
            </a:r>
            <a:r>
              <a:rPr lang="ru-RU" sz="1800" dirty="0" smtClean="0"/>
              <a:t>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</a:t>
            </a:r>
            <a:r>
              <a:rPr lang="ru-RU" sz="1800" dirty="0" err="1" smtClean="0"/>
              <a:t>необхідні</a:t>
            </a:r>
            <a:r>
              <a:rPr lang="ru-RU" sz="1800" dirty="0" smtClean="0"/>
              <a:t> для </a:t>
            </a:r>
            <a:r>
              <a:rPr lang="ru-RU" sz="1800" dirty="0" err="1" smtClean="0"/>
              <a:t>запровадження</a:t>
            </a:r>
            <a:r>
              <a:rPr lang="ru-RU" sz="1800" dirty="0" smtClean="0"/>
              <a:t> правового режиму </a:t>
            </a:r>
            <a:r>
              <a:rPr lang="ru-RU" sz="1800" dirty="0" err="1" smtClean="0"/>
              <a:t>воєнного</a:t>
            </a:r>
            <a:r>
              <a:rPr lang="ru-RU" sz="1800" dirty="0" smtClean="0"/>
              <a:t> стану на </a:t>
            </a:r>
            <a:r>
              <a:rPr lang="ru-RU" sz="1800" dirty="0" err="1" smtClean="0"/>
              <a:t>відповідній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території</a:t>
            </a:r>
            <a:r>
              <a:rPr lang="ru-RU" sz="1800" dirty="0" smtClean="0"/>
              <a:t> та </a:t>
            </a:r>
            <a:r>
              <a:rPr lang="ru-RU" sz="1800" dirty="0" err="1" smtClean="0"/>
              <a:t>захисту</a:t>
            </a:r>
            <a:r>
              <a:rPr lang="ru-RU" sz="1800" dirty="0" smtClean="0"/>
              <a:t> </a:t>
            </a:r>
            <a:r>
              <a:rPr lang="ru-RU" sz="1800" dirty="0" err="1" smtClean="0"/>
              <a:t>безпеки</a:t>
            </a:r>
            <a:r>
              <a:rPr lang="ru-RU" sz="1800" dirty="0" smtClean="0"/>
              <a:t> </a:t>
            </a:r>
            <a:r>
              <a:rPr lang="ru-RU" sz="1800" dirty="0" err="1" smtClean="0"/>
              <a:t>населення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Місцеве самоврядування в умовах воєнного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1600" dirty="0" err="1" smtClean="0"/>
              <a:t>Сільський</a:t>
            </a:r>
            <a:r>
              <a:rPr lang="ru-RU" sz="1600" dirty="0" smtClean="0"/>
              <a:t>, </a:t>
            </a:r>
            <a:r>
              <a:rPr lang="ru-RU" sz="1600" dirty="0" err="1" smtClean="0"/>
              <a:t>селищний</a:t>
            </a:r>
            <a:r>
              <a:rPr lang="ru-RU" sz="1600" dirty="0" smtClean="0"/>
              <a:t>, </a:t>
            </a:r>
            <a:r>
              <a:rPr lang="ru-RU" sz="1600" dirty="0" err="1" smtClean="0"/>
              <a:t>міський</a:t>
            </a:r>
            <a:r>
              <a:rPr lang="ru-RU" sz="1600" dirty="0" smtClean="0"/>
              <a:t> голова </a:t>
            </a:r>
            <a:r>
              <a:rPr lang="ru-RU" sz="1600" dirty="0" err="1" smtClean="0"/>
              <a:t>територіальної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громади</a:t>
            </a:r>
            <a:r>
              <a:rPr lang="ru-RU" sz="1600" dirty="0" smtClean="0"/>
              <a:t> у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</a:t>
            </a:r>
            <a:r>
              <a:rPr lang="ru-RU" sz="1600" dirty="0" err="1" smtClean="0"/>
              <a:t>воєнного</a:t>
            </a:r>
            <a:r>
              <a:rPr lang="ru-RU" sz="1600" dirty="0" smtClean="0"/>
              <a:t> стану, на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ведуться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бойові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дії</a:t>
            </a:r>
            <a:r>
              <a:rPr lang="ru-RU" sz="1600" dirty="0" smtClean="0"/>
              <a:t>,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прийняти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рішення</a:t>
            </a:r>
            <a:r>
              <a:rPr lang="ru-RU" sz="1600" dirty="0" smtClean="0"/>
              <a:t>, з </a:t>
            </a:r>
            <a:r>
              <a:rPr lang="ru-RU" sz="1600" dirty="0" err="1" smtClean="0"/>
              <a:t>обов’язковим</a:t>
            </a:r>
            <a:r>
              <a:rPr lang="ru-RU" sz="1600" dirty="0" smtClean="0"/>
              <a:t> </a:t>
            </a:r>
            <a:r>
              <a:rPr lang="ru-RU" sz="1600" dirty="0" err="1" smtClean="0"/>
              <a:t>інформуванням</a:t>
            </a:r>
            <a:r>
              <a:rPr lang="ru-RU" sz="1600" dirty="0" smtClean="0"/>
              <a:t> начальника </a:t>
            </a:r>
            <a:r>
              <a:rPr lang="ru-RU" sz="1600" dirty="0" err="1" smtClean="0"/>
              <a:t>відповідної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обласної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адміністрації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протягом</a:t>
            </a:r>
            <a:r>
              <a:rPr lang="ru-RU" sz="1600" dirty="0" smtClean="0"/>
              <a:t> 24 годин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: </a:t>
            </a:r>
          </a:p>
          <a:p>
            <a:pPr>
              <a:defRPr/>
            </a:pPr>
            <a:r>
              <a:rPr lang="ru-RU" sz="1600" dirty="0" err="1" smtClean="0"/>
              <a:t>внесення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змін</a:t>
            </a:r>
            <a:r>
              <a:rPr lang="ru-RU" sz="1600" dirty="0" smtClean="0"/>
              <a:t> до </a:t>
            </a:r>
            <a:r>
              <a:rPr lang="ru-RU" sz="1600" dirty="0" err="1" smtClean="0"/>
              <a:t>кількісного</a:t>
            </a:r>
            <a:r>
              <a:rPr lang="ru-RU" sz="1600" dirty="0" smtClean="0"/>
              <a:t> та персонального складу </a:t>
            </a:r>
            <a:r>
              <a:rPr lang="ru-RU" sz="1600" dirty="0" err="1" smtClean="0"/>
              <a:t>виконавчого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комітету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сільської</a:t>
            </a:r>
            <a:r>
              <a:rPr lang="ru-RU" sz="1600" dirty="0" smtClean="0"/>
              <a:t>, </a:t>
            </a:r>
            <a:r>
              <a:rPr lang="ru-RU" sz="1600" dirty="0" err="1" smtClean="0"/>
              <a:t>селищної</a:t>
            </a:r>
            <a:r>
              <a:rPr lang="ru-RU" sz="1600" dirty="0" smtClean="0"/>
              <a:t>, </a:t>
            </a:r>
            <a:r>
              <a:rPr lang="ru-RU" sz="1600" dirty="0" err="1" smtClean="0"/>
              <a:t>міської</a:t>
            </a:r>
            <a:r>
              <a:rPr lang="ru-RU" sz="1600" dirty="0" smtClean="0"/>
              <a:t> ради; </a:t>
            </a:r>
          </a:p>
          <a:p>
            <a:pPr>
              <a:defRPr/>
            </a:pPr>
            <a:r>
              <a:rPr lang="ru-RU" sz="1600" dirty="0" err="1" smtClean="0"/>
              <a:t>затвердження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тимчасової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структури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виконавчих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</a:t>
            </a:r>
            <a:r>
              <a:rPr lang="ru-RU" sz="1600" dirty="0" err="1" smtClean="0"/>
              <a:t>сільської</a:t>
            </a:r>
            <a:r>
              <a:rPr lang="ru-RU" sz="1600" dirty="0" smtClean="0"/>
              <a:t>, </a:t>
            </a:r>
            <a:r>
              <a:rPr lang="ru-RU" sz="1600" dirty="0" err="1" smtClean="0"/>
              <a:t>селищної</a:t>
            </a:r>
            <a:r>
              <a:rPr lang="ru-RU" sz="1600" dirty="0" smtClean="0"/>
              <a:t>, </a:t>
            </a:r>
            <a:r>
              <a:rPr lang="ru-RU" sz="1600" dirty="0" err="1" smtClean="0"/>
              <a:t>міської</a:t>
            </a:r>
            <a:r>
              <a:rPr lang="ru-RU" sz="1600" dirty="0" smtClean="0"/>
              <a:t> ради,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чисельності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апарату</a:t>
            </a:r>
            <a:r>
              <a:rPr lang="ru-RU" sz="1600" dirty="0" smtClean="0"/>
              <a:t> ради та </a:t>
            </a:r>
            <a:r>
              <a:rPr lang="ru-RU" sz="1600" dirty="0" err="1" smtClean="0"/>
              <a:t>її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виконавчих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, </a:t>
            </a:r>
            <a:r>
              <a:rPr lang="ru-RU" sz="1600" dirty="0" err="1" smtClean="0"/>
              <a:t>утворення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виконавчих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ради; </a:t>
            </a:r>
          </a:p>
          <a:p>
            <a:pPr>
              <a:defRPr/>
            </a:pPr>
            <a:r>
              <a:rPr lang="ru-RU" sz="1600" dirty="0" err="1" smtClean="0"/>
              <a:t>наділення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самоорганізації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населення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повноваженнями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самоврядування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передачі</a:t>
            </a:r>
            <a:r>
              <a:rPr lang="ru-RU" sz="1600" dirty="0" smtClean="0"/>
              <a:t> </a:t>
            </a:r>
            <a:r>
              <a:rPr lang="ru-RU" sz="1600" dirty="0" err="1" smtClean="0"/>
              <a:t>коштів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матеріально-технічних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ресурсів</a:t>
            </a:r>
            <a:r>
              <a:rPr lang="ru-RU" sz="1600" dirty="0" smtClean="0"/>
              <a:t>, </a:t>
            </a:r>
            <a:r>
              <a:rPr lang="ru-RU" sz="1600" dirty="0" err="1" smtClean="0"/>
              <a:t>необхідних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здійснення</a:t>
            </a:r>
            <a:r>
              <a:rPr lang="ru-RU" sz="1600" dirty="0" smtClean="0"/>
              <a:t>;</a:t>
            </a:r>
          </a:p>
          <a:p>
            <a:pPr>
              <a:defRPr/>
            </a:pPr>
            <a:r>
              <a:rPr lang="ru-RU" sz="1600" dirty="0" err="1" smtClean="0"/>
              <a:t>внесення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бюджету </a:t>
            </a:r>
            <a:r>
              <a:rPr lang="ru-RU" sz="1600" dirty="0" err="1" smtClean="0"/>
              <a:t>змін</a:t>
            </a:r>
            <a:r>
              <a:rPr lang="ru-RU" sz="1600" dirty="0" smtClean="0"/>
              <a:t>, </a:t>
            </a:r>
            <a:r>
              <a:rPr lang="ru-RU" sz="1600" dirty="0" err="1" smtClean="0"/>
              <a:t>необхідних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здійснення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 правового режиму </a:t>
            </a:r>
            <a:r>
              <a:rPr lang="ru-RU" sz="1600" dirty="0" err="1" smtClean="0"/>
              <a:t>воєнного</a:t>
            </a:r>
            <a:r>
              <a:rPr lang="ru-RU" sz="1600" dirty="0" smtClean="0"/>
              <a:t> стану </a:t>
            </a:r>
            <a:r>
              <a:rPr lang="ru-RU" sz="1600" dirty="0" err="1" smtClean="0"/>
              <a:t>військовим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командуванням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військовою</a:t>
            </a:r>
            <a:r>
              <a:rPr lang="ru-RU" sz="1600" dirty="0" smtClean="0"/>
              <a:t> </a:t>
            </a:r>
            <a:r>
              <a:rPr lang="ru-RU" sz="1600" dirty="0" err="1" smtClean="0"/>
              <a:t>адміністрацією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Місцеве самоврядування в умовах воєнного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600" dirty="0" err="1" smtClean="0"/>
              <a:t>Важливим</a:t>
            </a:r>
            <a:r>
              <a:rPr lang="ru-RU" sz="1600" dirty="0" smtClean="0"/>
              <a:t> аспектом є </a:t>
            </a:r>
            <a:r>
              <a:rPr lang="ru-RU" sz="1600" dirty="0" err="1" smtClean="0"/>
              <a:t>налагодження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належним</a:t>
            </a:r>
            <a:r>
              <a:rPr lang="ru-RU" sz="1600" dirty="0" smtClean="0"/>
              <a:t> чином </a:t>
            </a:r>
            <a:r>
              <a:rPr lang="ru-RU" sz="1600" dirty="0" err="1" smtClean="0"/>
              <a:t>скоординованих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взаємодій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органами </a:t>
            </a:r>
            <a:r>
              <a:rPr lang="ru-RU" sz="1600" dirty="0" err="1" smtClean="0"/>
              <a:t>державної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влади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місцевим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самоврядуванням</a:t>
            </a:r>
            <a:r>
              <a:rPr lang="ru-RU" sz="1600" dirty="0" smtClean="0"/>
              <a:t> з </a:t>
            </a:r>
            <a:r>
              <a:rPr lang="ru-RU" sz="1600" dirty="0" err="1" smtClean="0"/>
              <a:t>урахуванням</a:t>
            </a:r>
            <a:r>
              <a:rPr lang="ru-RU" sz="1600" dirty="0" smtClean="0"/>
              <a:t> принципу </a:t>
            </a:r>
            <a:r>
              <a:rPr lang="ru-RU" sz="1600" dirty="0" err="1" smtClean="0"/>
              <a:t>субсидіарності</a:t>
            </a:r>
            <a:r>
              <a:rPr lang="ru-RU" sz="1600" dirty="0" smtClean="0"/>
              <a:t>. </a:t>
            </a:r>
          </a:p>
          <a:p>
            <a:pPr>
              <a:defRPr/>
            </a:pPr>
            <a:endParaRPr lang="ru-RU" sz="1600" dirty="0"/>
          </a:p>
          <a:p>
            <a:pPr>
              <a:defRPr/>
            </a:pPr>
            <a:r>
              <a:rPr lang="ru-RU" sz="1600" dirty="0" smtClean="0"/>
              <a:t>Особливого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набуває</a:t>
            </a:r>
            <a:r>
              <a:rPr lang="ru-RU" sz="1600" dirty="0" smtClean="0"/>
              <a:t> в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</a:t>
            </a:r>
            <a:r>
              <a:rPr lang="ru-RU" sz="1600" dirty="0" err="1" smtClean="0"/>
              <a:t>воєнного</a:t>
            </a:r>
            <a:r>
              <a:rPr lang="ru-RU" sz="1600" dirty="0" smtClean="0"/>
              <a:t> стану, коли </a:t>
            </a:r>
            <a:r>
              <a:rPr lang="ru-RU" sz="1600" dirty="0" err="1" smtClean="0"/>
              <a:t>всі</a:t>
            </a:r>
            <a:r>
              <a:rPr lang="ru-RU" sz="1600" dirty="0" smtClean="0"/>
              <a:t> ланки </a:t>
            </a:r>
            <a:r>
              <a:rPr lang="ru-RU" sz="1600" dirty="0" err="1" smtClean="0"/>
              <a:t>владної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ієрархії</a:t>
            </a:r>
            <a:r>
              <a:rPr lang="ru-RU" sz="1600" dirty="0" smtClean="0"/>
              <a:t> природно </a:t>
            </a:r>
            <a:r>
              <a:rPr lang="ru-RU" sz="1600" dirty="0" err="1" smtClean="0"/>
              <a:t>тяжіють</a:t>
            </a:r>
            <a:r>
              <a:rPr lang="ru-RU" sz="1600" dirty="0" smtClean="0"/>
              <a:t> до </a:t>
            </a:r>
            <a:r>
              <a:rPr lang="ru-RU" sz="1600" dirty="0" err="1" smtClean="0"/>
              <a:t>централізації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управлінських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рішень</a:t>
            </a:r>
            <a:r>
              <a:rPr lang="ru-RU" sz="1600" dirty="0" smtClean="0"/>
              <a:t>. Тому </a:t>
            </a:r>
            <a:r>
              <a:rPr lang="ru-RU" sz="1600" dirty="0" err="1" smtClean="0"/>
              <a:t>безумовним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пріоритетом</a:t>
            </a:r>
            <a:r>
              <a:rPr lang="ru-RU" sz="1600" dirty="0" smtClean="0"/>
              <a:t> </a:t>
            </a:r>
            <a:r>
              <a:rPr lang="ru-RU" sz="1600" dirty="0" err="1" smtClean="0"/>
              <a:t>сьогодення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стає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першочергових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завдань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покладатися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органи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самоврядування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регіонів</a:t>
            </a:r>
            <a:r>
              <a:rPr lang="ru-RU" sz="1600" dirty="0" smtClean="0"/>
              <a:t> і </a:t>
            </a:r>
            <a:r>
              <a:rPr lang="ru-RU" sz="1600" dirty="0" err="1" smtClean="0"/>
              <a:t>територіальних</a:t>
            </a:r>
            <a:r>
              <a:rPr lang="ru-RU" sz="1600" dirty="0" smtClean="0"/>
              <a:t> громад, </a:t>
            </a:r>
            <a:r>
              <a:rPr lang="ru-RU" sz="1600" dirty="0" err="1" smtClean="0"/>
              <a:t>задля</a:t>
            </a:r>
            <a:r>
              <a:rPr lang="ru-RU" sz="1600" dirty="0" smtClean="0"/>
              <a:t> того, </a:t>
            </a:r>
            <a:r>
              <a:rPr lang="ru-RU" sz="1600" dirty="0" err="1" smtClean="0"/>
              <a:t>щоб</a:t>
            </a:r>
            <a:r>
              <a:rPr lang="ru-RU" sz="1600" dirty="0" smtClean="0"/>
              <a:t>, з одного боку, </a:t>
            </a:r>
            <a:r>
              <a:rPr lang="ru-RU" sz="1600" dirty="0" err="1" smtClean="0"/>
              <a:t>забезпечити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максимальну</a:t>
            </a:r>
            <a:r>
              <a:rPr lang="ru-RU" sz="1600" dirty="0" smtClean="0"/>
              <a:t> </a:t>
            </a:r>
            <a:r>
              <a:rPr lang="ru-RU" sz="1600" dirty="0" err="1" smtClean="0"/>
              <a:t>ефективність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управлінні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потенціалом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територій</a:t>
            </a:r>
            <a:r>
              <a:rPr lang="ru-RU" sz="1600" dirty="0" smtClean="0"/>
              <a:t>, а з </a:t>
            </a:r>
            <a:r>
              <a:rPr lang="ru-RU" sz="1600" dirty="0" err="1" smtClean="0"/>
              <a:t>іншого</a:t>
            </a:r>
            <a:r>
              <a:rPr lang="ru-RU" sz="1600" dirty="0" smtClean="0"/>
              <a:t>, </a:t>
            </a:r>
            <a:r>
              <a:rPr lang="ru-RU" sz="1600" dirty="0" err="1" smtClean="0"/>
              <a:t>налагодити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координацію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всіх</a:t>
            </a:r>
            <a:r>
              <a:rPr lang="ru-RU" sz="1600" dirty="0" smtClean="0"/>
              <a:t> </a:t>
            </a:r>
            <a:r>
              <a:rPr lang="ru-RU" sz="1600" dirty="0" err="1" smtClean="0"/>
              <a:t>владних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інституцій</a:t>
            </a:r>
            <a:r>
              <a:rPr lang="ru-RU" sz="1600" dirty="0" smtClean="0"/>
              <a:t> з метою </a:t>
            </a:r>
            <a:r>
              <a:rPr lang="ru-RU" sz="1600" dirty="0" err="1" smtClean="0"/>
              <a:t>своєчасного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нагальних</a:t>
            </a:r>
            <a:r>
              <a:rPr lang="ru-RU" sz="1600" dirty="0" smtClean="0"/>
              <a:t> потреб фронту та </a:t>
            </a:r>
            <a:r>
              <a:rPr lang="ru-RU" sz="1600" dirty="0" err="1" smtClean="0"/>
              <a:t>відновленням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економіки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Місцеве самоврядування в умовах воєнного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800" dirty="0" err="1" smtClean="0"/>
              <a:t>Слід</a:t>
            </a:r>
            <a:r>
              <a:rPr lang="ru-RU" sz="1800" dirty="0" smtClean="0"/>
              <a:t> </a:t>
            </a:r>
            <a:r>
              <a:rPr lang="ru-RU" sz="1800" dirty="0" err="1" smtClean="0"/>
              <a:t>звернути</a:t>
            </a:r>
            <a:r>
              <a:rPr lang="ru-RU" sz="1800" dirty="0" smtClean="0"/>
              <a:t> </a:t>
            </a:r>
            <a:r>
              <a:rPr lang="ru-RU" sz="1800" dirty="0" err="1" smtClean="0"/>
              <a:t>увагу</a:t>
            </a:r>
            <a:r>
              <a:rPr lang="ru-RU" sz="1800" dirty="0" smtClean="0"/>
              <a:t> на </a:t>
            </a:r>
            <a:r>
              <a:rPr lang="ru-RU" sz="1800" dirty="0" err="1" smtClean="0"/>
              <a:t>проблеми</a:t>
            </a:r>
            <a:r>
              <a:rPr lang="ru-RU" sz="1800" dirty="0" smtClean="0"/>
              <a:t> </a:t>
            </a:r>
            <a:r>
              <a:rPr lang="ru-RU" sz="1800" dirty="0" err="1" smtClean="0"/>
              <a:t>релокації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бізнесу</a:t>
            </a:r>
            <a:r>
              <a:rPr lang="ru-RU" sz="1800" dirty="0" smtClean="0"/>
              <a:t> та </a:t>
            </a:r>
            <a:r>
              <a:rPr lang="ru-RU" sz="1800" dirty="0" err="1" smtClean="0"/>
              <a:t>переміщення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цивільного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населення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зі</a:t>
            </a:r>
            <a:r>
              <a:rPr lang="ru-RU" sz="1800" dirty="0" smtClean="0"/>
              <a:t> </a:t>
            </a:r>
            <a:r>
              <a:rPr lang="ru-RU" sz="1800" dirty="0" err="1" smtClean="0"/>
              <a:t>східних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регіонів</a:t>
            </a:r>
            <a:r>
              <a:rPr lang="ru-RU" sz="1800" dirty="0" smtClean="0"/>
              <a:t> </a:t>
            </a:r>
            <a:r>
              <a:rPr lang="ru-RU" sz="1800" dirty="0" err="1" smtClean="0"/>
              <a:t>країни</a:t>
            </a:r>
            <a:r>
              <a:rPr lang="ru-RU" sz="1800" dirty="0" smtClean="0"/>
              <a:t> в </a:t>
            </a:r>
            <a:r>
              <a:rPr lang="ru-RU" sz="1800" dirty="0" err="1" smtClean="0"/>
              <a:t>її</a:t>
            </a:r>
            <a:r>
              <a:rPr lang="ru-RU" sz="1800" dirty="0" smtClean="0"/>
              <a:t> </a:t>
            </a:r>
            <a:r>
              <a:rPr lang="ru-RU" sz="1800" dirty="0" err="1" smtClean="0"/>
              <a:t>центральну</a:t>
            </a:r>
            <a:r>
              <a:rPr lang="ru-RU" sz="1800" dirty="0" smtClean="0"/>
              <a:t> та </a:t>
            </a:r>
            <a:r>
              <a:rPr lang="ru-RU" sz="1800" dirty="0" err="1" smtClean="0"/>
              <a:t>західну</a:t>
            </a:r>
            <a:r>
              <a:rPr lang="ru-RU" sz="1800" dirty="0" smtClean="0"/>
              <a:t> </a:t>
            </a:r>
            <a:r>
              <a:rPr lang="ru-RU" sz="1800" dirty="0" err="1" smtClean="0"/>
              <a:t>частини</a:t>
            </a:r>
            <a:r>
              <a:rPr lang="ru-RU" sz="1800" dirty="0" smtClean="0"/>
              <a:t>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err="1" smtClean="0"/>
              <a:t>Саме</a:t>
            </a:r>
            <a:r>
              <a:rPr lang="ru-RU" sz="1800" dirty="0" smtClean="0"/>
              <a:t> тут перед органами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самоврядування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постає</a:t>
            </a:r>
            <a:r>
              <a:rPr lang="ru-RU" sz="1800" dirty="0" smtClean="0"/>
              <a:t> </a:t>
            </a:r>
            <a:r>
              <a:rPr lang="ru-RU" sz="1800" dirty="0" err="1" smtClean="0"/>
              <a:t>найбільше</a:t>
            </a:r>
            <a:r>
              <a:rPr lang="ru-RU" sz="1800" dirty="0" smtClean="0"/>
              <a:t> </a:t>
            </a:r>
            <a:r>
              <a:rPr lang="ru-RU" sz="1800" dirty="0" err="1" smtClean="0"/>
              <a:t>пов’язаних</a:t>
            </a:r>
            <a:r>
              <a:rPr lang="ru-RU" sz="1800" dirty="0" smtClean="0"/>
              <a:t> з </a:t>
            </a:r>
            <a:r>
              <a:rPr lang="ru-RU" sz="1800" dirty="0" err="1" smtClean="0"/>
              <a:t>війною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викликів</a:t>
            </a:r>
            <a:r>
              <a:rPr lang="ru-RU" sz="1800" dirty="0" smtClean="0"/>
              <a:t>. </a:t>
            </a:r>
            <a:r>
              <a:rPr lang="ru-RU" sz="1800" dirty="0" err="1" smtClean="0"/>
              <a:t>Передусім</a:t>
            </a:r>
            <a:r>
              <a:rPr lang="ru-RU" sz="1800" dirty="0" smtClean="0"/>
              <a:t> </a:t>
            </a:r>
            <a:r>
              <a:rPr lang="ru-RU" sz="1800" dirty="0" err="1" smtClean="0"/>
              <a:t>мова</a:t>
            </a:r>
            <a:r>
              <a:rPr lang="ru-RU" sz="1800" dirty="0" smtClean="0"/>
              <a:t> </a:t>
            </a:r>
            <a:r>
              <a:rPr lang="ru-RU" sz="1800" dirty="0" err="1" smtClean="0"/>
              <a:t>йде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необхідність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налагодження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злагодженої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роботи</a:t>
            </a:r>
            <a:r>
              <a:rPr lang="ru-RU" sz="1800" dirty="0" smtClean="0"/>
              <a:t> з </a:t>
            </a:r>
            <a:r>
              <a:rPr lang="ru-RU" sz="1800" dirty="0" err="1" smtClean="0"/>
              <a:t>обласними</a:t>
            </a:r>
            <a:r>
              <a:rPr lang="ru-RU" sz="1800" dirty="0" smtClean="0"/>
              <a:t> та </a:t>
            </a:r>
            <a:r>
              <a:rPr lang="ru-RU" sz="1800" dirty="0" err="1" smtClean="0"/>
              <a:t>районними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військовими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адміністраціями</a:t>
            </a:r>
            <a:r>
              <a:rPr lang="ru-RU" sz="1800" dirty="0" smtClean="0"/>
              <a:t> </a:t>
            </a:r>
            <a:r>
              <a:rPr lang="ru-RU" sz="1800" dirty="0" err="1" smtClean="0"/>
              <a:t>щодо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забезпечення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тимчасового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розміщення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релокованих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підприємств</a:t>
            </a:r>
            <a:r>
              <a:rPr lang="ru-RU" sz="1800" dirty="0" smtClean="0"/>
              <a:t> і </a:t>
            </a:r>
            <a:r>
              <a:rPr lang="ru-RU" sz="1800" dirty="0" err="1" smtClean="0"/>
              <a:t>внутрішньо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переміщених</a:t>
            </a:r>
            <a:r>
              <a:rPr lang="ru-RU" sz="1800" dirty="0" smtClean="0"/>
              <a:t> людей. У </a:t>
            </a:r>
            <a:r>
              <a:rPr lang="ru-RU" sz="1800" dirty="0" err="1" smtClean="0"/>
              <a:t>найближчій</a:t>
            </a:r>
            <a:r>
              <a:rPr lang="ru-RU" sz="1800" dirty="0" smtClean="0"/>
              <a:t> </a:t>
            </a:r>
            <a:r>
              <a:rPr lang="ru-RU" sz="1800" dirty="0" err="1" smtClean="0"/>
              <a:t>перспективі</a:t>
            </a:r>
            <a:r>
              <a:rPr lang="ru-RU" sz="1800" dirty="0" smtClean="0"/>
              <a:t> до </a:t>
            </a:r>
            <a:r>
              <a:rPr lang="ru-RU" sz="1800" dirty="0" err="1" smtClean="0"/>
              <a:t>цього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</a:t>
            </a:r>
            <a:r>
              <a:rPr lang="ru-RU" sz="1800" dirty="0" err="1" smtClean="0"/>
              <a:t>додатися</a:t>
            </a:r>
            <a:r>
              <a:rPr lang="ru-RU" sz="1800" dirty="0" smtClean="0"/>
              <a:t> </a:t>
            </a:r>
            <a:r>
              <a:rPr lang="ru-RU" sz="1800" dirty="0" err="1" smtClean="0"/>
              <a:t>створення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належних</a:t>
            </a:r>
            <a:r>
              <a:rPr lang="ru-RU" sz="1800" dirty="0" smtClean="0"/>
              <a:t> умов для </a:t>
            </a:r>
            <a:r>
              <a:rPr lang="ru-RU" sz="1800" dirty="0" err="1" smtClean="0"/>
              <a:t>довгострокового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перебування</a:t>
            </a:r>
            <a:r>
              <a:rPr lang="ru-RU" sz="1800" dirty="0" smtClean="0"/>
              <a:t> тих, </a:t>
            </a:r>
            <a:r>
              <a:rPr lang="ru-RU" sz="1800" dirty="0" err="1" smtClean="0"/>
              <a:t>хто</a:t>
            </a:r>
            <a:r>
              <a:rPr lang="ru-RU" sz="1800" dirty="0" smtClean="0"/>
              <a:t> </a:t>
            </a:r>
            <a:r>
              <a:rPr lang="ru-RU" sz="1800" dirty="0" err="1" smtClean="0"/>
              <a:t>вирішить</a:t>
            </a:r>
            <a:r>
              <a:rPr lang="ru-RU" sz="1800" dirty="0" smtClean="0"/>
              <a:t> </a:t>
            </a:r>
            <a:r>
              <a:rPr lang="ru-RU" sz="1800" dirty="0" err="1" smtClean="0"/>
              <a:t>залишитися</a:t>
            </a:r>
            <a:r>
              <a:rPr lang="ru-RU" sz="1800" dirty="0" smtClean="0"/>
              <a:t> в </a:t>
            </a:r>
            <a:r>
              <a:rPr lang="ru-RU" sz="1800" dirty="0" err="1" smtClean="0"/>
              <a:t>місцях</a:t>
            </a:r>
            <a:r>
              <a:rPr lang="ru-RU" sz="1800" dirty="0" smtClean="0"/>
              <a:t> </a:t>
            </a:r>
            <a:r>
              <a:rPr lang="ru-RU" sz="1800" dirty="0" err="1" smtClean="0"/>
              <a:t>релокації</a:t>
            </a:r>
            <a:r>
              <a:rPr lang="ru-RU" sz="1800" dirty="0" smtClean="0"/>
              <a:t> на </a:t>
            </a:r>
            <a:r>
              <a:rPr lang="ru-RU" sz="1800" dirty="0" err="1" smtClean="0"/>
              <a:t>тривалий</a:t>
            </a:r>
            <a:r>
              <a:rPr lang="ru-RU" sz="1800" dirty="0" smtClean="0"/>
              <a:t> </a:t>
            </a:r>
            <a:r>
              <a:rPr lang="ru-RU" sz="1800" dirty="0" err="1" smtClean="0"/>
              <a:t>період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й </a:t>
            </a:r>
            <a:r>
              <a:rPr lang="ru-RU" sz="1800" dirty="0" err="1" smtClean="0"/>
              <a:t>назавжди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err="1" smtClean="0"/>
              <a:t>Першочергові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завдання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місцевої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влади</a:t>
            </a:r>
            <a:r>
              <a:rPr lang="ru-RU" sz="2800" dirty="0" smtClean="0"/>
              <a:t> в </a:t>
            </a:r>
            <a:r>
              <a:rPr lang="ru-RU" sz="2800" dirty="0" err="1" smtClean="0"/>
              <a:t>сучасних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умовах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1800" u="sng" dirty="0" err="1" smtClean="0"/>
              <a:t>формування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дієвої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системи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моніторингу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внутрішньо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переміщених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осіб</a:t>
            </a:r>
            <a:r>
              <a:rPr lang="ru-RU" sz="1800" u="sng" dirty="0" smtClean="0"/>
              <a:t> та </a:t>
            </a:r>
            <a:r>
              <a:rPr lang="ru-RU" sz="1800" u="sng" dirty="0" err="1" smtClean="0"/>
              <a:t>релокованих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бізнесів</a:t>
            </a:r>
            <a:r>
              <a:rPr lang="ru-RU" sz="1800" u="sng" dirty="0" smtClean="0"/>
              <a:t>, </a:t>
            </a:r>
            <a:r>
              <a:rPr lang="ru-RU" sz="1800" u="sng" dirty="0" err="1" smtClean="0"/>
              <a:t>включаючи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їх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поділ</a:t>
            </a:r>
            <a:r>
              <a:rPr lang="ru-RU" sz="1800" u="sng" dirty="0" smtClean="0"/>
              <a:t> на три </a:t>
            </a:r>
            <a:r>
              <a:rPr lang="ru-RU" sz="1800" u="sng" dirty="0" err="1" smtClean="0"/>
              <a:t>основні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категорії</a:t>
            </a:r>
            <a:r>
              <a:rPr lang="ru-RU" sz="1800" u="sng" dirty="0" smtClean="0"/>
              <a:t>: </a:t>
            </a:r>
          </a:p>
          <a:p>
            <a:pPr>
              <a:defRPr/>
            </a:pPr>
            <a:r>
              <a:rPr lang="ru-RU" sz="1800" dirty="0" smtClean="0"/>
              <a:t>1) </a:t>
            </a:r>
            <a:r>
              <a:rPr lang="ru-RU" sz="1800" dirty="0" err="1" smtClean="0"/>
              <a:t>транзитні</a:t>
            </a:r>
            <a:r>
              <a:rPr lang="ru-RU" sz="1800" dirty="0" smtClean="0"/>
              <a:t> особи (</a:t>
            </a:r>
            <a:r>
              <a:rPr lang="ru-RU" sz="1800" dirty="0" err="1" smtClean="0"/>
              <a:t>ті</a:t>
            </a:r>
            <a:r>
              <a:rPr lang="ru-RU" sz="1800" dirty="0" smtClean="0"/>
              <a:t>, </a:t>
            </a:r>
            <a:r>
              <a:rPr lang="ru-RU" sz="1800" dirty="0" err="1" smtClean="0"/>
              <a:t>хто</a:t>
            </a:r>
            <a:r>
              <a:rPr lang="ru-RU" sz="1800" dirty="0" smtClean="0"/>
              <a:t> </a:t>
            </a:r>
            <a:r>
              <a:rPr lang="ru-RU" sz="1800" dirty="0" err="1" smtClean="0"/>
              <a:t>оселився</a:t>
            </a:r>
            <a:r>
              <a:rPr lang="ru-RU" sz="1800" dirty="0" smtClean="0"/>
              <a:t> в </a:t>
            </a:r>
            <a:r>
              <a:rPr lang="ru-RU" sz="1800" dirty="0" err="1" smtClean="0"/>
              <a:t>нових</a:t>
            </a:r>
            <a:r>
              <a:rPr lang="ru-RU" sz="1800" dirty="0" smtClean="0"/>
              <a:t> громадах на </a:t>
            </a:r>
            <a:r>
              <a:rPr lang="ru-RU" sz="1800" dirty="0" err="1" smtClean="0"/>
              <a:t>короткотривалий</a:t>
            </a:r>
            <a:r>
              <a:rPr lang="ru-RU" sz="1800" dirty="0" smtClean="0"/>
              <a:t> </a:t>
            </a:r>
            <a:r>
              <a:rPr lang="ru-RU" sz="1800" dirty="0" err="1" smtClean="0"/>
              <a:t>період</a:t>
            </a:r>
            <a:r>
              <a:rPr lang="ru-RU" sz="1800" dirty="0" smtClean="0"/>
              <a:t>: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кількох</a:t>
            </a:r>
            <a:r>
              <a:rPr lang="ru-RU" sz="1800" dirty="0" smtClean="0"/>
              <a:t> </a:t>
            </a:r>
            <a:r>
              <a:rPr lang="ru-RU" sz="1800" dirty="0" err="1" smtClean="0"/>
              <a:t>днів</a:t>
            </a:r>
            <a:r>
              <a:rPr lang="ru-RU" sz="1800" dirty="0" smtClean="0"/>
              <a:t> до </a:t>
            </a:r>
            <a:r>
              <a:rPr lang="ru-RU" sz="1800" dirty="0" err="1" smtClean="0"/>
              <a:t>кількох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місяців</a:t>
            </a:r>
            <a:r>
              <a:rPr lang="ru-RU" sz="1800" dirty="0" smtClean="0"/>
              <a:t>, а </a:t>
            </a:r>
            <a:r>
              <a:rPr lang="ru-RU" sz="1800" dirty="0" err="1" smtClean="0"/>
              <a:t>надалі</a:t>
            </a:r>
            <a:r>
              <a:rPr lang="ru-RU" sz="1800" dirty="0" smtClean="0"/>
              <a:t> </a:t>
            </a:r>
            <a:r>
              <a:rPr lang="ru-RU" sz="1800" dirty="0" err="1" smtClean="0"/>
              <a:t>прямувати</a:t>
            </a:r>
            <a:r>
              <a:rPr lang="ru-RU" sz="1800" dirty="0" smtClean="0"/>
              <a:t> в </a:t>
            </a:r>
            <a:r>
              <a:rPr lang="ru-RU" sz="1800" dirty="0" err="1" smtClean="0"/>
              <a:t>інші</a:t>
            </a:r>
            <a:r>
              <a:rPr lang="ru-RU" sz="1800" dirty="0" smtClean="0"/>
              <a:t> </a:t>
            </a:r>
            <a:r>
              <a:rPr lang="ru-RU" sz="1800" dirty="0" err="1" smtClean="0"/>
              <a:t>громади</a:t>
            </a:r>
            <a:r>
              <a:rPr lang="ru-RU" sz="1800" dirty="0" smtClean="0"/>
              <a:t> </a:t>
            </a:r>
            <a:r>
              <a:rPr lang="ru-RU" sz="1800" dirty="0" err="1" smtClean="0"/>
              <a:t>чи</a:t>
            </a:r>
            <a:r>
              <a:rPr lang="ru-RU" sz="1800" dirty="0" smtClean="0"/>
              <a:t> </a:t>
            </a:r>
            <a:r>
              <a:rPr lang="ru-RU" sz="1800" dirty="0" err="1" smtClean="0"/>
              <a:t>регіони</a:t>
            </a:r>
            <a:r>
              <a:rPr lang="ru-RU" sz="1800" dirty="0" smtClean="0"/>
              <a:t>,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за кордон);</a:t>
            </a:r>
          </a:p>
          <a:p>
            <a:pPr>
              <a:defRPr/>
            </a:pPr>
            <a:r>
              <a:rPr lang="ru-RU" sz="1800" dirty="0" smtClean="0"/>
              <a:t>2) </a:t>
            </a:r>
            <a:r>
              <a:rPr lang="ru-RU" sz="1800" dirty="0" err="1" smtClean="0"/>
              <a:t>групи</a:t>
            </a:r>
            <a:r>
              <a:rPr lang="ru-RU" sz="1800" dirty="0" smtClean="0"/>
              <a:t> </a:t>
            </a:r>
            <a:r>
              <a:rPr lang="ru-RU" sz="1800" dirty="0" err="1" smtClean="0"/>
              <a:t>тимчасового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перебування</a:t>
            </a:r>
            <a:r>
              <a:rPr lang="ru-RU" sz="1800" dirty="0" smtClean="0"/>
              <a:t> (</a:t>
            </a:r>
            <a:r>
              <a:rPr lang="ru-RU" sz="1800" dirty="0" err="1" smtClean="0"/>
              <a:t>очікуваний</a:t>
            </a:r>
            <a:r>
              <a:rPr lang="ru-RU" sz="1800" dirty="0" smtClean="0"/>
              <a:t> </a:t>
            </a:r>
            <a:r>
              <a:rPr lang="ru-RU" sz="1800" dirty="0" err="1" smtClean="0"/>
              <a:t>термін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проживання</a:t>
            </a:r>
            <a:r>
              <a:rPr lang="ru-RU" sz="1800" dirty="0" smtClean="0"/>
              <a:t> на </a:t>
            </a:r>
            <a:r>
              <a:rPr lang="ru-RU" sz="1800" dirty="0" err="1" smtClean="0"/>
              <a:t>території</a:t>
            </a:r>
            <a:r>
              <a:rPr lang="ru-RU" sz="1800" dirty="0" smtClean="0"/>
              <a:t> </a:t>
            </a:r>
            <a:r>
              <a:rPr lang="ru-RU" sz="1800" dirty="0" err="1" smtClean="0"/>
              <a:t>громади</a:t>
            </a:r>
            <a:r>
              <a:rPr lang="ru-RU" sz="1800" dirty="0" smtClean="0"/>
              <a:t> –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кількох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місяців</a:t>
            </a:r>
            <a:r>
              <a:rPr lang="ru-RU" sz="1800" dirty="0" smtClean="0"/>
              <a:t> до одного року (</a:t>
            </a:r>
            <a:r>
              <a:rPr lang="ru-RU" sz="1800" dirty="0" err="1" smtClean="0"/>
              <a:t>залежно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перспективи</a:t>
            </a:r>
            <a:r>
              <a:rPr lang="ru-RU" sz="1800" dirty="0" smtClean="0"/>
              <a:t> </a:t>
            </a:r>
            <a:r>
              <a:rPr lang="ru-RU" sz="1800" dirty="0" err="1" smtClean="0"/>
              <a:t>завершення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бойових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дій</a:t>
            </a:r>
            <a:r>
              <a:rPr lang="ru-RU" sz="1800" dirty="0" smtClean="0"/>
              <a:t> та </a:t>
            </a:r>
            <a:r>
              <a:rPr lang="ru-RU" sz="1800" dirty="0" err="1" smtClean="0"/>
              <a:t>можливості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повернення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додому</a:t>
            </a:r>
            <a:r>
              <a:rPr lang="ru-RU" sz="1800" dirty="0" smtClean="0"/>
              <a:t>); </a:t>
            </a:r>
          </a:p>
          <a:p>
            <a:pPr>
              <a:defRPr/>
            </a:pPr>
            <a:r>
              <a:rPr lang="ru-RU" sz="1800" dirty="0" smtClean="0"/>
              <a:t>3) </a:t>
            </a:r>
            <a:r>
              <a:rPr lang="ru-RU" sz="1800" dirty="0" err="1" smtClean="0"/>
              <a:t>переселенці</a:t>
            </a:r>
            <a:r>
              <a:rPr lang="ru-RU" sz="1800" dirty="0" smtClean="0"/>
              <a:t>, </a:t>
            </a:r>
            <a:r>
              <a:rPr lang="ru-RU" sz="1800" dirty="0" err="1" smtClean="0"/>
              <a:t>орієнтовані</a:t>
            </a:r>
            <a:r>
              <a:rPr lang="ru-RU" sz="1800" dirty="0" smtClean="0"/>
              <a:t> на </a:t>
            </a:r>
            <a:r>
              <a:rPr lang="ru-RU" sz="1800" dirty="0" err="1" smtClean="0"/>
              <a:t>постійну</a:t>
            </a:r>
            <a:r>
              <a:rPr lang="ru-RU" sz="1800" dirty="0" smtClean="0"/>
              <a:t> </a:t>
            </a:r>
            <a:r>
              <a:rPr lang="ru-RU" sz="1800" dirty="0" err="1" smtClean="0"/>
              <a:t>зміну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місця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проживання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включаючи</a:t>
            </a:r>
            <a:r>
              <a:rPr lang="ru-RU" sz="1800" dirty="0" smtClean="0"/>
              <a:t> </a:t>
            </a:r>
            <a:r>
              <a:rPr lang="ru-RU" sz="1800" dirty="0" err="1" smtClean="0"/>
              <a:t>здійснення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безповоротної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релокації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свого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бізнесу</a:t>
            </a:r>
            <a:r>
              <a:rPr lang="ru-RU" sz="1800" dirty="0" smtClean="0"/>
              <a:t> </a:t>
            </a:r>
            <a:r>
              <a:rPr lang="ru-RU" sz="1800" dirty="0" err="1" smtClean="0"/>
              <a:t>зі</a:t>
            </a:r>
            <a:r>
              <a:rPr lang="ru-RU" sz="1800" dirty="0" smtClean="0"/>
              <a:t> Сходу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Півдня</a:t>
            </a:r>
            <a:r>
              <a:rPr lang="ru-RU" sz="1800" dirty="0" smtClean="0"/>
              <a:t> </a:t>
            </a:r>
            <a:r>
              <a:rPr lang="ru-RU" sz="1800" dirty="0" err="1" smtClean="0"/>
              <a:t>країни</a:t>
            </a:r>
            <a:r>
              <a:rPr lang="ru-RU" sz="1800" dirty="0" smtClean="0"/>
              <a:t> у Центр </a:t>
            </a:r>
            <a:r>
              <a:rPr lang="ru-RU" sz="1800" dirty="0" err="1" smtClean="0"/>
              <a:t>чи</a:t>
            </a:r>
            <a:r>
              <a:rPr lang="ru-RU" sz="1800" dirty="0" smtClean="0"/>
              <a:t> на </a:t>
            </a:r>
            <a:r>
              <a:rPr lang="ru-RU" sz="1800" dirty="0" err="1" smtClean="0"/>
              <a:t>Захід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Особливості першої категорії 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err="1" smtClean="0"/>
              <a:t>необхідно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лише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прийнятні</a:t>
            </a:r>
            <a:r>
              <a:rPr lang="ru-RU" sz="2400" dirty="0" smtClean="0"/>
              <a:t> </a:t>
            </a:r>
            <a:r>
              <a:rPr lang="ru-RU" sz="2400" dirty="0" err="1" smtClean="0"/>
              <a:t>умови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тимчасового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проживання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включаючи</a:t>
            </a:r>
            <a:r>
              <a:rPr lang="ru-RU" sz="2400" dirty="0" smtClean="0"/>
              <a:t> доступ до </a:t>
            </a:r>
            <a:r>
              <a:rPr lang="ru-RU" sz="2400" dirty="0" err="1" smtClean="0"/>
              <a:t>якісного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побутового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обслуговування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продовольчого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Інтернет-зв’язку</a:t>
            </a:r>
            <a:r>
              <a:rPr lang="ru-RU" sz="2400" dirty="0" smtClean="0"/>
              <a:t>. Як правило, </a:t>
            </a:r>
            <a:r>
              <a:rPr lang="ru-RU" sz="2400" dirty="0" err="1" smtClean="0"/>
              <a:t>найкраще</a:t>
            </a:r>
            <a:r>
              <a:rPr lang="ru-RU" sz="2400" dirty="0" smtClean="0"/>
              <a:t>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забезпечити</a:t>
            </a:r>
            <a:r>
              <a:rPr lang="ru-RU" sz="2400" dirty="0" smtClean="0"/>
              <a:t> у великих </a:t>
            </a:r>
            <a:r>
              <a:rPr lang="ru-RU" sz="2400" dirty="0" err="1" smtClean="0"/>
              <a:t>містах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середніх</a:t>
            </a:r>
            <a:r>
              <a:rPr lang="ru-RU" sz="2400" dirty="0" smtClean="0"/>
              <a:t> за </a:t>
            </a:r>
            <a:r>
              <a:rPr lang="ru-RU" sz="2400" dirty="0" err="1" smtClean="0"/>
              <a:t>розміром</a:t>
            </a:r>
            <a:r>
              <a:rPr lang="ru-RU" sz="2400" dirty="0" smtClean="0"/>
              <a:t> </a:t>
            </a:r>
            <a:r>
              <a:rPr lang="ru-RU" sz="2400" dirty="0" err="1" smtClean="0"/>
              <a:t>районних</a:t>
            </a:r>
            <a:r>
              <a:rPr lang="ru-RU" sz="2400" dirty="0" smtClean="0"/>
              <a:t> центрах, </a:t>
            </a:r>
            <a:r>
              <a:rPr lang="ru-RU" sz="2400" dirty="0" err="1" smtClean="0"/>
              <a:t>наближених</a:t>
            </a:r>
            <a:r>
              <a:rPr lang="ru-RU" sz="2400" dirty="0" smtClean="0"/>
              <a:t> до кордону з </a:t>
            </a:r>
            <a:r>
              <a:rPr lang="ru-RU" sz="2400" dirty="0" err="1" smtClean="0"/>
              <a:t>країнами</a:t>
            </a:r>
            <a:r>
              <a:rPr lang="ru-RU" sz="2400" dirty="0" smtClean="0"/>
              <a:t>-членами </a:t>
            </a:r>
            <a:r>
              <a:rPr lang="ru-RU" sz="2400" dirty="0" err="1" smtClean="0"/>
              <a:t>ЄС</a:t>
            </a:r>
            <a:endParaRPr lang="ru-RU" sz="2400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Особливості другої категорії 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844675"/>
            <a:ext cx="8142287" cy="4114800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/>
              <a:t>По-перше</a:t>
            </a:r>
            <a:r>
              <a:rPr lang="ru-RU" sz="1600" dirty="0" smtClean="0"/>
              <a:t>,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очікуваного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проживання</a:t>
            </a:r>
            <a:r>
              <a:rPr lang="ru-RU" sz="1600" dirty="0" smtClean="0"/>
              <a:t> є </a:t>
            </a:r>
            <a:r>
              <a:rPr lang="ru-RU" sz="1600" dirty="0" err="1" smtClean="0"/>
              <a:t>більшим</a:t>
            </a:r>
            <a:r>
              <a:rPr lang="ru-RU" sz="1600" dirty="0" smtClean="0"/>
              <a:t>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у </a:t>
            </a:r>
            <a:r>
              <a:rPr lang="ru-RU" sz="1600" dirty="0" err="1" smtClean="0"/>
              <a:t>представників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першої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вимагає</a:t>
            </a:r>
            <a:r>
              <a:rPr lang="ru-RU" sz="1600" dirty="0" smtClean="0"/>
              <a:t> </a:t>
            </a:r>
            <a:r>
              <a:rPr lang="ru-RU" sz="1600" dirty="0" err="1" smtClean="0"/>
              <a:t>додаткових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зусиль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належних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житлових</a:t>
            </a:r>
            <a:r>
              <a:rPr lang="ru-RU" sz="1600" dirty="0" smtClean="0"/>
              <a:t> і </a:t>
            </a:r>
            <a:r>
              <a:rPr lang="ru-RU" sz="1600" dirty="0" err="1" smtClean="0"/>
              <a:t>побутових</a:t>
            </a:r>
            <a:r>
              <a:rPr lang="ru-RU" sz="1600" dirty="0" smtClean="0"/>
              <a:t> умов, а, </a:t>
            </a:r>
            <a:r>
              <a:rPr lang="ru-RU" sz="1600" dirty="0" err="1" smtClean="0"/>
              <a:t>по-друге</a:t>
            </a:r>
            <a:r>
              <a:rPr lang="ru-RU" sz="1600" dirty="0" smtClean="0"/>
              <a:t>, </a:t>
            </a:r>
            <a:r>
              <a:rPr lang="ru-RU" sz="1600" dirty="0" err="1" smtClean="0"/>
              <a:t>ці</a:t>
            </a:r>
            <a:r>
              <a:rPr lang="ru-RU" sz="1600" dirty="0" smtClean="0"/>
              <a:t> люди (</a:t>
            </a:r>
            <a:r>
              <a:rPr lang="ru-RU" sz="1600" dirty="0" err="1" smtClean="0"/>
              <a:t>включаючи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підприємців</a:t>
            </a:r>
            <a:r>
              <a:rPr lang="ru-RU" sz="1600" dirty="0" smtClean="0"/>
              <a:t>)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робити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доволі</a:t>
            </a:r>
            <a:r>
              <a:rPr lang="ru-RU" sz="1600" dirty="0" smtClean="0"/>
              <a:t> </a:t>
            </a:r>
            <a:r>
              <a:rPr lang="ru-RU" sz="1600" dirty="0" err="1" smtClean="0"/>
              <a:t>вагомий</a:t>
            </a:r>
            <a:r>
              <a:rPr lang="ru-RU" sz="1600" dirty="0" smtClean="0"/>
              <a:t> </a:t>
            </a:r>
            <a:r>
              <a:rPr lang="ru-RU" sz="1600" dirty="0" err="1" smtClean="0"/>
              <a:t>внесок</a:t>
            </a:r>
            <a:r>
              <a:rPr lang="ru-RU" sz="1600" dirty="0" smtClean="0"/>
              <a:t> в </a:t>
            </a:r>
            <a:r>
              <a:rPr lang="ru-RU" sz="1600" dirty="0" err="1" smtClean="0"/>
              <a:t>економічний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розвиток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громади</a:t>
            </a:r>
            <a:r>
              <a:rPr lang="ru-RU" sz="1600" dirty="0" smtClean="0"/>
              <a:t>, особливо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висококваліфіковані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фахівці</a:t>
            </a:r>
            <a:r>
              <a:rPr lang="ru-RU" sz="1600" dirty="0" smtClean="0"/>
              <a:t> </a:t>
            </a:r>
            <a:r>
              <a:rPr lang="ru-RU" sz="1600" dirty="0" err="1" smtClean="0"/>
              <a:t>важливих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спеціальностей</a:t>
            </a:r>
            <a:r>
              <a:rPr lang="ru-RU" sz="1600" dirty="0" smtClean="0"/>
              <a:t>.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з них </a:t>
            </a:r>
            <a:r>
              <a:rPr lang="ru-RU" sz="1600" dirty="0" err="1" smtClean="0"/>
              <a:t>взагалі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прийняти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залишитись</a:t>
            </a:r>
            <a:r>
              <a:rPr lang="ru-RU" sz="1600" dirty="0" smtClean="0"/>
              <a:t> у </a:t>
            </a:r>
            <a:r>
              <a:rPr lang="ru-RU" sz="1600" dirty="0" err="1" smtClean="0"/>
              <a:t>новій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громаді</a:t>
            </a:r>
            <a:r>
              <a:rPr lang="ru-RU" sz="1600" dirty="0" smtClean="0"/>
              <a:t> на </a:t>
            </a:r>
            <a:r>
              <a:rPr lang="ru-RU" sz="1600" dirty="0" err="1" smtClean="0"/>
              <a:t>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тривалий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,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й </a:t>
            </a:r>
            <a:r>
              <a:rPr lang="ru-RU" sz="1600" dirty="0" err="1" smtClean="0"/>
              <a:t>оселитись</a:t>
            </a:r>
            <a:r>
              <a:rPr lang="ru-RU" sz="1600" dirty="0" smtClean="0"/>
              <a:t> тут </a:t>
            </a:r>
            <a:r>
              <a:rPr lang="ru-RU" sz="1600" dirty="0" err="1" smtClean="0"/>
              <a:t>назавжди</a:t>
            </a:r>
            <a:r>
              <a:rPr lang="ru-RU" sz="1600" dirty="0" smtClean="0"/>
              <a:t>, </a:t>
            </a:r>
            <a:r>
              <a:rPr lang="ru-RU" sz="1600" dirty="0" err="1" smtClean="0"/>
              <a:t>переходячи</a:t>
            </a:r>
            <a:r>
              <a:rPr lang="ru-RU" sz="1600" dirty="0" smtClean="0"/>
              <a:t> </a:t>
            </a:r>
            <a:r>
              <a:rPr lang="ru-RU" sz="1600" dirty="0" err="1" smtClean="0"/>
              <a:t>тим</a:t>
            </a:r>
            <a:r>
              <a:rPr lang="ru-RU" sz="1600" dirty="0" smtClean="0"/>
              <a:t> самим у </a:t>
            </a:r>
            <a:r>
              <a:rPr lang="ru-RU" sz="1600" dirty="0" err="1" smtClean="0"/>
              <a:t>третю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категорію</a:t>
            </a:r>
            <a:r>
              <a:rPr lang="ru-RU" sz="1600" dirty="0" smtClean="0"/>
              <a:t>. </a:t>
            </a:r>
          </a:p>
          <a:p>
            <a:pPr>
              <a:defRPr/>
            </a:pPr>
            <a:r>
              <a:rPr lang="ru-RU" sz="1600" dirty="0" err="1" smtClean="0"/>
              <a:t>Саме</a:t>
            </a:r>
            <a:r>
              <a:rPr lang="ru-RU" sz="1600" dirty="0" smtClean="0"/>
              <a:t> тому </a:t>
            </a:r>
            <a:r>
              <a:rPr lang="ru-RU" sz="1600" dirty="0" err="1" smtClean="0"/>
              <a:t>тимчасове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розміщення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осіб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другої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доцільно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поєднувати</a:t>
            </a:r>
            <a:r>
              <a:rPr lang="ru-RU" sz="1600" dirty="0" smtClean="0"/>
              <a:t> з </a:t>
            </a:r>
            <a:r>
              <a:rPr lang="ru-RU" sz="1600" dirty="0" err="1" smtClean="0"/>
              <a:t>місцем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потенційного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працевлаштування</a:t>
            </a:r>
            <a:r>
              <a:rPr lang="ru-RU" sz="1600" dirty="0" smtClean="0"/>
              <a:t> (в тому </a:t>
            </a:r>
            <a:r>
              <a:rPr lang="ru-RU" sz="1600" dirty="0" err="1" smtClean="0"/>
              <a:t>числі</a:t>
            </a:r>
            <a:r>
              <a:rPr lang="ru-RU" sz="1600" dirty="0" smtClean="0"/>
              <a:t> з </a:t>
            </a:r>
            <a:r>
              <a:rPr lang="ru-RU" sz="1600" dirty="0" err="1" smtClean="0"/>
              <a:t>урахуванням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перспективи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розгортання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потужностей</a:t>
            </a:r>
            <a:r>
              <a:rPr lang="ru-RU" sz="1600" dirty="0" smtClean="0"/>
              <a:t> </a:t>
            </a:r>
            <a:r>
              <a:rPr lang="ru-RU" sz="1600" dirty="0" err="1" smtClean="0"/>
              <a:t>релокованих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</a:t>
            </a:r>
            <a:r>
              <a:rPr lang="ru-RU" sz="1600" dirty="0" smtClean="0"/>
              <a:t>). Для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використовуватись</a:t>
            </a:r>
            <a:r>
              <a:rPr lang="ru-RU" sz="1600" dirty="0" smtClean="0"/>
              <a:t> як </a:t>
            </a:r>
            <a:r>
              <a:rPr lang="ru-RU" sz="1600" dirty="0" err="1" smtClean="0"/>
              <a:t>наявні</a:t>
            </a:r>
            <a:r>
              <a:rPr lang="ru-RU" sz="1600" dirty="0" smtClean="0"/>
              <a:t> </a:t>
            </a:r>
            <a:r>
              <a:rPr lang="ru-RU" sz="1600" dirty="0" err="1" smtClean="0"/>
              <a:t>гуртожитки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хостели</a:t>
            </a:r>
            <a:r>
              <a:rPr lang="ru-RU" sz="1600" dirty="0" smtClean="0"/>
              <a:t> (</a:t>
            </a:r>
            <a:r>
              <a:rPr lang="ru-RU" sz="1600" dirty="0" err="1" smtClean="0"/>
              <a:t>переважно</a:t>
            </a:r>
            <a:r>
              <a:rPr lang="ru-RU" sz="1600" dirty="0" smtClean="0"/>
              <a:t> у великих </a:t>
            </a:r>
            <a:r>
              <a:rPr lang="ru-RU" sz="1600" dirty="0" err="1" smtClean="0"/>
              <a:t>містах</a:t>
            </a:r>
            <a:r>
              <a:rPr lang="ru-RU" sz="1600" dirty="0" smtClean="0"/>
              <a:t> та в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околицях</a:t>
            </a:r>
            <a:r>
              <a:rPr lang="ru-RU" sz="1600" dirty="0" smtClean="0"/>
              <a:t>), так і </a:t>
            </a:r>
            <a:r>
              <a:rPr lang="ru-RU" sz="1600" dirty="0" err="1" smtClean="0"/>
              <a:t>зводитись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нові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тимчасові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помешкання</a:t>
            </a:r>
            <a:r>
              <a:rPr lang="ru-RU" sz="1600" dirty="0" smtClean="0"/>
              <a:t> у </a:t>
            </a:r>
            <a:r>
              <a:rPr lang="ru-RU" sz="1600" dirty="0" err="1" smtClean="0"/>
              <a:t>приміській</a:t>
            </a:r>
            <a:r>
              <a:rPr lang="ru-RU" sz="1600" dirty="0" smtClean="0"/>
              <a:t> </a:t>
            </a:r>
            <a:r>
              <a:rPr lang="ru-RU" sz="1600" dirty="0" err="1" smtClean="0"/>
              <a:t>зоні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в </a:t>
            </a:r>
            <a:r>
              <a:rPr lang="ru-RU" sz="1600" dirty="0" err="1" smtClean="0"/>
              <a:t>сільській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місцевості</a:t>
            </a:r>
            <a:r>
              <a:rPr lang="ru-RU" sz="1600" dirty="0" smtClean="0"/>
              <a:t>. </a:t>
            </a:r>
          </a:p>
          <a:p>
            <a:pPr>
              <a:defRPr/>
            </a:pPr>
            <a:r>
              <a:rPr lang="ru-RU" sz="1600" dirty="0" smtClean="0"/>
              <a:t>В </a:t>
            </a:r>
            <a:r>
              <a:rPr lang="ru-RU" sz="1600" dirty="0" err="1" smtClean="0"/>
              <a:t>окремих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випадках</a:t>
            </a:r>
            <a:r>
              <a:rPr lang="ru-RU" sz="1600" dirty="0" smtClean="0"/>
              <a:t>, особливо коли </a:t>
            </a:r>
            <a:r>
              <a:rPr lang="ru-RU" sz="1600" dirty="0" err="1" smtClean="0"/>
              <a:t>існує</a:t>
            </a:r>
            <a:r>
              <a:rPr lang="ru-RU" sz="1600" dirty="0" smtClean="0"/>
              <a:t> перспектива </a:t>
            </a:r>
            <a:r>
              <a:rPr lang="ru-RU" sz="1600" dirty="0" err="1" smtClean="0"/>
              <a:t>продовження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термінів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проживання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кількох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варто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започаткувати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зведення</a:t>
            </a:r>
            <a:r>
              <a:rPr lang="ru-RU" sz="1600" dirty="0" smtClean="0"/>
              <a:t> нового </a:t>
            </a:r>
            <a:r>
              <a:rPr lang="ru-RU" sz="1600" dirty="0" err="1" smtClean="0"/>
              <a:t>постійного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житла</a:t>
            </a:r>
            <a:r>
              <a:rPr lang="ru-RU" sz="1600" dirty="0" smtClean="0"/>
              <a:t>, яке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бути в </a:t>
            </a:r>
            <a:r>
              <a:rPr lang="ru-RU" sz="1600" dirty="0" err="1" smtClean="0"/>
              <a:t>комунальної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власності</a:t>
            </a:r>
            <a:r>
              <a:rPr lang="ru-RU" sz="1600" dirty="0" smtClean="0"/>
              <a:t> (у </a:t>
            </a:r>
            <a:r>
              <a:rPr lang="ru-RU" sz="1600" dirty="0" err="1" smtClean="0"/>
              <a:t>подальшому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можна</a:t>
            </a:r>
            <a:r>
              <a:rPr lang="ru-RU" sz="1600" dirty="0" smtClean="0"/>
              <a:t> буде </a:t>
            </a:r>
            <a:r>
              <a:rPr lang="ru-RU" sz="1600" dirty="0" err="1" smtClean="0"/>
              <a:t>використовувати</a:t>
            </a:r>
            <a:r>
              <a:rPr lang="ru-RU" sz="1600" dirty="0" smtClean="0"/>
              <a:t> як </a:t>
            </a:r>
            <a:r>
              <a:rPr lang="ru-RU" sz="1600" dirty="0" err="1" smtClean="0"/>
              <a:t>соціальне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ж </a:t>
            </a:r>
            <a:r>
              <a:rPr lang="ru-RU" sz="1600" dirty="0" err="1" smtClean="0"/>
              <a:t>передавати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 err="1" smtClean="0"/>
              <a:t>сімейні</a:t>
            </a:r>
            <a:r>
              <a:rPr lang="ru-RU" sz="1600" dirty="0" smtClean="0"/>
              <a:t> </a:t>
            </a:r>
            <a:r>
              <a:rPr lang="ru-RU" sz="1600" dirty="0" err="1" smtClean="0"/>
              <a:t>гуртожитки</a:t>
            </a:r>
            <a:r>
              <a:rPr lang="ru-RU" sz="1600" dirty="0" smtClean="0"/>
              <a:t> без права </a:t>
            </a:r>
            <a:r>
              <a:rPr lang="ru-RU" sz="1600" dirty="0" err="1" smtClean="0"/>
              <a:t>приватизації</a:t>
            </a:r>
            <a:r>
              <a:rPr lang="ru-RU" sz="1600" dirty="0" smtClean="0"/>
              <a:t>).</a:t>
            </a:r>
            <a:endParaRPr lang="ru-RU" sz="1600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Особливості третьої категорії 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600" dirty="0" err="1" smtClean="0"/>
              <a:t>По-перше</a:t>
            </a:r>
            <a:r>
              <a:rPr lang="ru-RU" sz="1600" dirty="0" smtClean="0"/>
              <a:t>,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йде</a:t>
            </a:r>
            <a:r>
              <a:rPr lang="ru-RU" sz="1600" dirty="0" smtClean="0"/>
              <a:t> про </a:t>
            </a:r>
            <a:r>
              <a:rPr lang="ru-RU" sz="1600" dirty="0" err="1" smtClean="0"/>
              <a:t>представників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бізнес-середовища</a:t>
            </a:r>
            <a:r>
              <a:rPr lang="ru-RU" sz="1600" dirty="0" smtClean="0"/>
              <a:t>, то </a:t>
            </a:r>
            <a:r>
              <a:rPr lang="ru-RU" sz="1600" dirty="0" err="1" smtClean="0"/>
              <a:t>місцевій</a:t>
            </a:r>
            <a:r>
              <a:rPr lang="ru-RU" sz="1600" dirty="0" smtClean="0"/>
              <a:t> </a:t>
            </a:r>
            <a:r>
              <a:rPr lang="ru-RU" sz="1600" dirty="0" err="1" smtClean="0"/>
              <a:t>владі</a:t>
            </a:r>
            <a:r>
              <a:rPr lang="ru-RU" sz="1600" dirty="0" smtClean="0"/>
              <a:t> громад (і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</a:t>
            </a:r>
            <a:r>
              <a:rPr lang="ru-RU" sz="1600" dirty="0" err="1" smtClean="0"/>
              <a:t>регіонів</a:t>
            </a:r>
            <a:r>
              <a:rPr lang="ru-RU" sz="1600" dirty="0" smtClean="0"/>
              <a:t>), де </a:t>
            </a:r>
            <a:r>
              <a:rPr lang="ru-RU" sz="1600" dirty="0" err="1" smtClean="0"/>
              <a:t>оселилися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представники</a:t>
            </a:r>
            <a:r>
              <a:rPr lang="ru-RU" sz="1600" dirty="0" smtClean="0"/>
              <a:t> </a:t>
            </a:r>
            <a:r>
              <a:rPr lang="ru-RU" sz="1600" dirty="0" err="1" smtClean="0"/>
              <a:t>цієї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громадян</a:t>
            </a:r>
            <a:r>
              <a:rPr lang="ru-RU" sz="1600" dirty="0" smtClean="0"/>
              <a:t>, </a:t>
            </a:r>
            <a:r>
              <a:rPr lang="ru-RU" sz="1600" dirty="0" err="1" smtClean="0"/>
              <a:t>слід</a:t>
            </a:r>
            <a:r>
              <a:rPr lang="ru-RU" sz="1600" dirty="0" smtClean="0"/>
              <a:t> </a:t>
            </a:r>
            <a:r>
              <a:rPr lang="ru-RU" sz="1600" dirty="0" err="1" smtClean="0"/>
              <a:t>чітко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визначитися</a:t>
            </a:r>
            <a:r>
              <a:rPr lang="ru-RU" sz="1600" dirty="0" smtClean="0"/>
              <a:t> з </a:t>
            </a:r>
            <a:r>
              <a:rPr lang="ru-RU" sz="1600" dirty="0" err="1" smtClean="0"/>
              <a:t>пріоритетними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напрямами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підприємницької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активності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відповідатимуть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стратегічним</a:t>
            </a:r>
            <a:r>
              <a:rPr lang="ru-RU" sz="1600" dirty="0" smtClean="0"/>
              <a:t> </a:t>
            </a:r>
            <a:r>
              <a:rPr lang="ru-RU" sz="1600" dirty="0" err="1" smtClean="0"/>
              <a:t>цілям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</a:t>
            </a:r>
            <a:r>
              <a:rPr lang="ru-RU" sz="1600" dirty="0" err="1" smtClean="0"/>
              <a:t>певної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громади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регіону</a:t>
            </a:r>
            <a:r>
              <a:rPr lang="ru-RU" sz="1600" dirty="0" smtClean="0"/>
              <a:t>, і </a:t>
            </a:r>
            <a:r>
              <a:rPr lang="ru-RU" sz="1600" dirty="0" err="1" smtClean="0"/>
              <a:t>матимуть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першочергову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підтримку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самоврядування</a:t>
            </a:r>
            <a:r>
              <a:rPr lang="ru-RU" sz="1600" dirty="0" smtClean="0"/>
              <a:t>. </a:t>
            </a:r>
          </a:p>
          <a:p>
            <a:pPr>
              <a:defRPr/>
            </a:pPr>
            <a:r>
              <a:rPr lang="ru-RU" sz="1600" dirty="0" err="1" smtClean="0"/>
              <a:t>По-друге</a:t>
            </a:r>
            <a:r>
              <a:rPr lang="ru-RU" sz="1600" dirty="0" smtClean="0"/>
              <a:t>, для таких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бізнесу</a:t>
            </a:r>
            <a:r>
              <a:rPr lang="ru-RU" sz="1600" dirty="0" smtClean="0"/>
              <a:t> </a:t>
            </a:r>
            <a:r>
              <a:rPr lang="ru-RU" sz="1600" dirty="0" err="1" smtClean="0"/>
              <a:t>вже</a:t>
            </a:r>
            <a:r>
              <a:rPr lang="ru-RU" sz="1600" dirty="0" smtClean="0"/>
              <a:t> </a:t>
            </a:r>
            <a:r>
              <a:rPr lang="ru-RU" sz="1600" dirty="0" err="1" smtClean="0"/>
              <a:t>сьогодні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слід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започаткувати</a:t>
            </a:r>
            <a:r>
              <a:rPr lang="ru-RU" sz="1600" dirty="0" smtClean="0"/>
              <a:t> роботу з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адекватної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виробничої</a:t>
            </a:r>
            <a:r>
              <a:rPr lang="ru-RU" sz="1600" dirty="0" smtClean="0"/>
              <a:t> </a:t>
            </a:r>
            <a:r>
              <a:rPr lang="ru-RU" sz="1600" dirty="0" err="1" smtClean="0"/>
              <a:t>інфраструктури</a:t>
            </a:r>
            <a:r>
              <a:rPr lang="ru-RU" sz="1600" dirty="0" smtClean="0"/>
              <a:t>,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 шляхом </a:t>
            </a:r>
            <a:r>
              <a:rPr lang="ru-RU" sz="1600" dirty="0" err="1" smtClean="0"/>
              <a:t>створення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промислових</a:t>
            </a:r>
            <a:r>
              <a:rPr lang="ru-RU" sz="1600" dirty="0" smtClean="0"/>
              <a:t>, </a:t>
            </a:r>
            <a:r>
              <a:rPr lang="ru-RU" sz="1600" dirty="0" err="1" smtClean="0"/>
              <a:t>індустріальних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технологічних</a:t>
            </a:r>
            <a:r>
              <a:rPr lang="ru-RU" sz="1600" dirty="0" smtClean="0"/>
              <a:t> і </a:t>
            </a:r>
            <a:r>
              <a:rPr lang="ru-RU" sz="1600" dirty="0" err="1" smtClean="0"/>
              <a:t>наукових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парків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промислових</a:t>
            </a:r>
            <a:r>
              <a:rPr lang="ru-RU" sz="1600" dirty="0" smtClean="0"/>
              <a:t> зон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</a:t>
            </a:r>
          </a:p>
          <a:p>
            <a:pPr>
              <a:defRPr/>
            </a:pPr>
            <a:r>
              <a:rPr lang="ru-RU" sz="1600" dirty="0" err="1" smtClean="0"/>
              <a:t>По-третє</a:t>
            </a:r>
            <a:r>
              <a:rPr lang="ru-RU" sz="1600" dirty="0" smtClean="0"/>
              <a:t>, </a:t>
            </a:r>
            <a:r>
              <a:rPr lang="ru-RU" sz="1600" dirty="0" err="1" smtClean="0"/>
              <a:t>варто</a:t>
            </a:r>
            <a:r>
              <a:rPr lang="ru-RU" sz="1600" dirty="0" smtClean="0"/>
              <a:t> </a:t>
            </a:r>
            <a:r>
              <a:rPr lang="ru-RU" sz="1600" dirty="0" err="1" smtClean="0"/>
              <a:t>створити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дієвий</a:t>
            </a:r>
            <a:r>
              <a:rPr lang="ru-RU" sz="1600" dirty="0" smtClean="0"/>
              <a:t> </a:t>
            </a:r>
            <a:r>
              <a:rPr lang="ru-RU" sz="1600" dirty="0" err="1" smtClean="0"/>
              <a:t>механізм</a:t>
            </a:r>
            <a:r>
              <a:rPr lang="ru-RU" sz="1600" dirty="0" smtClean="0"/>
              <a:t> </a:t>
            </a:r>
            <a:r>
              <a:rPr lang="ru-RU" sz="1600" dirty="0" err="1" smtClean="0"/>
              <a:t>взаємоузгодженої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релокації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потенційних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працівників</a:t>
            </a:r>
            <a:r>
              <a:rPr lang="ru-RU" sz="1600" dirty="0" smtClean="0"/>
              <a:t>. Для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слід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передбачити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будівництво</a:t>
            </a:r>
            <a:r>
              <a:rPr lang="ru-RU" sz="1600" dirty="0" smtClean="0"/>
              <a:t> </a:t>
            </a:r>
            <a:r>
              <a:rPr lang="ru-RU" sz="1600" dirty="0" err="1" smtClean="0"/>
              <a:t>нових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житлових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будинків</a:t>
            </a:r>
            <a:r>
              <a:rPr lang="ru-RU" sz="1600" dirty="0" smtClean="0"/>
              <a:t> у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можливої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локалізації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нових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промислових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об’єктів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індустріальних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парків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започаткувати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розвиток</a:t>
            </a:r>
            <a:r>
              <a:rPr lang="ru-RU" sz="1600" dirty="0" smtClean="0"/>
              <a:t> </a:t>
            </a:r>
            <a:r>
              <a:rPr lang="ru-RU" sz="1600" dirty="0" err="1" smtClean="0"/>
              <a:t>об’єктів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соціальної</a:t>
            </a:r>
            <a:r>
              <a:rPr lang="ru-RU" sz="1600" dirty="0" smtClean="0"/>
              <a:t>, </a:t>
            </a:r>
            <a:r>
              <a:rPr lang="ru-RU" sz="1600" dirty="0" err="1" smtClean="0"/>
              <a:t>інженерної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маркетингової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інфраструктури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На що звернути увагу?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39750" y="1700213"/>
            <a:ext cx="8135938" cy="4548187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>
                <a:effectLst/>
              </a:rPr>
              <a:t>Формування</a:t>
            </a:r>
            <a:r>
              <a:rPr lang="ru-RU" sz="1600" dirty="0" smtClean="0">
                <a:effectLst/>
              </a:rPr>
              <a:t> низки </a:t>
            </a:r>
            <a:r>
              <a:rPr lang="ru-RU" sz="1600" dirty="0" err="1" smtClean="0">
                <a:effectLst/>
              </a:rPr>
              <a:t>нових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поселень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які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матимуть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певну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промислову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спеціалізацію</a:t>
            </a:r>
            <a:r>
              <a:rPr lang="ru-RU" sz="1600" dirty="0" smtClean="0">
                <a:effectLst/>
              </a:rPr>
              <a:t> (</a:t>
            </a:r>
            <a:r>
              <a:rPr lang="ru-RU" sz="1600" dirty="0" err="1" smtClean="0">
                <a:effectLst/>
              </a:rPr>
              <a:t>насамперед</a:t>
            </a:r>
            <a:r>
              <a:rPr lang="ru-RU" sz="1600" dirty="0" smtClean="0">
                <a:effectLst/>
              </a:rPr>
              <a:t> в </a:t>
            </a:r>
            <a:r>
              <a:rPr lang="ru-RU" sz="1600" dirty="0" err="1" smtClean="0">
                <a:effectLst/>
              </a:rPr>
              <a:t>інноваційних</a:t>
            </a:r>
            <a:r>
              <a:rPr lang="ru-RU" sz="1600" dirty="0" smtClean="0">
                <a:effectLst/>
              </a:rPr>
              <a:t> секторах </a:t>
            </a:r>
            <a:r>
              <a:rPr lang="ru-RU" sz="1600" dirty="0" err="1" smtClean="0">
                <a:effectLst/>
              </a:rPr>
              <a:t>сучасної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машинобудівної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індустрії</a:t>
            </a:r>
            <a:r>
              <a:rPr lang="ru-RU" sz="1600" dirty="0" smtClean="0">
                <a:effectLst/>
              </a:rPr>
              <a:t> та ВПК), </a:t>
            </a:r>
            <a:r>
              <a:rPr lang="ru-RU" sz="1600" dirty="0" err="1" smtClean="0">
                <a:effectLst/>
              </a:rPr>
              <a:t>або</a:t>
            </a:r>
            <a:r>
              <a:rPr lang="ru-RU" sz="1600" dirty="0" smtClean="0">
                <a:effectLst/>
              </a:rPr>
              <a:t> ж </a:t>
            </a:r>
            <a:r>
              <a:rPr lang="ru-RU" sz="1600" dirty="0" err="1" smtClean="0">
                <a:effectLst/>
              </a:rPr>
              <a:t>агроіндустріальну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спрямованість</a:t>
            </a:r>
            <a:r>
              <a:rPr lang="ru-RU" sz="1600" dirty="0" smtClean="0">
                <a:effectLst/>
              </a:rPr>
              <a:t> (</a:t>
            </a:r>
            <a:r>
              <a:rPr lang="ru-RU" sz="1600" dirty="0" err="1" smtClean="0">
                <a:effectLst/>
              </a:rPr>
              <a:t>передусім</a:t>
            </a:r>
            <a:r>
              <a:rPr lang="ru-RU" sz="1600" dirty="0" smtClean="0">
                <a:effectLst/>
              </a:rPr>
              <a:t> у </a:t>
            </a:r>
            <a:r>
              <a:rPr lang="ru-RU" sz="1600" dirty="0" err="1" smtClean="0">
                <a:effectLst/>
              </a:rPr>
              <a:t>переробці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аграрної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продукції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її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зберіганні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розгортанні</a:t>
            </a:r>
            <a:r>
              <a:rPr lang="ru-RU" sz="1600" dirty="0" smtClean="0">
                <a:effectLst/>
              </a:rPr>
              <a:t> мереж </a:t>
            </a:r>
            <a:r>
              <a:rPr lang="ru-RU" sz="1600" dirty="0" err="1" smtClean="0">
                <a:effectLst/>
              </a:rPr>
              <a:t>сільськогосподарської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логістики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тощо</a:t>
            </a:r>
            <a:r>
              <a:rPr lang="ru-RU" sz="1600" dirty="0" smtClean="0">
                <a:effectLst/>
              </a:rPr>
              <a:t>).</a:t>
            </a:r>
          </a:p>
          <a:p>
            <a:pPr>
              <a:defRPr/>
            </a:pPr>
            <a:endParaRPr lang="ru-RU" sz="1600" dirty="0" smtClean="0">
              <a:effectLst/>
            </a:endParaRPr>
          </a:p>
          <a:p>
            <a:pPr>
              <a:defRPr/>
            </a:pPr>
            <a:r>
              <a:rPr lang="ru-RU" sz="1600" dirty="0" err="1" smtClean="0">
                <a:effectLst/>
              </a:rPr>
              <a:t>Оптимізація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процесів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просторового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розосередження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релокованих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підприємств</a:t>
            </a:r>
            <a:r>
              <a:rPr lang="ru-RU" sz="1600" dirty="0" smtClean="0">
                <a:effectLst/>
              </a:rPr>
              <a:t> і </a:t>
            </a:r>
            <a:r>
              <a:rPr lang="ru-RU" sz="1600" dirty="0" err="1" smtClean="0">
                <a:effectLst/>
              </a:rPr>
              <a:t>внутрішньо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переміщених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осіб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тісно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пов’язана</a:t>
            </a:r>
            <a:r>
              <a:rPr lang="ru-RU" sz="1600" dirty="0" smtClean="0">
                <a:effectLst/>
              </a:rPr>
              <a:t> з </a:t>
            </a:r>
            <a:r>
              <a:rPr lang="ru-RU" sz="1600" dirty="0" err="1" smtClean="0">
                <a:effectLst/>
              </a:rPr>
              <a:t>модернізацією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стратегій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соціально-економічного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розвитку</a:t>
            </a:r>
            <a:r>
              <a:rPr lang="ru-RU" sz="1600" dirty="0" smtClean="0">
                <a:effectLst/>
              </a:rPr>
              <a:t> тих </a:t>
            </a:r>
            <a:r>
              <a:rPr lang="ru-RU" sz="1600" dirty="0" err="1" smtClean="0">
                <a:effectLst/>
              </a:rPr>
              <a:t>регіонів</a:t>
            </a:r>
            <a:r>
              <a:rPr lang="ru-RU" sz="1600" dirty="0" smtClean="0">
                <a:effectLst/>
              </a:rPr>
              <a:t> і </a:t>
            </a:r>
            <a:r>
              <a:rPr lang="ru-RU" sz="1600" dirty="0" err="1" smtClean="0">
                <a:effectLst/>
              </a:rPr>
              <a:t>територіальних</a:t>
            </a:r>
            <a:r>
              <a:rPr lang="ru-RU" sz="1600" dirty="0" smtClean="0">
                <a:effectLst/>
              </a:rPr>
              <a:t> громад, </a:t>
            </a:r>
            <a:r>
              <a:rPr lang="ru-RU" sz="1600" dirty="0" err="1" smtClean="0">
                <a:effectLst/>
              </a:rPr>
              <a:t>які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їх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приймають</a:t>
            </a:r>
            <a:r>
              <a:rPr lang="ru-RU" sz="1600" dirty="0" smtClean="0">
                <a:effectLst/>
              </a:rPr>
              <a:t>. </a:t>
            </a:r>
            <a:r>
              <a:rPr lang="ru-RU" sz="1600" dirty="0" err="1" smtClean="0">
                <a:effectLst/>
              </a:rPr>
              <a:t>Крім</a:t>
            </a:r>
            <a:r>
              <a:rPr lang="ru-RU" sz="1600" dirty="0" smtClean="0">
                <a:effectLst/>
              </a:rPr>
              <a:t> того, у </a:t>
            </a:r>
            <a:r>
              <a:rPr lang="ru-RU" sz="1600" dirty="0" err="1" smtClean="0">
                <a:effectLst/>
              </a:rPr>
              <a:t>вказаних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стратегіях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слід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зображати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пріоритетні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напрями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формування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продовольчих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резервів</a:t>
            </a:r>
            <a:r>
              <a:rPr lang="ru-RU" sz="1600" dirty="0" smtClean="0">
                <a:effectLst/>
              </a:rPr>
              <a:t> на </a:t>
            </a:r>
            <a:r>
              <a:rPr lang="ru-RU" sz="1600" dirty="0" err="1" smtClean="0">
                <a:effectLst/>
              </a:rPr>
              <a:t>території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громади</a:t>
            </a:r>
            <a:r>
              <a:rPr lang="ru-RU" sz="1600" dirty="0" smtClean="0">
                <a:effectLst/>
              </a:rPr>
              <a:t> та </a:t>
            </a:r>
            <a:r>
              <a:rPr lang="ru-RU" sz="1600" dirty="0" err="1" smtClean="0">
                <a:effectLst/>
              </a:rPr>
              <a:t>основні</a:t>
            </a:r>
            <a:r>
              <a:rPr lang="ru-RU" sz="1600" dirty="0" smtClean="0">
                <a:effectLst/>
              </a:rPr>
              <a:t> заходи з </a:t>
            </a:r>
            <a:r>
              <a:rPr lang="ru-RU" sz="1600" dirty="0" err="1" smtClean="0">
                <a:effectLst/>
              </a:rPr>
              <a:t>нівелювання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актуальних</a:t>
            </a:r>
            <a:r>
              <a:rPr lang="ru-RU" sz="1600" dirty="0" smtClean="0">
                <a:effectLst/>
              </a:rPr>
              <a:t> для </a:t>
            </a:r>
            <a:r>
              <a:rPr lang="ru-RU" sz="1600" dirty="0" err="1" smtClean="0">
                <a:effectLst/>
              </a:rPr>
              <a:t>неї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безпекових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ризиків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зокрема</a:t>
            </a:r>
            <a:r>
              <a:rPr lang="ru-RU" sz="1600" dirty="0" smtClean="0">
                <a:effectLst/>
              </a:rPr>
              <a:t> з </a:t>
            </a:r>
            <a:r>
              <a:rPr lang="ru-RU" sz="1600" dirty="0" err="1" smtClean="0">
                <a:effectLst/>
              </a:rPr>
              <a:t>урахуванням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досвіду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набутого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Україною</a:t>
            </a:r>
            <a:r>
              <a:rPr lang="ru-RU" sz="1600" dirty="0" smtClean="0">
                <a:effectLst/>
              </a:rPr>
              <a:t> за час </a:t>
            </a:r>
            <a:r>
              <a:rPr lang="ru-RU" sz="1600" dirty="0" err="1" smtClean="0">
                <a:effectLst/>
              </a:rPr>
              <a:t>війни</a:t>
            </a:r>
            <a:r>
              <a:rPr lang="ru-RU" sz="1600" dirty="0" smtClean="0">
                <a:effectLst/>
              </a:rPr>
              <a:t>. </a:t>
            </a:r>
            <a:r>
              <a:rPr lang="ru-RU" sz="1600" dirty="0" err="1" smtClean="0">
                <a:effectLst/>
              </a:rPr>
              <a:t>Передусім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це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стосується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створення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якісної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системи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територіальної</a:t>
            </a:r>
            <a:r>
              <a:rPr lang="ru-RU" sz="1600" dirty="0" smtClean="0">
                <a:effectLst/>
              </a:rPr>
              <a:t> оборони та </a:t>
            </a:r>
            <a:r>
              <a:rPr lang="ru-RU" sz="1600" dirty="0" err="1" smtClean="0">
                <a:effectLst/>
              </a:rPr>
              <a:t>налагодження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ефективних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взаємодій</a:t>
            </a:r>
            <a:r>
              <a:rPr lang="ru-RU" sz="1600" dirty="0" smtClean="0">
                <a:effectLst/>
              </a:rPr>
              <a:t> з </a:t>
            </a:r>
            <a:r>
              <a:rPr lang="ru-RU" sz="1600" dirty="0" err="1" smtClean="0">
                <a:effectLst/>
              </a:rPr>
              <a:t>командуванням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військових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частин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щодо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розміщення</a:t>
            </a:r>
            <a:r>
              <a:rPr lang="ru-RU" sz="1600" dirty="0" smtClean="0">
                <a:effectLst/>
              </a:rPr>
              <a:t> на </a:t>
            </a:r>
            <a:r>
              <a:rPr lang="ru-RU" sz="1600" dirty="0" err="1" smtClean="0">
                <a:effectLst/>
              </a:rPr>
              <a:t>території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громади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належним</a:t>
            </a:r>
            <a:r>
              <a:rPr lang="ru-RU" sz="1600" dirty="0" smtClean="0">
                <a:effectLst/>
              </a:rPr>
              <a:t> чином </a:t>
            </a:r>
            <a:r>
              <a:rPr lang="ru-RU" sz="1600" dirty="0" err="1" smtClean="0">
                <a:effectLst/>
              </a:rPr>
              <a:t>захищених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складів</a:t>
            </a:r>
            <a:r>
              <a:rPr lang="ru-RU" sz="1600" dirty="0" smtClean="0">
                <a:effectLst/>
              </a:rPr>
              <a:t> та </a:t>
            </a:r>
            <a:r>
              <a:rPr lang="ru-RU" sz="1600" dirty="0" err="1" smtClean="0">
                <a:effectLst/>
              </a:rPr>
              <a:t>логістичних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потужностей</a:t>
            </a:r>
            <a:r>
              <a:rPr lang="ru-RU" sz="1600" dirty="0" smtClean="0">
                <a:effectLst/>
              </a:rPr>
              <a:t>, </a:t>
            </a:r>
            <a:r>
              <a:rPr lang="ru-RU" sz="1600" dirty="0" err="1" smtClean="0">
                <a:effectLst/>
              </a:rPr>
              <a:t>які</a:t>
            </a:r>
            <a:r>
              <a:rPr lang="ru-RU" sz="1600" dirty="0" smtClean="0">
                <a:effectLst/>
              </a:rPr>
              <a:t> в </a:t>
            </a:r>
            <a:r>
              <a:rPr lang="ru-RU" sz="1600" dirty="0" err="1" smtClean="0">
                <a:effectLst/>
              </a:rPr>
              <a:t>перспективі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можна</a:t>
            </a:r>
            <a:r>
              <a:rPr lang="ru-RU" sz="1600" dirty="0" smtClean="0">
                <a:effectLst/>
              </a:rPr>
              <a:t> буде </a:t>
            </a:r>
            <a:r>
              <a:rPr lang="ru-RU" sz="1600" dirty="0" err="1" smtClean="0">
                <a:effectLst/>
              </a:rPr>
              <a:t>використовувати</a:t>
            </a:r>
            <a:r>
              <a:rPr lang="ru-RU" sz="1600" dirty="0" smtClean="0">
                <a:effectLst/>
              </a:rPr>
              <a:t> у </a:t>
            </a:r>
            <a:r>
              <a:rPr lang="ru-RU" sz="1600" dirty="0" err="1" smtClean="0">
                <a:effectLst/>
              </a:rPr>
              <a:t>воєнних</a:t>
            </a:r>
            <a:r>
              <a:rPr lang="ru-RU" sz="1600" dirty="0" smtClean="0">
                <a:effectLst/>
              </a:rPr>
              <a:t> </a:t>
            </a:r>
            <a:r>
              <a:rPr lang="ru-RU" sz="1600" dirty="0" err="1" smtClean="0">
                <a:effectLst/>
              </a:rPr>
              <a:t>цілях</a:t>
            </a:r>
            <a:r>
              <a:rPr lang="ru-RU" sz="1600" dirty="0" smtClean="0">
                <a:effectLst/>
              </a:rPr>
              <a:t>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err="1" smtClean="0"/>
              <a:t>Важлива</a:t>
            </a:r>
            <a:r>
              <a:rPr lang="ru-RU" sz="2800" dirty="0" smtClean="0"/>
              <a:t> </a:t>
            </a:r>
            <a:r>
              <a:rPr lang="ru-RU" sz="2800" dirty="0" err="1" smtClean="0"/>
              <a:t>функція</a:t>
            </a:r>
            <a:r>
              <a:rPr lang="ru-RU" sz="2800" dirty="0" smtClean="0"/>
              <a:t> </a:t>
            </a:r>
            <a:r>
              <a:rPr lang="ru-RU" sz="2800" dirty="0" err="1" smtClean="0"/>
              <a:t>територіальних</a:t>
            </a:r>
            <a:r>
              <a:rPr lang="ru-RU" sz="2800" dirty="0" smtClean="0"/>
              <a:t> громад та </a:t>
            </a:r>
            <a:r>
              <a:rPr lang="ru-RU" sz="2800" dirty="0" err="1" smtClean="0"/>
              <a:t>органів</a:t>
            </a:r>
            <a:r>
              <a:rPr lang="ru-RU" sz="2800" dirty="0" smtClean="0"/>
              <a:t> </a:t>
            </a:r>
            <a:r>
              <a:rPr lang="ru-RU" sz="2800" dirty="0" err="1" smtClean="0"/>
              <a:t>їх</a:t>
            </a:r>
            <a:r>
              <a:rPr lang="ru-RU" sz="2800" dirty="0" smtClean="0"/>
              <a:t> </a:t>
            </a:r>
            <a:r>
              <a:rPr lang="ru-RU" sz="2800" dirty="0" err="1" smtClean="0"/>
              <a:t>місцевого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самоврядування</a:t>
            </a:r>
            <a:r>
              <a:rPr lang="ru-RU" sz="2800" dirty="0" smtClean="0"/>
              <a:t> в </a:t>
            </a:r>
            <a:r>
              <a:rPr lang="ru-RU" sz="2800" dirty="0" err="1" smtClean="0"/>
              <a:t>умовах</a:t>
            </a:r>
            <a:r>
              <a:rPr lang="ru-RU" sz="2800" dirty="0" smtClean="0"/>
              <a:t> </a:t>
            </a:r>
            <a:r>
              <a:rPr lang="ru-RU" sz="2800" dirty="0" err="1" smtClean="0"/>
              <a:t>воєнного</a:t>
            </a:r>
            <a:r>
              <a:rPr lang="ru-RU" sz="2800" dirty="0" smtClean="0"/>
              <a:t>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11188" y="1981200"/>
            <a:ext cx="8281987" cy="4114800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/>
              <a:t>посилення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співпраці</a:t>
            </a:r>
            <a:r>
              <a:rPr lang="ru-RU" sz="1600" dirty="0" smtClean="0"/>
              <a:t> з </a:t>
            </a:r>
            <a:r>
              <a:rPr lang="ru-RU" sz="1600" dirty="0" err="1" smtClean="0"/>
              <a:t>донорськими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організаціями</a:t>
            </a:r>
            <a:r>
              <a:rPr lang="ru-RU" sz="1600" dirty="0" smtClean="0"/>
              <a:t> </a:t>
            </a:r>
            <a:r>
              <a:rPr lang="ru-RU" sz="1600" dirty="0" err="1" smtClean="0"/>
              <a:t>європейських</a:t>
            </a:r>
            <a:r>
              <a:rPr lang="ru-RU" sz="1600" dirty="0" smtClean="0"/>
              <a:t> держав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розбудови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модернізації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інфраструктури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відповідних</a:t>
            </a:r>
            <a:r>
              <a:rPr lang="ru-RU" sz="1600" dirty="0" smtClean="0"/>
              <a:t> громад,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підготовки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реалізації</a:t>
            </a:r>
            <a:r>
              <a:rPr lang="ru-RU" sz="1600" dirty="0" smtClean="0"/>
              <a:t> проєктів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повоєнного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соціально-економічного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. </a:t>
            </a:r>
            <a:r>
              <a:rPr lang="ru-RU" sz="1600" dirty="0" err="1" smtClean="0"/>
              <a:t>Адже</a:t>
            </a:r>
            <a:r>
              <a:rPr lang="ru-RU" sz="1600" dirty="0" smtClean="0"/>
              <a:t> в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</a:t>
            </a:r>
            <a:r>
              <a:rPr lang="ru-RU" sz="1600" dirty="0" err="1" smtClean="0"/>
              <a:t>ведення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бойових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дій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півдні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сході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нашої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держави</a:t>
            </a:r>
            <a:r>
              <a:rPr lang="ru-RU" sz="1600" dirty="0" smtClean="0"/>
              <a:t>, </a:t>
            </a:r>
            <a:r>
              <a:rPr lang="ru-RU" sz="1600" dirty="0" err="1" smtClean="0"/>
              <a:t>європейські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партнери</a:t>
            </a:r>
            <a:r>
              <a:rPr lang="ru-RU" sz="1600" dirty="0" smtClean="0"/>
              <a:t> в основному </a:t>
            </a:r>
            <a:r>
              <a:rPr lang="ru-RU" sz="1600" dirty="0" err="1" smtClean="0"/>
              <a:t>переорієнтувалися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військову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підтримку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нашої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держави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надання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допомоги</a:t>
            </a:r>
            <a:r>
              <a:rPr lang="ru-RU" sz="1600" dirty="0" smtClean="0"/>
              <a:t> </a:t>
            </a:r>
            <a:r>
              <a:rPr lang="ru-RU" sz="1600" dirty="0" err="1" smtClean="0"/>
              <a:t>біженцям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вимушені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виїхати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їхніх</a:t>
            </a:r>
            <a:r>
              <a:rPr lang="ru-RU" sz="1600" dirty="0" smtClean="0"/>
              <a:t> держав. </a:t>
            </a:r>
            <a:r>
              <a:rPr lang="ru-RU" sz="1600" dirty="0" err="1" smtClean="0"/>
              <a:t>Це</a:t>
            </a:r>
            <a:r>
              <a:rPr lang="ru-RU" sz="1600" dirty="0" smtClean="0"/>
              <a:t> створило </a:t>
            </a:r>
            <a:r>
              <a:rPr lang="ru-RU" sz="1600" dirty="0" err="1" smtClean="0"/>
              <a:t>певний</a:t>
            </a:r>
            <a:r>
              <a:rPr lang="ru-RU" sz="1600" dirty="0" smtClean="0"/>
              <a:t> «</a:t>
            </a:r>
            <a:r>
              <a:rPr lang="ru-RU" sz="1600" dirty="0" err="1" smtClean="0"/>
              <a:t>інституційний</a:t>
            </a:r>
            <a:r>
              <a:rPr lang="ru-RU" sz="1600" dirty="0" smtClean="0"/>
              <a:t> вакуум» в </a:t>
            </a:r>
            <a:r>
              <a:rPr lang="ru-RU" sz="1600" dirty="0" err="1" smtClean="0"/>
              <a:t>площині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засад </a:t>
            </a:r>
            <a:r>
              <a:rPr lang="ru-RU" sz="1600" dirty="0" err="1" smtClean="0"/>
              <a:t>повоєнного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соціально-економічного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, </a:t>
            </a:r>
            <a:r>
              <a:rPr lang="ru-RU" sz="1600" dirty="0" err="1" smtClean="0"/>
              <a:t>зокрема</a:t>
            </a:r>
            <a:r>
              <a:rPr lang="ru-RU" sz="1600" dirty="0" smtClean="0"/>
              <a:t> в </a:t>
            </a:r>
            <a:r>
              <a:rPr lang="ru-RU" sz="1600" dirty="0" err="1" smtClean="0"/>
              <a:t>контексті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інтеграції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нашої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держави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ЄС</a:t>
            </a:r>
            <a:r>
              <a:rPr lang="ru-RU" sz="1600" dirty="0" smtClean="0"/>
              <a:t> та </a:t>
            </a:r>
            <a:r>
              <a:rPr lang="ru-RU" sz="1600" dirty="0" err="1" smtClean="0"/>
              <a:t>адаптації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вітчизняний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суспільний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</a:t>
            </a:r>
            <a:r>
              <a:rPr lang="ru-RU" sz="1600" dirty="0" smtClean="0"/>
              <a:t> </a:t>
            </a:r>
            <a:r>
              <a:rPr lang="ru-RU" sz="1600" dirty="0" err="1" smtClean="0"/>
              <a:t>сучасних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європейських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цінностей</a:t>
            </a:r>
            <a:r>
              <a:rPr lang="ru-RU" sz="1600" dirty="0" smtClean="0"/>
              <a:t>. Як </a:t>
            </a:r>
            <a:r>
              <a:rPr lang="ru-RU" sz="1600" dirty="0" err="1" smtClean="0"/>
              <a:t>наслідок</a:t>
            </a:r>
            <a:r>
              <a:rPr lang="ru-RU" sz="1600" dirty="0" smtClean="0"/>
              <a:t>,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завершення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активної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фази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війни</a:t>
            </a:r>
            <a:r>
              <a:rPr lang="ru-RU" sz="1600" dirty="0" smtClean="0"/>
              <a:t>, особливо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вона </a:t>
            </a:r>
            <a:r>
              <a:rPr lang="ru-RU" sz="1600" dirty="0" err="1" smtClean="0"/>
              <a:t>затягнеться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певний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період</a:t>
            </a:r>
            <a:r>
              <a:rPr lang="ru-RU" sz="1600" dirty="0" smtClean="0"/>
              <a:t>, ми </a:t>
            </a:r>
            <a:r>
              <a:rPr lang="ru-RU" sz="1600" dirty="0" err="1" smtClean="0"/>
              <a:t>можемо</a:t>
            </a:r>
            <a:r>
              <a:rPr lang="ru-RU" sz="1600" dirty="0" smtClean="0"/>
              <a:t> </a:t>
            </a:r>
            <a:r>
              <a:rPr lang="ru-RU" sz="1600" dirty="0" err="1" smtClean="0"/>
              <a:t>опинитися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ситуації</a:t>
            </a:r>
            <a:r>
              <a:rPr lang="ru-RU" sz="1600" dirty="0" smtClean="0"/>
              <a:t>, коли </a:t>
            </a:r>
            <a:r>
              <a:rPr lang="ru-RU" sz="1600" dirty="0" err="1" smtClean="0"/>
              <a:t>значна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суспільства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представників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влади</a:t>
            </a:r>
            <a:r>
              <a:rPr lang="ru-RU" sz="1600" dirty="0" smtClean="0"/>
              <a:t> </a:t>
            </a:r>
            <a:r>
              <a:rPr lang="ru-RU" sz="1600" dirty="0" err="1" smtClean="0"/>
              <a:t>виявляться</a:t>
            </a:r>
            <a:r>
              <a:rPr lang="ru-RU" sz="1600" dirty="0" smtClean="0"/>
              <a:t> не </a:t>
            </a:r>
            <a:r>
              <a:rPr lang="ru-RU" sz="1600" dirty="0" err="1" smtClean="0"/>
              <a:t>готовими</a:t>
            </a:r>
            <a:r>
              <a:rPr lang="ru-RU" sz="1600" dirty="0" smtClean="0"/>
              <a:t> до переходу на «</a:t>
            </a:r>
            <a:r>
              <a:rPr lang="ru-RU" sz="1600" dirty="0" err="1" smtClean="0"/>
              <a:t>мирні</a:t>
            </a:r>
            <a:r>
              <a:rPr lang="ru-RU" sz="1600" dirty="0" smtClean="0"/>
              <a:t> рейки».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загрожує</a:t>
            </a:r>
            <a:r>
              <a:rPr lang="ru-RU" sz="1600" dirty="0" smtClean="0"/>
              <a:t> </a:t>
            </a:r>
            <a:r>
              <a:rPr lang="ru-RU" sz="1600" dirty="0" err="1" smtClean="0"/>
              <a:t>поширенням</a:t>
            </a:r>
            <a:r>
              <a:rPr lang="ru-RU" sz="1600" dirty="0" smtClean="0"/>
              <a:t> так званого «</a:t>
            </a:r>
            <a:r>
              <a:rPr lang="ru-RU" sz="1600" dirty="0" err="1" smtClean="0"/>
              <a:t>афганського</a:t>
            </a:r>
            <a:r>
              <a:rPr lang="ru-RU" sz="1600" dirty="0" smtClean="0"/>
              <a:t> синдрому», коли для </a:t>
            </a:r>
            <a:r>
              <a:rPr lang="ru-RU" sz="1600" dirty="0" err="1" smtClean="0"/>
              <a:t>багатьох</a:t>
            </a:r>
            <a:r>
              <a:rPr lang="ru-RU" sz="1600" dirty="0" smtClean="0"/>
              <a:t> людей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 в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постійної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небезпеки</a:t>
            </a:r>
            <a:r>
              <a:rPr lang="ru-RU" sz="1600" dirty="0" smtClean="0"/>
              <a:t>, </a:t>
            </a:r>
            <a:r>
              <a:rPr lang="ru-RU" sz="1600" dirty="0" err="1" smtClean="0"/>
              <a:t>активних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бойових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дій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підготовки</a:t>
            </a:r>
            <a:r>
              <a:rPr lang="ru-RU" sz="1600" dirty="0" smtClean="0"/>
              <a:t> до </a:t>
            </a:r>
            <a:r>
              <a:rPr lang="ru-RU" sz="1600" dirty="0" err="1" smtClean="0"/>
              <a:t>чергових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військових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операцій</a:t>
            </a:r>
            <a:r>
              <a:rPr lang="ru-RU" sz="1600" dirty="0" smtClean="0"/>
              <a:t> </a:t>
            </a:r>
            <a:r>
              <a:rPr lang="ru-RU" sz="1600" dirty="0" err="1" smtClean="0"/>
              <a:t>виявляється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природним</a:t>
            </a:r>
            <a:r>
              <a:rPr lang="ru-RU" sz="1600" dirty="0" smtClean="0"/>
              <a:t>,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</a:t>
            </a:r>
            <a:r>
              <a:rPr lang="ru-RU" sz="1600" dirty="0" err="1" smtClean="0"/>
              <a:t>мирне</a:t>
            </a:r>
            <a:r>
              <a:rPr lang="ru-RU" sz="1600" dirty="0" smtClean="0"/>
              <a:t> </a:t>
            </a:r>
            <a:r>
              <a:rPr lang="ru-RU" sz="1600" dirty="0" err="1" smtClean="0"/>
              <a:t>існування</a:t>
            </a:r>
            <a:r>
              <a:rPr lang="ru-RU" sz="1600" dirty="0" smtClean="0"/>
              <a:t>, з </a:t>
            </a:r>
            <a:r>
              <a:rPr lang="ru-RU" sz="1600" dirty="0" err="1" smtClean="0"/>
              <a:t>усіма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побутовими</a:t>
            </a:r>
            <a:r>
              <a:rPr lang="ru-RU" sz="1600" dirty="0" smtClean="0"/>
              <a:t>, </a:t>
            </a:r>
            <a:r>
              <a:rPr lang="ru-RU" sz="1600" dirty="0" err="1" smtClean="0"/>
              <a:t>фінансовими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соціальними</a:t>
            </a:r>
            <a:r>
              <a:rPr lang="ru-RU" sz="1600" dirty="0" smtClean="0"/>
              <a:t> проблемами (особливо коли </a:t>
            </a:r>
            <a:r>
              <a:rPr lang="ru-RU" sz="1600" dirty="0" err="1" smtClean="0"/>
              <a:t>влада</a:t>
            </a:r>
            <a:r>
              <a:rPr lang="ru-RU" sz="1600" dirty="0" smtClean="0"/>
              <a:t> не </a:t>
            </a:r>
            <a:r>
              <a:rPr lang="ru-RU" sz="1600" dirty="0" err="1" smtClean="0"/>
              <a:t>здатна</a:t>
            </a:r>
            <a:r>
              <a:rPr lang="ru-RU" sz="1600" dirty="0" smtClean="0"/>
              <a:t> </a:t>
            </a:r>
            <a:r>
              <a:rPr lang="ru-RU" sz="1600" dirty="0" err="1" smtClean="0"/>
              <a:t>вчасно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налагодити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безболісного</a:t>
            </a:r>
            <a:r>
              <a:rPr lang="ru-RU" sz="1600" dirty="0" smtClean="0"/>
              <a:t> переходу до </a:t>
            </a:r>
            <a:r>
              <a:rPr lang="ru-RU" sz="1600" dirty="0" err="1" smtClean="0"/>
              <a:t>повоєнного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життя</a:t>
            </a:r>
            <a:r>
              <a:rPr lang="ru-RU" sz="1600" dirty="0" smtClean="0"/>
              <a:t>).</a:t>
            </a:r>
            <a:endParaRPr lang="ru-RU" sz="16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066800" y="115888"/>
            <a:ext cx="7543800" cy="1431925"/>
          </a:xfrm>
        </p:spPr>
        <p:txBody>
          <a:bodyPr/>
          <a:lstStyle/>
          <a:p>
            <a:r>
              <a:rPr lang="uk-UA" sz="2800" smtClean="0">
                <a:effectLst/>
              </a:rPr>
              <a:t>Нові виклики функціонування системи публічного управління в умовах війни</a:t>
            </a:r>
            <a:endParaRPr lang="ru-RU" sz="2800" smtClean="0">
              <a:effectLst/>
            </a:endParaRPr>
          </a:p>
        </p:txBody>
      </p:sp>
      <p:sp>
        <p:nvSpPr>
          <p:cNvPr id="4099" name="Місце для вмісту 2"/>
          <p:cNvSpPr>
            <a:spLocks noGrp="1"/>
          </p:cNvSpPr>
          <p:nvPr>
            <p:ph idx="1"/>
          </p:nvPr>
        </p:nvSpPr>
        <p:spPr>
          <a:xfrm>
            <a:off x="1492250" y="1617663"/>
            <a:ext cx="7543800" cy="4114800"/>
          </a:xfrm>
        </p:spPr>
        <p:txBody>
          <a:bodyPr/>
          <a:lstStyle/>
          <a:p>
            <a:r>
              <a:rPr lang="uk-UA" sz="2400" smtClean="0">
                <a:effectLst/>
              </a:rPr>
              <a:t>запровадження режиму воєнного стану;</a:t>
            </a:r>
          </a:p>
          <a:p>
            <a:r>
              <a:rPr lang="uk-UA" sz="2400" smtClean="0">
                <a:effectLst/>
              </a:rPr>
              <a:t>обмеження виконання функцій на тимчасово окупованих територіях; </a:t>
            </a:r>
          </a:p>
          <a:p>
            <a:r>
              <a:rPr lang="uk-UA" sz="2400" smtClean="0">
                <a:effectLst/>
              </a:rPr>
              <a:t>масове переміщення публічних службовців та відтік професійних кадрів;</a:t>
            </a:r>
          </a:p>
          <a:p>
            <a:r>
              <a:rPr lang="uk-UA" sz="2400" smtClean="0">
                <a:effectLst/>
              </a:rPr>
              <a:t>завищені очікування людей від влади;</a:t>
            </a:r>
          </a:p>
          <a:p>
            <a:r>
              <a:rPr lang="uk-UA" sz="2400" smtClean="0">
                <a:effectLst/>
              </a:rPr>
              <a:t>неготовність працювати в умовах війни та низький рівень врахування безпекової складової;</a:t>
            </a:r>
          </a:p>
          <a:p>
            <a:r>
              <a:rPr lang="uk-UA" sz="2400" smtClean="0">
                <a:effectLst/>
              </a:rPr>
              <a:t>незавершеність реформи з децентралізації;</a:t>
            </a:r>
          </a:p>
          <a:p>
            <a:r>
              <a:rPr lang="uk-UA" sz="2400" smtClean="0">
                <a:effectLst/>
              </a:rPr>
              <a:t>об'єктивні бюджетні обмеження та руйнування економічного потенціалу;</a:t>
            </a:r>
          </a:p>
          <a:p>
            <a:r>
              <a:rPr lang="uk-UA" sz="2400" smtClean="0">
                <a:effectLst/>
              </a:rPr>
              <a:t>випадки к</a:t>
            </a:r>
            <a:r>
              <a:rPr lang="vi-VN" sz="2400" smtClean="0">
                <a:effectLst/>
              </a:rPr>
              <a:t>олабораціоні́зм</a:t>
            </a:r>
            <a:r>
              <a:rPr lang="uk-UA" sz="2400" smtClean="0">
                <a:effectLst/>
              </a:rPr>
              <a:t>у </a:t>
            </a:r>
            <a:endParaRPr lang="ru-RU" sz="2400" smtClean="0">
              <a:effectLst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Орієнтація на перспективу та перемогу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000" dirty="0" err="1" smtClean="0"/>
              <a:t>Україні</a:t>
            </a:r>
            <a:r>
              <a:rPr lang="ru-RU" sz="2000" dirty="0" smtClean="0"/>
              <a:t> </a:t>
            </a:r>
            <a:r>
              <a:rPr lang="ru-RU" sz="2000" dirty="0" err="1" smtClean="0"/>
              <a:t>слід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посилювати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співпрацю</a:t>
            </a:r>
            <a:r>
              <a:rPr lang="ru-RU" sz="2000" dirty="0" smtClean="0"/>
              <a:t> з </a:t>
            </a:r>
            <a:r>
              <a:rPr lang="ru-RU" sz="2000" dirty="0" err="1" smtClean="0"/>
              <a:t>європейськими</a:t>
            </a:r>
            <a:r>
              <a:rPr lang="ru-RU" sz="2000" dirty="0" smtClean="0"/>
              <a:t> партнерами (як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владними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інституціями</a:t>
            </a:r>
            <a:r>
              <a:rPr lang="ru-RU" sz="2000" dirty="0" smtClean="0"/>
              <a:t>, так і з </a:t>
            </a:r>
            <a:r>
              <a:rPr lang="ru-RU" sz="2000" dirty="0" err="1" smtClean="0"/>
              <a:t>інститутами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громадянського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суспільства</a:t>
            </a:r>
            <a:r>
              <a:rPr lang="ru-RU" sz="2000" dirty="0" smtClean="0"/>
              <a:t>)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розгортання</a:t>
            </a:r>
            <a:r>
              <a:rPr lang="ru-RU" sz="2000" dirty="0" smtClean="0"/>
              <a:t> низки </a:t>
            </a:r>
            <a:r>
              <a:rPr lang="ru-RU" sz="2000" dirty="0" err="1" smtClean="0"/>
              <a:t>нових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</a:t>
            </a:r>
            <a:r>
              <a:rPr lang="ru-RU" sz="2000" dirty="0" smtClean="0"/>
              <a:t> та проєктів, </a:t>
            </a:r>
            <a:r>
              <a:rPr lang="ru-RU" sz="2000" dirty="0" err="1" smtClean="0"/>
              <a:t>спрямованих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підготовку</a:t>
            </a:r>
            <a:r>
              <a:rPr lang="ru-RU" sz="2000" dirty="0" smtClean="0"/>
              <a:t> наших </a:t>
            </a:r>
            <a:r>
              <a:rPr lang="ru-RU" sz="2000" dirty="0" err="1" smtClean="0"/>
              <a:t>публічних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службовців</a:t>
            </a:r>
            <a:r>
              <a:rPr lang="ru-RU" sz="2000" dirty="0" smtClean="0"/>
              <a:t> і </a:t>
            </a:r>
            <a:r>
              <a:rPr lang="ru-RU" sz="2000" dirty="0" err="1" smtClean="0"/>
              <a:t>співгромадян</a:t>
            </a:r>
            <a:r>
              <a:rPr lang="ru-RU" sz="2000" dirty="0" smtClean="0"/>
              <a:t> до </a:t>
            </a:r>
            <a:r>
              <a:rPr lang="ru-RU" sz="2000" dirty="0" err="1" smtClean="0"/>
              <a:t>повоєнного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етапу</a:t>
            </a:r>
            <a:r>
              <a:rPr lang="ru-RU" sz="2000" dirty="0" smtClean="0"/>
              <a:t> </a:t>
            </a:r>
            <a:r>
              <a:rPr lang="ru-RU" sz="2000" dirty="0" err="1" smtClean="0"/>
              <a:t>соціально-економічного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. </a:t>
            </a:r>
          </a:p>
          <a:p>
            <a:pPr>
              <a:defRPr/>
            </a:pPr>
            <a:r>
              <a:rPr lang="ru-RU" sz="2000" dirty="0" smtClean="0"/>
              <a:t>І 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територіальні</a:t>
            </a:r>
            <a:r>
              <a:rPr lang="ru-RU" sz="2000" dirty="0" smtClean="0"/>
              <a:t> </a:t>
            </a:r>
            <a:r>
              <a:rPr lang="ru-RU" sz="2000" dirty="0" err="1" smtClean="0"/>
              <a:t>громади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органи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місцевого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самоврядування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повинні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виступити</a:t>
            </a:r>
            <a:r>
              <a:rPr lang="ru-RU" sz="2000" dirty="0" smtClean="0"/>
              <a:t> у </a:t>
            </a:r>
            <a:r>
              <a:rPr lang="ru-RU" sz="2000" dirty="0" err="1" smtClean="0"/>
              <a:t>цьому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питанні</a:t>
            </a:r>
            <a:r>
              <a:rPr lang="ru-RU" sz="2000" dirty="0" smtClean="0"/>
              <a:t> одними з </a:t>
            </a:r>
            <a:r>
              <a:rPr lang="ru-RU" sz="2000" dirty="0" err="1" smtClean="0"/>
              <a:t>першочергових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ініціаторів</a:t>
            </a:r>
            <a:r>
              <a:rPr lang="ru-RU" sz="2000" dirty="0" smtClean="0"/>
              <a:t>, особливо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мова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йде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громади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регіони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віддалені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зони</a:t>
            </a:r>
            <a:r>
              <a:rPr lang="ru-RU" sz="2000" dirty="0" smtClean="0"/>
              <a:t> </a:t>
            </a:r>
            <a:r>
              <a:rPr lang="ru-RU" sz="2000" dirty="0" err="1" smtClean="0"/>
              <a:t>бойових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дій</a:t>
            </a:r>
            <a:r>
              <a:rPr lang="ru-RU" sz="2000" dirty="0" smtClean="0"/>
              <a:t>, але </a:t>
            </a:r>
            <a:r>
              <a:rPr lang="ru-RU" sz="2000" dirty="0" err="1" smtClean="0"/>
              <a:t>розташовані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поруч</a:t>
            </a:r>
            <a:r>
              <a:rPr lang="ru-RU" sz="2000" dirty="0" smtClean="0"/>
              <a:t> </a:t>
            </a:r>
            <a:r>
              <a:rPr lang="ru-RU" sz="2000" dirty="0" err="1" smtClean="0"/>
              <a:t>із</a:t>
            </a:r>
            <a:r>
              <a:rPr lang="ru-RU" sz="2000" dirty="0" smtClean="0"/>
              <a:t> кордоном з </a:t>
            </a:r>
            <a:r>
              <a:rPr lang="ru-RU" sz="2000" dirty="0" err="1" smtClean="0"/>
              <a:t>ЄС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Публічне управління в умовах </a:t>
            </a:r>
            <a:r>
              <a:rPr lang="uk-UA" sz="2800" dirty="0" err="1" smtClean="0"/>
              <a:t>поствоєнної</a:t>
            </a:r>
            <a:r>
              <a:rPr lang="uk-UA" sz="2800" dirty="0" smtClean="0"/>
              <a:t> відбудови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66800" y="1700213"/>
            <a:ext cx="7543800" cy="4114800"/>
          </a:xfrm>
        </p:spPr>
        <p:txBody>
          <a:bodyPr/>
          <a:lstStyle/>
          <a:p>
            <a:pPr>
              <a:defRPr/>
            </a:pPr>
            <a:r>
              <a:rPr lang="uk-UA" sz="2400" dirty="0" smtClean="0"/>
              <a:t>забезпечення підвищення професіоналізму;</a:t>
            </a:r>
          </a:p>
          <a:p>
            <a:pPr>
              <a:defRPr/>
            </a:pPr>
            <a:r>
              <a:rPr lang="uk-UA" sz="2400" dirty="0" smtClean="0"/>
              <a:t>використання технологій антикризового управління та ризик-менеджменту;</a:t>
            </a:r>
          </a:p>
          <a:p>
            <a:pPr>
              <a:defRPr/>
            </a:pPr>
            <a:r>
              <a:rPr lang="uk-UA" sz="2400" dirty="0" smtClean="0"/>
              <a:t>перегляд та коригування існуючих стратегій;</a:t>
            </a:r>
          </a:p>
          <a:p>
            <a:pPr>
              <a:defRPr/>
            </a:pPr>
            <a:r>
              <a:rPr lang="uk-UA" sz="2400" dirty="0" smtClean="0"/>
              <a:t>розробка стратегій </a:t>
            </a:r>
            <a:r>
              <a:rPr lang="uk-UA" sz="2400" dirty="0" err="1" smtClean="0"/>
              <a:t>поствоєнної</a:t>
            </a:r>
            <a:r>
              <a:rPr lang="uk-UA" sz="2400" dirty="0" smtClean="0"/>
              <a:t> відбудови на всіх ієрархічних рівнях публічного управління;</a:t>
            </a:r>
          </a:p>
          <a:p>
            <a:pPr>
              <a:defRPr/>
            </a:pPr>
            <a:r>
              <a:rPr lang="uk-UA" sz="2400" dirty="0" smtClean="0"/>
              <a:t>завершення реформи з децентралізації;</a:t>
            </a:r>
          </a:p>
          <a:p>
            <a:pPr>
              <a:defRPr/>
            </a:pPr>
            <a:r>
              <a:rPr lang="uk-UA" sz="2400" dirty="0" smtClean="0"/>
              <a:t>реалізація євроінтеграційної перспективи;</a:t>
            </a:r>
          </a:p>
          <a:p>
            <a:pPr>
              <a:defRPr/>
            </a:pPr>
            <a:r>
              <a:rPr lang="uk-UA" sz="2400" dirty="0" smtClean="0"/>
              <a:t>врахування </a:t>
            </a:r>
            <a:r>
              <a:rPr lang="uk-UA" sz="2400" dirty="0" err="1" smtClean="0"/>
              <a:t>безпекової</a:t>
            </a:r>
            <a:r>
              <a:rPr lang="uk-UA" sz="2400" dirty="0" smtClean="0"/>
              <a:t> складової;</a:t>
            </a:r>
          </a:p>
          <a:p>
            <a:pPr>
              <a:defRPr/>
            </a:pPr>
            <a:r>
              <a:rPr lang="uk-UA" sz="2400" dirty="0" smtClean="0"/>
              <a:t>реінтеграція тимчасово окупованих територій 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dirty="0" smtClean="0"/>
              <a:t>Резюме</a:t>
            </a:r>
            <a:endParaRPr lang="ru-RU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66800" y="2193925"/>
            <a:ext cx="7543800" cy="4114800"/>
          </a:xfrm>
        </p:spPr>
        <p:txBody>
          <a:bodyPr/>
          <a:lstStyle/>
          <a:p>
            <a:pPr>
              <a:defRPr/>
            </a:pPr>
            <a:r>
              <a:rPr lang="ru-RU" sz="1800" dirty="0" err="1" smtClean="0">
                <a:effectLst/>
              </a:rPr>
              <a:t>Воєнний</a:t>
            </a:r>
            <a:r>
              <a:rPr lang="ru-RU" sz="1800" dirty="0" smtClean="0">
                <a:effectLst/>
              </a:rPr>
              <a:t> час </a:t>
            </a:r>
            <a:r>
              <a:rPr lang="ru-RU" sz="1800" dirty="0" err="1" smtClean="0">
                <a:effectLst/>
              </a:rPr>
              <a:t>гуртує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українське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суспільство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дедалі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тісніше</a:t>
            </a:r>
            <a:r>
              <a:rPr lang="ru-RU" sz="1800" dirty="0" smtClean="0">
                <a:effectLst/>
              </a:rPr>
              <a:t>. </a:t>
            </a:r>
            <a:r>
              <a:rPr lang="ru-RU" sz="1800" dirty="0" err="1" smtClean="0">
                <a:effectLst/>
              </a:rPr>
              <a:t>Сьогодні</a:t>
            </a:r>
            <a:r>
              <a:rPr lang="ru-RU" sz="1800" dirty="0" smtClean="0">
                <a:effectLst/>
              </a:rPr>
              <a:t> в </a:t>
            </a:r>
            <a:r>
              <a:rPr lang="ru-RU" sz="1800" dirty="0" err="1" smtClean="0">
                <a:effectLst/>
              </a:rPr>
              <a:t>Україні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фактично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зник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поділ</a:t>
            </a:r>
            <a:r>
              <a:rPr lang="ru-RU" sz="1800" dirty="0" smtClean="0">
                <a:effectLst/>
              </a:rPr>
              <a:t> на </a:t>
            </a:r>
            <a:r>
              <a:rPr lang="ru-RU" sz="1800" dirty="0" err="1" smtClean="0">
                <a:effectLst/>
              </a:rPr>
              <a:t>соціальні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верстви</a:t>
            </a:r>
            <a:r>
              <a:rPr lang="ru-RU" sz="1800" dirty="0" smtClean="0">
                <a:effectLst/>
              </a:rPr>
              <a:t>, </a:t>
            </a:r>
            <a:r>
              <a:rPr lang="ru-RU" sz="1800" dirty="0" err="1" smtClean="0">
                <a:effectLst/>
              </a:rPr>
              <a:t>політичні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сили</a:t>
            </a:r>
            <a:r>
              <a:rPr lang="ru-RU" sz="1800" dirty="0" smtClean="0">
                <a:effectLst/>
              </a:rPr>
              <a:t>, </a:t>
            </a:r>
            <a:r>
              <a:rPr lang="ru-RU" sz="1800" dirty="0" err="1" smtClean="0">
                <a:effectLst/>
              </a:rPr>
              <a:t>професійні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об’єднання</a:t>
            </a:r>
            <a:r>
              <a:rPr lang="ru-RU" sz="1800" dirty="0" smtClean="0">
                <a:effectLst/>
              </a:rPr>
              <a:t> і </a:t>
            </a:r>
            <a:r>
              <a:rPr lang="ru-RU" sz="1800" dirty="0" err="1" smtClean="0">
                <a:effectLst/>
              </a:rPr>
              <a:t>навіть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групи</a:t>
            </a:r>
            <a:r>
              <a:rPr lang="ru-RU" sz="1800" dirty="0" smtClean="0">
                <a:effectLst/>
              </a:rPr>
              <a:t> за </a:t>
            </a:r>
            <a:r>
              <a:rPr lang="ru-RU" sz="1800" dirty="0" err="1" smtClean="0">
                <a:effectLst/>
              </a:rPr>
              <a:t>інтересами</a:t>
            </a:r>
            <a:r>
              <a:rPr lang="ru-RU" sz="1800" dirty="0" smtClean="0">
                <a:effectLst/>
              </a:rPr>
              <a:t>. </a:t>
            </a:r>
            <a:r>
              <a:rPr lang="ru-RU" sz="1800" dirty="0" err="1" smtClean="0">
                <a:effectLst/>
              </a:rPr>
              <a:t>Всі</a:t>
            </a:r>
            <a:r>
              <a:rPr lang="ru-RU" sz="1800" dirty="0" smtClean="0">
                <a:effectLst/>
              </a:rPr>
              <a:t>, за </a:t>
            </a:r>
            <a:r>
              <a:rPr lang="ru-RU" sz="1800" dirty="0" err="1" smtClean="0">
                <a:effectLst/>
              </a:rPr>
              <a:t>рідкісним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винятком</a:t>
            </a:r>
            <a:r>
              <a:rPr lang="ru-RU" sz="1800" dirty="0" smtClean="0">
                <a:effectLst/>
              </a:rPr>
              <a:t>, в </a:t>
            </a:r>
            <a:r>
              <a:rPr lang="ru-RU" sz="1800" dirty="0" err="1" smtClean="0">
                <a:effectLst/>
              </a:rPr>
              <a:t>єдиному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пориві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працюють</a:t>
            </a:r>
            <a:r>
              <a:rPr lang="ru-RU" sz="1800" dirty="0" smtClean="0">
                <a:effectLst/>
              </a:rPr>
              <a:t> на </a:t>
            </a:r>
            <a:r>
              <a:rPr lang="ru-RU" sz="1800" dirty="0" err="1" smtClean="0">
                <a:effectLst/>
              </a:rPr>
              <a:t>досягнення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спільної</a:t>
            </a:r>
            <a:r>
              <a:rPr lang="ru-RU" sz="1800" dirty="0" smtClean="0">
                <a:effectLst/>
              </a:rPr>
              <a:t> мети – </a:t>
            </a:r>
            <a:r>
              <a:rPr lang="ru-RU" sz="1800" dirty="0" err="1" smtClean="0">
                <a:effectLst/>
              </a:rPr>
              <a:t>викинути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окупанта</a:t>
            </a:r>
            <a:r>
              <a:rPr lang="ru-RU" sz="1800" dirty="0" smtClean="0">
                <a:effectLst/>
              </a:rPr>
              <a:t> за </a:t>
            </a:r>
            <a:r>
              <a:rPr lang="ru-RU" sz="1800" dirty="0" err="1" smtClean="0">
                <a:effectLst/>
              </a:rPr>
              <a:t>межі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нашої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держави</a:t>
            </a:r>
            <a:r>
              <a:rPr lang="ru-RU" sz="1800" dirty="0" smtClean="0">
                <a:effectLst/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>
              <a:effectLst/>
            </a:endParaRPr>
          </a:p>
          <a:p>
            <a:pPr>
              <a:defRPr/>
            </a:pPr>
            <a:r>
              <a:rPr lang="ru-RU" sz="1800" dirty="0" err="1" smtClean="0">
                <a:effectLst/>
              </a:rPr>
              <a:t>Водночас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патріотичний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порив</a:t>
            </a:r>
            <a:r>
              <a:rPr lang="ru-RU" sz="1800" dirty="0" smtClean="0">
                <a:effectLst/>
              </a:rPr>
              <a:t> та </a:t>
            </a:r>
            <a:r>
              <a:rPr lang="ru-RU" sz="1800" dirty="0" err="1" smtClean="0">
                <a:effectLst/>
              </a:rPr>
              <a:t>емоційний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підйом</a:t>
            </a:r>
            <a:r>
              <a:rPr lang="ru-RU" sz="1800" dirty="0" smtClean="0">
                <a:effectLst/>
              </a:rPr>
              <a:t>, </a:t>
            </a:r>
            <a:r>
              <a:rPr lang="ru-RU" sz="1800" dirty="0" err="1" smtClean="0">
                <a:effectLst/>
              </a:rPr>
              <a:t>які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рухають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українців</a:t>
            </a:r>
            <a:r>
              <a:rPr lang="ru-RU" sz="1800" dirty="0" smtClean="0">
                <a:effectLst/>
              </a:rPr>
              <a:t> до перемоги, не </a:t>
            </a:r>
            <a:r>
              <a:rPr lang="ru-RU" sz="1800" dirty="0" err="1" smtClean="0">
                <a:effectLst/>
              </a:rPr>
              <a:t>повинні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руйнувати</a:t>
            </a:r>
            <a:r>
              <a:rPr lang="ru-RU" sz="1800" dirty="0" smtClean="0">
                <a:effectLst/>
              </a:rPr>
              <a:t> основ здорового </a:t>
            </a:r>
            <a:r>
              <a:rPr lang="ru-RU" sz="1800" dirty="0" err="1" smtClean="0">
                <a:effectLst/>
              </a:rPr>
              <a:t>раціоналізму</a:t>
            </a:r>
            <a:r>
              <a:rPr lang="ru-RU" sz="1800" dirty="0" smtClean="0">
                <a:effectLst/>
              </a:rPr>
              <a:t>, </a:t>
            </a:r>
            <a:r>
              <a:rPr lang="ru-RU" sz="1800" dirty="0" err="1" smtClean="0">
                <a:effectLst/>
              </a:rPr>
              <a:t>що</a:t>
            </a:r>
            <a:r>
              <a:rPr lang="ru-RU" sz="1800" dirty="0" smtClean="0">
                <a:effectLst/>
              </a:rPr>
              <a:t> є </a:t>
            </a:r>
            <a:r>
              <a:rPr lang="ru-RU" sz="1800" dirty="0" err="1" smtClean="0">
                <a:effectLst/>
              </a:rPr>
              <a:t>запорукою</a:t>
            </a:r>
            <a:r>
              <a:rPr lang="ru-RU" sz="1800" dirty="0" smtClean="0">
                <a:effectLst/>
              </a:rPr>
              <a:t> не </a:t>
            </a:r>
            <a:r>
              <a:rPr lang="ru-RU" sz="1800" dirty="0" err="1" smtClean="0">
                <a:effectLst/>
              </a:rPr>
              <a:t>лише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ефективного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управління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військовою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логістикою</a:t>
            </a:r>
            <a:r>
              <a:rPr lang="ru-RU" sz="1800" dirty="0" smtClean="0">
                <a:effectLst/>
              </a:rPr>
              <a:t>, але й </a:t>
            </a:r>
            <a:r>
              <a:rPr lang="ru-RU" sz="1800" dirty="0" err="1" smtClean="0">
                <a:effectLst/>
              </a:rPr>
              <a:t>небезпідставно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вважається</a:t>
            </a:r>
            <a:r>
              <a:rPr lang="ru-RU" sz="1800" dirty="0" smtClean="0">
                <a:effectLst/>
              </a:rPr>
              <a:t> одним з </a:t>
            </a:r>
            <a:r>
              <a:rPr lang="ru-RU" sz="1800" dirty="0" err="1" smtClean="0">
                <a:effectLst/>
              </a:rPr>
              <a:t>наріжних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каменів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майбутньої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повоєнної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відбудови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нашої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держави</a:t>
            </a:r>
            <a:r>
              <a:rPr lang="ru-RU" sz="1800" dirty="0" smtClean="0">
                <a:effectLst/>
              </a:rPr>
              <a:t> та </a:t>
            </a:r>
            <a:r>
              <a:rPr lang="ru-RU" sz="1800" dirty="0" err="1" smtClean="0">
                <a:effectLst/>
              </a:rPr>
              <a:t>відновлення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її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 err="1" smtClean="0">
                <a:effectLst/>
              </a:rPr>
              <a:t>економіки</a:t>
            </a:r>
            <a:r>
              <a:rPr lang="ru-RU" sz="1800" dirty="0" smtClean="0">
                <a:effectLst/>
              </a:rPr>
              <a:t>.</a:t>
            </a:r>
          </a:p>
          <a:p>
            <a:pPr>
              <a:defRPr/>
            </a:pPr>
            <a:endParaRPr lang="ru-RU" dirty="0"/>
          </a:p>
        </p:txBody>
      </p:sp>
      <p:pic>
        <p:nvPicPr>
          <p:cNvPr id="24580" name="Picture 2" descr="Україна переможе, бо на її боці правда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813" y="317500"/>
            <a:ext cx="30511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>
            <a:spLocks noGrp="1"/>
          </p:cNvSpPr>
          <p:nvPr>
            <p:ph type="body" idx="4294967295"/>
          </p:nvPr>
        </p:nvSpPr>
        <p:spPr>
          <a:xfrm>
            <a:off x="1476375" y="3284538"/>
            <a:ext cx="6480175" cy="2520950"/>
          </a:xfrm>
        </p:spPr>
        <p:txBody>
          <a:bodyPr/>
          <a:lstStyle/>
          <a:p>
            <a:pPr marL="273050" indent="-273050" algn="ctr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uk-UA" sz="8100" b="1" dirty="0" smtClean="0">
              <a:solidFill>
                <a:srgbClr val="FFFF00"/>
              </a:solidFill>
              <a:latin typeface="Mistral" pitchFamily="66" charset="0"/>
            </a:endParaRPr>
          </a:p>
          <a:p>
            <a:pPr marL="273050" indent="-273050" algn="ct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uk-UA" sz="8100" b="1" dirty="0" smtClean="0">
                <a:solidFill>
                  <a:srgbClr val="FFFF00"/>
                </a:solidFill>
                <a:latin typeface="Mistral" pitchFamily="66" charset="0"/>
              </a:rPr>
              <a:t>СЛАВА УКРАЇНІ!</a:t>
            </a:r>
            <a:endParaRPr lang="ru-RU" sz="8100" b="1" dirty="0" smtClean="0">
              <a:solidFill>
                <a:srgbClr val="FFFF00"/>
              </a:solidFill>
              <a:latin typeface="Mistral" pitchFamily="66" charset="0"/>
            </a:endParaRPr>
          </a:p>
        </p:txBody>
      </p:sp>
      <p:pic>
        <p:nvPicPr>
          <p:cNvPr id="25603" name="Рисунок 6" descr="петрикіівк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2825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6" descr="УКРАЇНА ПЕРЕМОЖЕ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988" y="561975"/>
            <a:ext cx="47625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smtClean="0">
                <a:effectLst/>
              </a:rPr>
              <a:t>Нормативно-правова база</a:t>
            </a:r>
            <a:r>
              <a:rPr lang="en-US" sz="2800" smtClean="0">
                <a:effectLst/>
              </a:rPr>
              <a:t> </a:t>
            </a:r>
            <a:endParaRPr lang="ru-RU" sz="2800" smtClean="0">
              <a:effectLst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err="1" smtClean="0"/>
              <a:t>Конституція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, </a:t>
            </a:r>
          </a:p>
          <a:p>
            <a:pPr>
              <a:defRPr/>
            </a:pPr>
            <a:r>
              <a:rPr lang="ru-RU" sz="2800" dirty="0" err="1" smtClean="0"/>
              <a:t>закони</a:t>
            </a:r>
            <a:r>
              <a:rPr lang="ru-RU" sz="2800" dirty="0" smtClean="0"/>
              <a:t>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«Про </a:t>
            </a:r>
            <a:r>
              <a:rPr lang="ru-RU" sz="2800" dirty="0" err="1" smtClean="0"/>
              <a:t>затвердження</a:t>
            </a:r>
            <a:r>
              <a:rPr lang="ru-RU" sz="2800" dirty="0" smtClean="0"/>
              <a:t> Указу Президента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«Про </a:t>
            </a:r>
            <a:r>
              <a:rPr lang="ru-RU" sz="2800" dirty="0" err="1" smtClean="0"/>
              <a:t>введення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воєнного</a:t>
            </a:r>
            <a:r>
              <a:rPr lang="ru-RU" sz="2800" dirty="0" smtClean="0"/>
              <a:t> стану в </a:t>
            </a:r>
            <a:r>
              <a:rPr lang="ru-RU" sz="2800" dirty="0" err="1" smtClean="0"/>
              <a:t>Україні</a:t>
            </a:r>
            <a:r>
              <a:rPr lang="ru-RU" sz="2800" dirty="0" smtClean="0"/>
              <a:t>», «Про </a:t>
            </a:r>
            <a:r>
              <a:rPr lang="ru-RU" sz="2800" dirty="0" err="1" smtClean="0"/>
              <a:t>правовий</a:t>
            </a:r>
            <a:r>
              <a:rPr lang="ru-RU" sz="2800" dirty="0" smtClean="0"/>
              <a:t> режим </a:t>
            </a:r>
            <a:r>
              <a:rPr lang="ru-RU" sz="2800" dirty="0" err="1" smtClean="0"/>
              <a:t>воєнного</a:t>
            </a:r>
            <a:r>
              <a:rPr lang="ru-RU" sz="2800" dirty="0" smtClean="0"/>
              <a:t> стану», «Про оборону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», «Про </a:t>
            </a:r>
            <a:r>
              <a:rPr lang="ru-RU" sz="2800" dirty="0" err="1" smtClean="0"/>
              <a:t>мобілізаційну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підготовку</a:t>
            </a:r>
            <a:r>
              <a:rPr lang="ru-RU" sz="2800" dirty="0" smtClean="0"/>
              <a:t> та </a:t>
            </a:r>
            <a:r>
              <a:rPr lang="ru-RU" sz="2800" dirty="0" err="1" smtClean="0"/>
              <a:t>мобілізацію</a:t>
            </a:r>
            <a:r>
              <a:rPr lang="ru-RU" sz="2800" dirty="0" smtClean="0"/>
              <a:t>», «Про </a:t>
            </a:r>
            <a:r>
              <a:rPr lang="ru-RU" sz="2800" dirty="0" err="1" smtClean="0"/>
              <a:t>місцеве</a:t>
            </a:r>
            <a:r>
              <a:rPr lang="ru-RU" sz="2800" dirty="0" smtClean="0"/>
              <a:t> </a:t>
            </a:r>
            <a:r>
              <a:rPr lang="ru-RU" sz="2800" dirty="0" err="1" smtClean="0"/>
              <a:t>самоврядування</a:t>
            </a:r>
            <a:r>
              <a:rPr lang="ru-RU" sz="2800" dirty="0" smtClean="0"/>
              <a:t> в </a:t>
            </a:r>
            <a:r>
              <a:rPr lang="ru-RU" sz="2800" dirty="0" err="1" smtClean="0"/>
              <a:t>Україні</a:t>
            </a:r>
            <a:r>
              <a:rPr lang="ru-RU" sz="2800" dirty="0" smtClean="0"/>
              <a:t>».</a:t>
            </a:r>
            <a:endParaRPr lang="ru-RU" sz="28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err="1">
                <a:effectLst/>
              </a:rPr>
              <a:t>Місцеві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органи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влади</a:t>
            </a:r>
            <a:r>
              <a:rPr lang="ru-RU" sz="2800" dirty="0">
                <a:effectLst/>
              </a:rPr>
              <a:t> в </a:t>
            </a:r>
            <a:r>
              <a:rPr lang="ru-RU" sz="2800" dirty="0" err="1">
                <a:effectLst/>
              </a:rPr>
              <a:t>умовах</a:t>
            </a:r>
            <a:r>
              <a:rPr lang="ru-RU" sz="2800" dirty="0">
                <a:effectLst/>
              </a:rPr>
              <a:t> </a:t>
            </a:r>
            <a:r>
              <a:rPr lang="ru-RU" sz="2800" dirty="0" err="1">
                <a:effectLst/>
              </a:rPr>
              <a:t>воєнного</a:t>
            </a:r>
            <a:r>
              <a:rPr lang="ru-RU" sz="2800" dirty="0">
                <a:effectLst/>
              </a:rPr>
              <a:t>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800" dirty="0" smtClean="0"/>
              <a:t>В </a:t>
            </a:r>
            <a:r>
              <a:rPr lang="ru-RU" sz="1800" dirty="0" err="1" smtClean="0"/>
              <a:t>період</a:t>
            </a:r>
            <a:r>
              <a:rPr lang="ru-RU" sz="1800" dirty="0" smtClean="0"/>
              <a:t> </a:t>
            </a:r>
            <a:r>
              <a:rPr lang="ru-RU" sz="1800" dirty="0" err="1" smtClean="0"/>
              <a:t>воєнного</a:t>
            </a:r>
            <a:r>
              <a:rPr lang="ru-RU" sz="1800" dirty="0" smtClean="0"/>
              <a:t> стану </a:t>
            </a:r>
            <a:r>
              <a:rPr lang="ru-RU" sz="1800" dirty="0" err="1" smtClean="0"/>
              <a:t>діяльність</a:t>
            </a:r>
            <a:r>
              <a:rPr lang="ru-RU" sz="1800" dirty="0" smtClean="0"/>
              <a:t> </a:t>
            </a:r>
            <a:r>
              <a:rPr lang="ru-RU" sz="1800" dirty="0" err="1" smtClean="0"/>
              <a:t>місцевих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органів</a:t>
            </a:r>
            <a:r>
              <a:rPr lang="ru-RU" sz="1800" dirty="0" smtClean="0"/>
              <a:t> </a:t>
            </a:r>
            <a:r>
              <a:rPr lang="ru-RU" sz="1800" dirty="0" err="1" smtClean="0"/>
              <a:t>влади</a:t>
            </a:r>
            <a:r>
              <a:rPr lang="ru-RU" sz="1800" dirty="0" smtClean="0"/>
              <a:t> </a:t>
            </a:r>
            <a:r>
              <a:rPr lang="ru-RU" sz="1800" dirty="0" err="1" smtClean="0"/>
              <a:t>спрямована</a:t>
            </a:r>
            <a:r>
              <a:rPr lang="ru-RU" sz="1800" dirty="0" smtClean="0"/>
              <a:t> на </a:t>
            </a:r>
            <a:r>
              <a:rPr lang="ru-RU" sz="1800" dirty="0" err="1" smtClean="0"/>
              <a:t>забезпечення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дії</a:t>
            </a:r>
            <a:r>
              <a:rPr lang="ru-RU" sz="1800" dirty="0" smtClean="0"/>
              <a:t> </a:t>
            </a:r>
            <a:r>
              <a:rPr lang="ru-RU" sz="1800" dirty="0" err="1" smtClean="0"/>
              <a:t>Конституції</a:t>
            </a:r>
            <a:r>
              <a:rPr lang="ru-RU" sz="1800" dirty="0" smtClean="0"/>
              <a:t> та </a:t>
            </a:r>
            <a:r>
              <a:rPr lang="ru-RU" sz="1800" dirty="0" err="1" smtClean="0"/>
              <a:t>законів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, </a:t>
            </a:r>
            <a:r>
              <a:rPr lang="ru-RU" sz="1800" dirty="0" err="1" smtClean="0"/>
              <a:t>здійснення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заходів</a:t>
            </a:r>
            <a:r>
              <a:rPr lang="ru-RU" sz="1800" dirty="0" smtClean="0"/>
              <a:t> правового режиму, оборони, </a:t>
            </a:r>
            <a:r>
              <a:rPr lang="ru-RU" sz="1800" dirty="0" err="1" smtClean="0"/>
              <a:t>цивільного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захисту</a:t>
            </a:r>
            <a:r>
              <a:rPr lang="ru-RU" sz="1800" dirty="0" smtClean="0"/>
              <a:t>, </a:t>
            </a:r>
            <a:r>
              <a:rPr lang="ru-RU" sz="1800" dirty="0" err="1" smtClean="0"/>
              <a:t>охорони</a:t>
            </a:r>
            <a:r>
              <a:rPr lang="ru-RU" sz="1800" dirty="0" smtClean="0"/>
              <a:t> прав, свобод і </a:t>
            </a:r>
            <a:r>
              <a:rPr lang="ru-RU" sz="1800" dirty="0" err="1" smtClean="0"/>
              <a:t>законних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інтересів</a:t>
            </a:r>
            <a:r>
              <a:rPr lang="ru-RU" sz="1800" dirty="0" smtClean="0"/>
              <a:t> </a:t>
            </a:r>
            <a:r>
              <a:rPr lang="ru-RU" sz="1800" dirty="0" err="1" smtClean="0"/>
              <a:t>громадян</a:t>
            </a:r>
            <a:r>
              <a:rPr lang="ru-RU" sz="1800" dirty="0" smtClean="0"/>
              <a:t>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err="1" smtClean="0"/>
              <a:t>Воєнний</a:t>
            </a:r>
            <a:r>
              <a:rPr lang="ru-RU" sz="1800" dirty="0" smtClean="0"/>
              <a:t> стан </a:t>
            </a:r>
            <a:r>
              <a:rPr lang="ru-RU" sz="1800" dirty="0" err="1" smtClean="0"/>
              <a:t>передбачає</a:t>
            </a:r>
            <a:r>
              <a:rPr lang="ru-RU" sz="1800" dirty="0" smtClean="0"/>
              <a:t> </a:t>
            </a:r>
            <a:r>
              <a:rPr lang="ru-RU" sz="1800" dirty="0" err="1" smtClean="0"/>
              <a:t>надання</a:t>
            </a:r>
            <a:r>
              <a:rPr lang="ru-RU" sz="1800" dirty="0" smtClean="0"/>
              <a:t> органам </a:t>
            </a:r>
            <a:r>
              <a:rPr lang="ru-RU" sz="1800" dirty="0" err="1" smtClean="0"/>
              <a:t>державної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влади</a:t>
            </a:r>
            <a:r>
              <a:rPr lang="ru-RU" sz="1800" dirty="0" smtClean="0"/>
              <a:t>, </a:t>
            </a:r>
            <a:r>
              <a:rPr lang="ru-RU" sz="1800" dirty="0" err="1" smtClean="0"/>
              <a:t>військовому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командуванню</a:t>
            </a:r>
            <a:r>
              <a:rPr lang="ru-RU" sz="1800" dirty="0" smtClean="0"/>
              <a:t>, </a:t>
            </a:r>
            <a:r>
              <a:rPr lang="ru-RU" sz="1800" dirty="0" err="1" smtClean="0"/>
              <a:t>військовим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адміністраціям</a:t>
            </a:r>
            <a:r>
              <a:rPr lang="ru-RU" sz="1800" dirty="0" smtClean="0"/>
              <a:t> та органам </a:t>
            </a:r>
            <a:r>
              <a:rPr lang="ru-RU" sz="1800" dirty="0" err="1" smtClean="0"/>
              <a:t>місцевого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самоврядування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повноважень</a:t>
            </a:r>
            <a:r>
              <a:rPr lang="ru-RU" sz="1800" dirty="0" smtClean="0"/>
              <a:t>, </a:t>
            </a:r>
            <a:r>
              <a:rPr lang="ru-RU" sz="1800" dirty="0" err="1" smtClean="0"/>
              <a:t>необхідних</a:t>
            </a:r>
            <a:r>
              <a:rPr lang="ru-RU" sz="1800" dirty="0" smtClean="0"/>
              <a:t> для </a:t>
            </a:r>
            <a:r>
              <a:rPr lang="ru-RU" sz="1800" dirty="0" err="1" smtClean="0"/>
              <a:t>відвернення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загрози</a:t>
            </a:r>
            <a:r>
              <a:rPr lang="ru-RU" sz="1800" dirty="0" smtClean="0"/>
              <a:t>, </a:t>
            </a:r>
            <a:r>
              <a:rPr lang="ru-RU" sz="1800" dirty="0" err="1" smtClean="0"/>
              <a:t>відсічі</a:t>
            </a:r>
            <a:r>
              <a:rPr lang="ru-RU" sz="1800" dirty="0" smtClean="0"/>
              <a:t> </a:t>
            </a:r>
            <a:r>
              <a:rPr lang="ru-RU" sz="1800" dirty="0" err="1" smtClean="0"/>
              <a:t>збройної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агресії</a:t>
            </a:r>
            <a:r>
              <a:rPr lang="ru-RU" sz="1800" dirty="0" smtClean="0"/>
              <a:t> та </a:t>
            </a:r>
            <a:r>
              <a:rPr lang="ru-RU" sz="1800" dirty="0" err="1" smtClean="0"/>
              <a:t>забезпечення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національної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безпеки</a:t>
            </a:r>
            <a:r>
              <a:rPr lang="ru-RU" sz="1800" dirty="0" smtClean="0"/>
              <a:t>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smtClean="0"/>
              <a:t>У </a:t>
            </a:r>
            <a:r>
              <a:rPr lang="ru-RU" sz="1800" dirty="0" err="1" smtClean="0"/>
              <a:t>зв’язку</a:t>
            </a:r>
            <a:r>
              <a:rPr lang="ru-RU" sz="1800" dirty="0" smtClean="0"/>
              <a:t> з </a:t>
            </a:r>
            <a:r>
              <a:rPr lang="ru-RU" sz="1800" dirty="0" err="1" smtClean="0"/>
              <a:t>цим</a:t>
            </a:r>
            <a:r>
              <a:rPr lang="ru-RU" sz="1800" dirty="0" smtClean="0"/>
              <a:t> та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 до Закону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«Про </a:t>
            </a:r>
            <a:r>
              <a:rPr lang="ru-RU" sz="1800" dirty="0" err="1" smtClean="0"/>
              <a:t>правовий</a:t>
            </a:r>
            <a:r>
              <a:rPr lang="ru-RU" sz="1800" dirty="0" smtClean="0"/>
              <a:t> режим </a:t>
            </a:r>
            <a:r>
              <a:rPr lang="ru-RU" sz="1800" dirty="0" err="1" smtClean="0"/>
              <a:t>воєнного</a:t>
            </a:r>
            <a:r>
              <a:rPr lang="ru-RU" sz="1800" dirty="0" smtClean="0"/>
              <a:t> стану»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утворюватися</a:t>
            </a:r>
            <a:r>
              <a:rPr lang="ru-RU" sz="1800" dirty="0" smtClean="0"/>
              <a:t> </a:t>
            </a:r>
            <a:r>
              <a:rPr lang="ru-RU" sz="1800" dirty="0" err="1" smtClean="0"/>
              <a:t>тимчасові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державні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органи</a:t>
            </a:r>
            <a:r>
              <a:rPr lang="ru-RU" sz="1800" dirty="0" smtClean="0"/>
              <a:t> - </a:t>
            </a:r>
            <a:r>
              <a:rPr lang="ru-RU" sz="1800" dirty="0" err="1" smtClean="0"/>
              <a:t>військові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адміністрації</a:t>
            </a:r>
            <a:r>
              <a:rPr lang="ru-RU" sz="1800" dirty="0" smtClean="0"/>
              <a:t>. 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err="1" smtClean="0">
                <a:effectLst/>
              </a:rPr>
              <a:t>Місцеві</a:t>
            </a:r>
            <a:r>
              <a:rPr lang="ru-RU" sz="2800" dirty="0" smtClean="0">
                <a:effectLst/>
              </a:rPr>
              <a:t> </a:t>
            </a:r>
            <a:r>
              <a:rPr lang="ru-RU" sz="2800" dirty="0" err="1" smtClean="0">
                <a:effectLst/>
              </a:rPr>
              <a:t>органи</a:t>
            </a:r>
            <a:r>
              <a:rPr lang="ru-RU" sz="2800" dirty="0" smtClean="0">
                <a:effectLst/>
              </a:rPr>
              <a:t> </a:t>
            </a:r>
            <a:r>
              <a:rPr lang="ru-RU" sz="2800" dirty="0" err="1" smtClean="0">
                <a:effectLst/>
              </a:rPr>
              <a:t>влади</a:t>
            </a:r>
            <a:r>
              <a:rPr lang="ru-RU" sz="2800" dirty="0" smtClean="0">
                <a:effectLst/>
              </a:rPr>
              <a:t> в </a:t>
            </a:r>
            <a:r>
              <a:rPr lang="ru-RU" sz="2800" dirty="0" err="1" smtClean="0">
                <a:effectLst/>
              </a:rPr>
              <a:t>умовах</a:t>
            </a:r>
            <a:r>
              <a:rPr lang="ru-RU" sz="2800" dirty="0" smtClean="0">
                <a:effectLst/>
              </a:rPr>
              <a:t> </a:t>
            </a:r>
            <a:r>
              <a:rPr lang="ru-RU" sz="2800" dirty="0" err="1" smtClean="0">
                <a:effectLst/>
              </a:rPr>
              <a:t>воєнного</a:t>
            </a:r>
            <a:r>
              <a:rPr lang="ru-RU" sz="2800" dirty="0" smtClean="0">
                <a:effectLst/>
              </a:rPr>
              <a:t>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800" dirty="0" err="1" smtClean="0"/>
              <a:t>Рішення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утворення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приймається</a:t>
            </a:r>
            <a:r>
              <a:rPr lang="ru-RU" sz="1800" dirty="0" smtClean="0"/>
              <a:t> Президентом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за </a:t>
            </a:r>
            <a:r>
              <a:rPr lang="ru-RU" sz="1800" dirty="0" err="1" smtClean="0"/>
              <a:t>поданням</a:t>
            </a:r>
            <a:r>
              <a:rPr lang="ru-RU" sz="1800" dirty="0" smtClean="0"/>
              <a:t> </a:t>
            </a:r>
            <a:r>
              <a:rPr lang="ru-RU" sz="1800" dirty="0" err="1" smtClean="0"/>
              <a:t>обласних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командування</a:t>
            </a:r>
            <a:r>
              <a:rPr lang="ru-RU" sz="1800" dirty="0" smtClean="0"/>
              <a:t>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smtClean="0"/>
              <a:t>У </a:t>
            </a:r>
            <a:r>
              <a:rPr lang="ru-RU" sz="1800" dirty="0" err="1" smtClean="0"/>
              <a:t>разі</a:t>
            </a:r>
            <a:r>
              <a:rPr lang="ru-RU" sz="1800" dirty="0" smtClean="0"/>
              <a:t> </a:t>
            </a:r>
            <a:r>
              <a:rPr lang="ru-RU" sz="1800" dirty="0" err="1" smtClean="0"/>
              <a:t>прийняття</a:t>
            </a:r>
            <a:r>
              <a:rPr lang="ru-RU" sz="1800" dirty="0" smtClean="0"/>
              <a:t> </a:t>
            </a:r>
            <a:r>
              <a:rPr lang="ru-RU" sz="1800" dirty="0" err="1" smtClean="0"/>
              <a:t>рішення</a:t>
            </a:r>
            <a:r>
              <a:rPr lang="ru-RU" sz="1800" dirty="0" smtClean="0"/>
              <a:t> про </a:t>
            </a:r>
            <a:r>
              <a:rPr lang="ru-RU" sz="1800" dirty="0" err="1" smtClean="0"/>
              <a:t>утворення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районних</a:t>
            </a:r>
            <a:r>
              <a:rPr lang="ru-RU" sz="1800" dirty="0" smtClean="0"/>
              <a:t>, </a:t>
            </a:r>
            <a:r>
              <a:rPr lang="ru-RU" sz="1800" dirty="0" err="1" smtClean="0"/>
              <a:t>обласних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їх</a:t>
            </a:r>
            <a:r>
              <a:rPr lang="ru-RU" sz="1800" dirty="0" smtClean="0"/>
              <a:t> статусу </a:t>
            </a:r>
            <a:r>
              <a:rPr lang="ru-RU" sz="1800" dirty="0" err="1" smtClean="0"/>
              <a:t>набувають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 </a:t>
            </a:r>
            <a:r>
              <a:rPr lang="ru-RU" sz="1800" dirty="0" err="1" smtClean="0"/>
              <a:t>районні</a:t>
            </a:r>
            <a:r>
              <a:rPr lang="ru-RU" sz="1800" dirty="0" smtClean="0"/>
              <a:t>, </a:t>
            </a:r>
            <a:r>
              <a:rPr lang="ru-RU" sz="1800" dirty="0" err="1" smtClean="0"/>
              <a:t>обласні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державні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адміністрації</a:t>
            </a:r>
            <a:r>
              <a:rPr lang="ru-RU" sz="1800" dirty="0" smtClean="0"/>
              <a:t>, а </a:t>
            </a:r>
            <a:r>
              <a:rPr lang="ru-RU" sz="1800" dirty="0" err="1" smtClean="0"/>
              <a:t>голови</a:t>
            </a:r>
            <a:r>
              <a:rPr lang="ru-RU" sz="1800" dirty="0" smtClean="0"/>
              <a:t> </a:t>
            </a:r>
            <a:r>
              <a:rPr lang="ru-RU" sz="1800" dirty="0" err="1" smtClean="0"/>
              <a:t>районних</a:t>
            </a:r>
            <a:r>
              <a:rPr lang="ru-RU" sz="1800" dirty="0" smtClean="0"/>
              <a:t>, </a:t>
            </a:r>
            <a:r>
              <a:rPr lang="ru-RU" sz="1800" dirty="0" err="1" smtClean="0"/>
              <a:t>обласних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державних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набувають</a:t>
            </a:r>
            <a:r>
              <a:rPr lang="ru-RU" sz="1800" dirty="0" smtClean="0"/>
              <a:t> статусу </a:t>
            </a:r>
            <a:r>
              <a:rPr lang="ru-RU" sz="1800" dirty="0" err="1" smtClean="0"/>
              <a:t>начальників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. </a:t>
            </a:r>
            <a:endParaRPr lang="en-US" sz="1800" dirty="0" smtClean="0"/>
          </a:p>
          <a:p>
            <a:pPr>
              <a:defRPr/>
            </a:pPr>
            <a:endParaRPr lang="ru-RU" sz="1800" dirty="0" smtClean="0"/>
          </a:p>
          <a:p>
            <a:pPr>
              <a:defRPr/>
            </a:pPr>
            <a:r>
              <a:rPr lang="ru-RU" sz="1800" dirty="0" err="1" smtClean="0"/>
              <a:t>Спрямування</a:t>
            </a:r>
            <a:r>
              <a:rPr lang="ru-RU" sz="1800" dirty="0" smtClean="0"/>
              <a:t>, </a:t>
            </a:r>
            <a:r>
              <a:rPr lang="ru-RU" sz="1800" dirty="0" err="1" smtClean="0"/>
              <a:t>координацію</a:t>
            </a:r>
            <a:r>
              <a:rPr lang="ru-RU" sz="1800" dirty="0" smtClean="0"/>
              <a:t> та контроль за </a:t>
            </a:r>
            <a:r>
              <a:rPr lang="ru-RU" sz="1800" dirty="0" err="1" smtClean="0"/>
              <a:t>діяльністю</a:t>
            </a:r>
            <a:r>
              <a:rPr lang="ru-RU" sz="1800" dirty="0" smtClean="0"/>
              <a:t> </a:t>
            </a:r>
            <a:r>
              <a:rPr lang="ru-RU" sz="1800" dirty="0" err="1" smtClean="0"/>
              <a:t>обласних</a:t>
            </a:r>
            <a:r>
              <a:rPr lang="ru-RU" sz="1800" dirty="0" smtClean="0"/>
              <a:t> </a:t>
            </a:r>
            <a:r>
              <a:rPr lang="ru-RU" sz="1800" dirty="0" err="1" smtClean="0"/>
              <a:t>військових</a:t>
            </a:r>
            <a:r>
              <a:rPr lang="ru-RU" sz="1800" dirty="0" smtClean="0"/>
              <a:t> </a:t>
            </a:r>
            <a:r>
              <a:rPr lang="ru-RU" sz="1800" dirty="0" err="1" smtClean="0"/>
              <a:t>адміністрацій</a:t>
            </a:r>
            <a:r>
              <a:rPr lang="ru-RU" sz="1800" dirty="0" smtClean="0"/>
              <a:t> </a:t>
            </a:r>
            <a:r>
              <a:rPr lang="ru-RU" sz="1800" dirty="0" err="1" smtClean="0"/>
              <a:t>здійснює</a:t>
            </a:r>
            <a:r>
              <a:rPr lang="ru-RU" sz="1800" dirty="0" smtClean="0"/>
              <a:t> </a:t>
            </a:r>
            <a:r>
              <a:rPr lang="ru-RU" sz="1800" dirty="0" err="1" smtClean="0"/>
              <a:t>Генеральний</a:t>
            </a:r>
            <a:r>
              <a:rPr lang="ru-RU" sz="1800" dirty="0" smtClean="0"/>
              <a:t> штаб </a:t>
            </a:r>
            <a:r>
              <a:rPr lang="ru-RU" sz="1800" dirty="0" err="1" smtClean="0"/>
              <a:t>Збройних</a:t>
            </a:r>
            <a:r>
              <a:rPr lang="ru-RU" sz="1800" dirty="0" smtClean="0"/>
              <a:t> Сил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, а з </a:t>
            </a:r>
            <a:r>
              <a:rPr lang="ru-RU" sz="1800" dirty="0" err="1" smtClean="0"/>
              <a:t>інших</a:t>
            </a:r>
            <a:r>
              <a:rPr lang="ru-RU" sz="1800" dirty="0" smtClean="0"/>
              <a:t> </a:t>
            </a:r>
            <a:r>
              <a:rPr lang="ru-RU" sz="1800" dirty="0" err="1" smtClean="0"/>
              <a:t>питань</a:t>
            </a:r>
            <a:r>
              <a:rPr lang="ru-RU" sz="1800" dirty="0" smtClean="0"/>
              <a:t> - </a:t>
            </a:r>
            <a:r>
              <a:rPr lang="ru-RU" sz="1800" dirty="0" err="1" smtClean="0"/>
              <a:t>Кабінет</a:t>
            </a:r>
            <a:r>
              <a:rPr lang="ru-RU" sz="1800" dirty="0" smtClean="0"/>
              <a:t> </a:t>
            </a:r>
            <a:r>
              <a:rPr lang="ru-RU" sz="1800" dirty="0" err="1" smtClean="0"/>
              <a:t>Міністрів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ru-RU" sz="1800" dirty="0" smtClean="0"/>
              <a:t> у межах </a:t>
            </a:r>
            <a:r>
              <a:rPr lang="ru-RU" sz="1800" dirty="0" err="1" smtClean="0"/>
              <a:t>своїх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повноважень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err="1" smtClean="0"/>
              <a:t>Повноваження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військових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здійснюються</a:t>
            </a:r>
            <a:r>
              <a:rPr lang="ru-RU" sz="2400" dirty="0" smtClean="0"/>
              <a:t> з </a:t>
            </a:r>
            <a:r>
              <a:rPr lang="ru-RU" sz="2400" dirty="0" err="1" smtClean="0"/>
              <a:t>урахуванням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воєнного</a:t>
            </a:r>
            <a:r>
              <a:rPr lang="ru-RU" sz="2400" dirty="0" smtClean="0"/>
              <a:t> стану</a:t>
            </a:r>
            <a:endParaRPr lang="ru-RU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850" y="1981200"/>
            <a:ext cx="8286750" cy="4114800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запровадження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здійснення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 правового режиму </a:t>
            </a:r>
            <a:r>
              <a:rPr lang="ru-RU" sz="1600" dirty="0" err="1" smtClean="0"/>
              <a:t>воєнного</a:t>
            </a:r>
            <a:r>
              <a:rPr lang="ru-RU" sz="1600" dirty="0" smtClean="0"/>
              <a:t> стану;</a:t>
            </a:r>
          </a:p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у </a:t>
            </a:r>
            <a:r>
              <a:rPr lang="ru-RU" sz="1600" dirty="0" err="1" smtClean="0"/>
              <a:t>сфері</a:t>
            </a:r>
            <a:r>
              <a:rPr lang="ru-RU" sz="1600" dirty="0" smtClean="0"/>
              <a:t> </a:t>
            </a:r>
            <a:r>
              <a:rPr lang="ru-RU" sz="1600" dirty="0" err="1" smtClean="0"/>
              <a:t>соціально-економічного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розвитку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відповідній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: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ефективного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трудових</a:t>
            </a:r>
            <a:r>
              <a:rPr lang="ru-RU" sz="1600" dirty="0" smtClean="0"/>
              <a:t> і </a:t>
            </a:r>
            <a:r>
              <a:rPr lang="ru-RU" sz="1600" dirty="0" err="1" smtClean="0"/>
              <a:t>фінансових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ресурсів</a:t>
            </a:r>
            <a:r>
              <a:rPr lang="ru-RU" sz="1600" dirty="0" smtClean="0"/>
              <a:t>; </a:t>
            </a:r>
            <a:r>
              <a:rPr lang="ru-RU" sz="1600" dirty="0" err="1" smtClean="0"/>
              <a:t>залучення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договірних</a:t>
            </a:r>
            <a:r>
              <a:rPr lang="ru-RU" sz="1600" dirty="0" smtClean="0"/>
              <a:t> засадах </a:t>
            </a:r>
            <a:r>
              <a:rPr lang="ru-RU" sz="1600" dirty="0" err="1" smtClean="0"/>
              <a:t>підприємств</a:t>
            </a:r>
            <a:r>
              <a:rPr lang="ru-RU" sz="1600" dirty="0" smtClean="0"/>
              <a:t>, </a:t>
            </a:r>
            <a:r>
              <a:rPr lang="ru-RU" sz="1600" dirty="0" err="1" smtClean="0"/>
              <a:t>установ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організацій</a:t>
            </a:r>
            <a:r>
              <a:rPr lang="ru-RU" sz="1600" dirty="0" smtClean="0"/>
              <a:t> </a:t>
            </a:r>
            <a:r>
              <a:rPr lang="ru-RU" sz="1600" dirty="0" err="1" smtClean="0"/>
              <a:t>незалежно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форми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виробництво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продукції</a:t>
            </a:r>
            <a:r>
              <a:rPr lang="ru-RU" sz="1600" dirty="0" smtClean="0"/>
              <a:t>, </a:t>
            </a:r>
            <a:r>
              <a:rPr lang="ru-RU" sz="1600" dirty="0" err="1" smtClean="0"/>
              <a:t>виконання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робіт</a:t>
            </a:r>
            <a:r>
              <a:rPr lang="ru-RU" sz="1600" dirty="0" smtClean="0"/>
              <a:t> (</a:t>
            </a:r>
            <a:r>
              <a:rPr lang="ru-RU" sz="1600" dirty="0" err="1" smtClean="0"/>
              <a:t>послуг</a:t>
            </a:r>
            <a:r>
              <a:rPr lang="ru-RU" sz="1600" dirty="0" smtClean="0"/>
              <a:t>), </a:t>
            </a:r>
            <a:r>
              <a:rPr lang="ru-RU" sz="1600" dirty="0" err="1" smtClean="0"/>
              <a:t>необхідних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територіальної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громади</a:t>
            </a:r>
            <a:r>
              <a:rPr lang="ru-RU" sz="1600" dirty="0" smtClean="0"/>
              <a:t>; </a:t>
            </a:r>
            <a:r>
              <a:rPr lang="ru-RU" sz="1600" dirty="0" err="1" smtClean="0"/>
              <a:t>складання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затвердження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бюджету; </a:t>
            </a:r>
            <a:r>
              <a:rPr lang="ru-RU" sz="1600" dirty="0" err="1" smtClean="0"/>
              <a:t>прийняття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рішень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надання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пільг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сплати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податків</a:t>
            </a:r>
            <a:r>
              <a:rPr lang="ru-RU" sz="1600" dirty="0" smtClean="0"/>
              <a:t> і </a:t>
            </a:r>
            <a:r>
              <a:rPr lang="ru-RU" sz="1600" dirty="0" err="1" smtClean="0"/>
              <a:t>зборів</a:t>
            </a:r>
            <a:r>
              <a:rPr lang="ru-RU" sz="1600" dirty="0" smtClean="0"/>
              <a:t>; </a:t>
            </a:r>
            <a:r>
              <a:rPr lang="ru-RU" sz="1600" dirty="0" err="1" smtClean="0"/>
              <a:t>встановлення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тарифів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побутові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комунальні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транспортні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послуги</a:t>
            </a:r>
            <a:r>
              <a:rPr lang="ru-RU" sz="1600" dirty="0" smtClean="0"/>
              <a:t>;</a:t>
            </a:r>
          </a:p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об’єктами</a:t>
            </a:r>
            <a:r>
              <a:rPr lang="ru-RU" sz="1600" dirty="0" smtClean="0"/>
              <a:t> </a:t>
            </a:r>
            <a:r>
              <a:rPr lang="ru-RU" sz="1600" dirty="0" err="1" smtClean="0"/>
              <a:t>житлово-комунального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побутового</a:t>
            </a:r>
            <a:r>
              <a:rPr lang="ru-RU" sz="1600" dirty="0" smtClean="0"/>
              <a:t>, </a:t>
            </a:r>
            <a:r>
              <a:rPr lang="ru-RU" sz="1600" dirty="0" err="1" smtClean="0"/>
              <a:t>торговельного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обслуговування</a:t>
            </a:r>
            <a:r>
              <a:rPr lang="ru-RU" sz="1600" dirty="0" smtClean="0"/>
              <a:t>, транспорту і </a:t>
            </a:r>
            <a:r>
              <a:rPr lang="ru-RU" sz="1600" dirty="0" err="1" smtClean="0"/>
              <a:t>зв’язку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перебувають</a:t>
            </a:r>
            <a:r>
              <a:rPr lang="ru-RU" sz="1600" dirty="0" smtClean="0"/>
              <a:t> у </a:t>
            </a:r>
            <a:r>
              <a:rPr lang="ru-RU" sz="1600" dirty="0" err="1" smtClean="0"/>
              <a:t>комунальній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територіальних</a:t>
            </a:r>
            <a:r>
              <a:rPr lang="ru-RU" sz="1600" dirty="0" smtClean="0"/>
              <a:t> громад;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населення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паливом</a:t>
            </a:r>
            <a:r>
              <a:rPr lang="ru-RU" sz="1600" dirty="0" smtClean="0"/>
              <a:t>, </a:t>
            </a:r>
            <a:r>
              <a:rPr lang="ru-RU" sz="1600" dirty="0" err="1" smtClean="0"/>
              <a:t>електроенергією</a:t>
            </a:r>
            <a:r>
              <a:rPr lang="ru-RU" sz="1600" dirty="0" smtClean="0"/>
              <a:t>, газом та </a:t>
            </a:r>
            <a:r>
              <a:rPr lang="ru-RU" sz="1600" dirty="0" err="1" smtClean="0"/>
              <a:t>іншими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енергоносіями</a:t>
            </a:r>
            <a:r>
              <a:rPr lang="ru-RU" sz="1600" dirty="0" smtClean="0"/>
              <a:t>; </a:t>
            </a:r>
            <a:r>
              <a:rPr lang="ru-RU" sz="1600" dirty="0" err="1" smtClean="0"/>
              <a:t>вирішення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водопостачання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відведення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очищення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стічних</a:t>
            </a:r>
            <a:r>
              <a:rPr lang="ru-RU" sz="1600" dirty="0" smtClean="0"/>
              <a:t> вод; </a:t>
            </a:r>
            <a:r>
              <a:rPr lang="ru-RU" sz="1600" dirty="0" err="1" smtClean="0"/>
              <a:t>вирішення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збирання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транспортування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утилізації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знешкодження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побутових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відходів</a:t>
            </a:r>
            <a:r>
              <a:rPr lang="ru-RU" sz="1600" dirty="0" smtClean="0"/>
              <a:t>; </a:t>
            </a:r>
            <a:r>
              <a:rPr lang="ru-RU" sz="1600" dirty="0" err="1" smtClean="0"/>
              <a:t>затвердження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маршрутів</a:t>
            </a:r>
            <a:r>
              <a:rPr lang="ru-RU" sz="1600" dirty="0" smtClean="0"/>
              <a:t> і </a:t>
            </a:r>
            <a:r>
              <a:rPr lang="ru-RU" sz="1600" dirty="0" err="1" smtClean="0"/>
              <a:t>графіків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руху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пасажирського</a:t>
            </a:r>
            <a:r>
              <a:rPr lang="ru-RU" sz="1600" dirty="0" smtClean="0"/>
              <a:t> транспорту </a:t>
            </a:r>
            <a:r>
              <a:rPr lang="ru-RU" sz="1600" dirty="0" err="1" smtClean="0"/>
              <a:t>незалежно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форми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;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err="1" smtClean="0"/>
              <a:t>Повноваження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військових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здійснюються</a:t>
            </a:r>
            <a:r>
              <a:rPr lang="ru-RU" sz="2400" dirty="0" smtClean="0"/>
              <a:t> з </a:t>
            </a:r>
            <a:r>
              <a:rPr lang="ru-RU" sz="2400" dirty="0" err="1" smtClean="0"/>
              <a:t>урахуванням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воєнного</a:t>
            </a:r>
            <a:r>
              <a:rPr lang="ru-RU" sz="2400" dirty="0" smtClean="0"/>
              <a:t> стану</a:t>
            </a:r>
            <a:endParaRPr lang="ru-RU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0825" y="1981200"/>
            <a:ext cx="8713788" cy="4114800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</a:t>
            </a:r>
            <a:r>
              <a:rPr lang="ru-RU" sz="1600" dirty="0"/>
              <a:t>з </a:t>
            </a:r>
            <a:r>
              <a:rPr lang="ru-RU" sz="1600" dirty="0" err="1"/>
              <a:t>питань</a:t>
            </a:r>
            <a:r>
              <a:rPr lang="ru-RU" sz="1600" dirty="0"/>
              <a:t>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навчальними</a:t>
            </a:r>
            <a:r>
              <a:rPr lang="ru-RU" sz="1600" dirty="0"/>
              <a:t> закладами, закладами </a:t>
            </a:r>
            <a:r>
              <a:rPr lang="ru-RU" sz="1600" dirty="0" err="1"/>
              <a:t>охорони</a:t>
            </a:r>
            <a:r>
              <a:rPr lang="ru-RU" sz="1600" dirty="0"/>
              <a:t> </a:t>
            </a:r>
            <a:r>
              <a:rPr lang="ru-RU" sz="1600" dirty="0" err="1"/>
              <a:t>здоров’я</a:t>
            </a:r>
            <a:r>
              <a:rPr lang="ru-RU" sz="1600" dirty="0"/>
              <a:t>, </a:t>
            </a:r>
            <a:r>
              <a:rPr lang="ru-RU" sz="1600" dirty="0" err="1"/>
              <a:t>культури</a:t>
            </a:r>
            <a:r>
              <a:rPr lang="ru-RU" sz="1600" dirty="0"/>
              <a:t>, </a:t>
            </a:r>
            <a:r>
              <a:rPr lang="ru-RU" sz="1600" dirty="0" err="1"/>
              <a:t>фізичної</a:t>
            </a:r>
            <a:r>
              <a:rPr lang="ru-RU" sz="1600" dirty="0"/>
              <a:t> </a:t>
            </a:r>
            <a:r>
              <a:rPr lang="ru-RU" sz="1600" dirty="0" err="1"/>
              <a:t>культури</a:t>
            </a:r>
            <a:r>
              <a:rPr lang="ru-RU" sz="1600" dirty="0"/>
              <a:t> і спорту, </a:t>
            </a:r>
            <a:r>
              <a:rPr lang="ru-RU" sz="1600" dirty="0" err="1"/>
              <a:t>які</a:t>
            </a:r>
            <a:r>
              <a:rPr lang="ru-RU" sz="1600" dirty="0"/>
              <a:t> належать </a:t>
            </a:r>
            <a:r>
              <a:rPr lang="ru-RU" sz="1600" dirty="0" err="1"/>
              <a:t>територіальним</a:t>
            </a:r>
            <a:r>
              <a:rPr lang="ru-RU" sz="1600" dirty="0"/>
              <a:t> громадам; </a:t>
            </a:r>
            <a:r>
              <a:rPr lang="ru-RU" sz="1600" dirty="0" err="1"/>
              <a:t>організації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матеріально-технічного</a:t>
            </a:r>
            <a:r>
              <a:rPr lang="ru-RU" sz="1600" dirty="0"/>
              <a:t> та </a:t>
            </a:r>
            <a:r>
              <a:rPr lang="ru-RU" sz="1600" dirty="0" err="1"/>
              <a:t>фінансового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;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соціально-культурних</a:t>
            </a:r>
            <a:r>
              <a:rPr lang="ru-RU" sz="1600" dirty="0"/>
              <a:t> </a:t>
            </a:r>
            <a:r>
              <a:rPr lang="ru-RU" sz="1600" dirty="0" err="1" smtClean="0"/>
              <a:t>закладів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>
              <a:defRPr/>
            </a:pPr>
            <a:endParaRPr lang="en-US" sz="1600" dirty="0"/>
          </a:p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охорони</a:t>
            </a:r>
            <a:r>
              <a:rPr lang="ru-RU" sz="1600" dirty="0"/>
              <a:t> та оборони на </a:t>
            </a:r>
            <a:r>
              <a:rPr lang="ru-RU" sz="1600" dirty="0" err="1"/>
              <a:t>відповідній</a:t>
            </a:r>
            <a:r>
              <a:rPr lang="ru-RU" sz="1600" dirty="0"/>
              <a:t> </a:t>
            </a:r>
            <a:r>
              <a:rPr lang="ru-RU" sz="1600" dirty="0" err="1"/>
              <a:t>території</a:t>
            </a:r>
            <a:r>
              <a:rPr lang="ru-RU" sz="1600" dirty="0"/>
              <a:t>: </a:t>
            </a:r>
            <a:r>
              <a:rPr lang="ru-RU" sz="1600" dirty="0" err="1"/>
              <a:t>сприяння</a:t>
            </a:r>
            <a:r>
              <a:rPr lang="ru-RU" sz="1600" dirty="0"/>
              <a:t> </a:t>
            </a:r>
            <a:r>
              <a:rPr lang="ru-RU" sz="1600" dirty="0" err="1"/>
              <a:t>організації</a:t>
            </a:r>
            <a:r>
              <a:rPr lang="ru-RU" sz="1600" dirty="0"/>
              <a:t> призову </a:t>
            </a:r>
            <a:r>
              <a:rPr lang="ru-RU" sz="1600" dirty="0" err="1"/>
              <a:t>громадян</a:t>
            </a:r>
            <a:r>
              <a:rPr lang="ru-RU" sz="1600" dirty="0"/>
              <a:t> на </a:t>
            </a:r>
            <a:r>
              <a:rPr lang="ru-RU" sz="1600" dirty="0" err="1"/>
              <a:t>строкову</a:t>
            </a:r>
            <a:r>
              <a:rPr lang="ru-RU" sz="1600" dirty="0"/>
              <a:t> </a:t>
            </a:r>
            <a:r>
              <a:rPr lang="ru-RU" sz="1600" dirty="0" err="1"/>
              <a:t>військову</a:t>
            </a:r>
            <a:r>
              <a:rPr lang="ru-RU" sz="1600" dirty="0"/>
              <a:t> та </a:t>
            </a:r>
            <a:r>
              <a:rPr lang="ru-RU" sz="1600" dirty="0" err="1"/>
              <a:t>альтернативну</a:t>
            </a:r>
            <a:r>
              <a:rPr lang="ru-RU" sz="1600" dirty="0"/>
              <a:t> (</a:t>
            </a:r>
            <a:r>
              <a:rPr lang="ru-RU" sz="1600" dirty="0" err="1"/>
              <a:t>невійськову</a:t>
            </a:r>
            <a:r>
              <a:rPr lang="ru-RU" sz="1600" dirty="0"/>
              <a:t>) службу; </a:t>
            </a:r>
            <a:r>
              <a:rPr lang="ru-RU" sz="1600" dirty="0" err="1"/>
              <a:t>здійснення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створення</a:t>
            </a:r>
            <a:r>
              <a:rPr lang="ru-RU" sz="1600" dirty="0"/>
              <a:t> </a:t>
            </a:r>
            <a:r>
              <a:rPr lang="ru-RU" sz="1600" dirty="0" err="1"/>
              <a:t>належних</a:t>
            </a:r>
            <a:r>
              <a:rPr lang="ru-RU" sz="1600" dirty="0"/>
              <a:t> умов для </a:t>
            </a:r>
            <a:r>
              <a:rPr lang="ru-RU" sz="1600" dirty="0" err="1"/>
              <a:t>функціонування</a:t>
            </a:r>
            <a:r>
              <a:rPr lang="ru-RU" sz="1600" dirty="0"/>
              <a:t> </a:t>
            </a:r>
            <a:r>
              <a:rPr lang="ru-RU" sz="1600" dirty="0" err="1"/>
              <a:t>пунктів</a:t>
            </a:r>
            <a:r>
              <a:rPr lang="ru-RU" sz="1600" dirty="0"/>
              <a:t> пропуску через </a:t>
            </a:r>
            <a:r>
              <a:rPr lang="ru-RU" sz="1600" dirty="0" err="1"/>
              <a:t>державний</a:t>
            </a:r>
            <a:r>
              <a:rPr lang="ru-RU" sz="1600" dirty="0"/>
              <a:t> кордон </a:t>
            </a:r>
            <a:r>
              <a:rPr lang="ru-RU" sz="1600" dirty="0" err="1"/>
              <a:t>України</a:t>
            </a:r>
            <a:r>
              <a:rPr lang="ru-RU" sz="1600" dirty="0"/>
              <a:t>;  </a:t>
            </a:r>
            <a:r>
              <a:rPr lang="ru-RU" sz="1600" dirty="0" err="1"/>
              <a:t>встановлення</a:t>
            </a:r>
            <a:r>
              <a:rPr lang="ru-RU" sz="1600" dirty="0"/>
              <a:t> </a:t>
            </a:r>
            <a:r>
              <a:rPr lang="ru-RU" sz="1600" dirty="0" err="1"/>
              <a:t>посиленої</a:t>
            </a:r>
            <a:r>
              <a:rPr lang="ru-RU" sz="1600" dirty="0"/>
              <a:t> </a:t>
            </a:r>
            <a:r>
              <a:rPr lang="ru-RU" sz="1600" dirty="0" err="1"/>
              <a:t>охорони</a:t>
            </a:r>
            <a:r>
              <a:rPr lang="ru-RU" sz="1600" dirty="0"/>
              <a:t> </a:t>
            </a:r>
            <a:r>
              <a:rPr lang="ru-RU" sz="1600" dirty="0" err="1"/>
              <a:t>важливих</a:t>
            </a:r>
            <a:r>
              <a:rPr lang="ru-RU" sz="1600" dirty="0"/>
              <a:t> </a:t>
            </a:r>
            <a:r>
              <a:rPr lang="ru-RU" sz="1600" dirty="0" err="1"/>
              <a:t>об’єктів</a:t>
            </a:r>
            <a:r>
              <a:rPr lang="ru-RU" sz="1600" dirty="0"/>
              <a:t> </a:t>
            </a:r>
            <a:r>
              <a:rPr lang="ru-RU" sz="1600" dirty="0" err="1"/>
              <a:t>національної</a:t>
            </a:r>
            <a:r>
              <a:rPr lang="ru-RU" sz="1600" dirty="0"/>
              <a:t> </a:t>
            </a:r>
            <a:r>
              <a:rPr lang="ru-RU" sz="1600" dirty="0" err="1"/>
              <a:t>економіки</a:t>
            </a:r>
            <a:r>
              <a:rPr lang="ru-RU" sz="1600" dirty="0"/>
              <a:t> та </a:t>
            </a:r>
            <a:r>
              <a:rPr lang="ru-RU" sz="1600" dirty="0" err="1"/>
              <a:t>об’єктів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забезпечують</a:t>
            </a:r>
            <a:r>
              <a:rPr lang="ru-RU" sz="1600" dirty="0"/>
              <a:t> </a:t>
            </a:r>
            <a:r>
              <a:rPr lang="ru-RU" sz="1600" dirty="0" err="1"/>
              <a:t>життєдіяльність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; </a:t>
            </a:r>
            <a:r>
              <a:rPr lang="ru-RU" sz="1600" dirty="0" err="1"/>
              <a:t>сприяння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суду,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прокуратури</a:t>
            </a:r>
            <a:r>
              <a:rPr lang="ru-RU" sz="1600" dirty="0"/>
              <a:t>, </a:t>
            </a:r>
            <a:r>
              <a:rPr lang="ru-RU" sz="1600" dirty="0" err="1"/>
              <a:t>юстиції</a:t>
            </a:r>
            <a:r>
              <a:rPr lang="ru-RU" sz="1600" dirty="0"/>
              <a:t>, </a:t>
            </a:r>
            <a:r>
              <a:rPr lang="ru-RU" sz="1600" dirty="0" err="1"/>
              <a:t>служби</a:t>
            </a:r>
            <a:r>
              <a:rPr lang="ru-RU" sz="1600" dirty="0"/>
              <a:t> </a:t>
            </a:r>
            <a:r>
              <a:rPr lang="ru-RU" sz="1600" dirty="0" err="1"/>
              <a:t>безпеки</a:t>
            </a:r>
            <a:r>
              <a:rPr lang="ru-RU" sz="1600" dirty="0"/>
              <a:t>,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Національної</a:t>
            </a:r>
            <a:r>
              <a:rPr lang="ru-RU" sz="1600" dirty="0"/>
              <a:t> </a:t>
            </a:r>
            <a:r>
              <a:rPr lang="ru-RU" sz="1600" dirty="0" err="1"/>
              <a:t>поліції</a:t>
            </a:r>
            <a:r>
              <a:rPr lang="ru-RU" sz="1600" dirty="0"/>
              <a:t>, </a:t>
            </a:r>
            <a:r>
              <a:rPr lang="ru-RU" sz="1600" dirty="0" err="1"/>
              <a:t>адвокатури</a:t>
            </a:r>
            <a:r>
              <a:rPr lang="ru-RU" sz="1600" dirty="0"/>
              <a:t> і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кримінально-виконавчої</a:t>
            </a:r>
            <a:r>
              <a:rPr lang="ru-RU" sz="1600" dirty="0"/>
              <a:t> </a:t>
            </a:r>
            <a:r>
              <a:rPr lang="ru-RU" sz="1600" dirty="0" err="1"/>
              <a:t>служби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 smtClean="0"/>
              <a:t>;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  <a:p>
            <a:pPr>
              <a:defRPr/>
            </a:pPr>
            <a:endParaRPr lang="ru-RU" sz="16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err="1" smtClean="0"/>
              <a:t>Повноваження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військових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адміністрацій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здійснюються</a:t>
            </a:r>
            <a:r>
              <a:rPr lang="ru-RU" sz="2400" dirty="0" smtClean="0"/>
              <a:t> з </a:t>
            </a:r>
            <a:r>
              <a:rPr lang="ru-RU" sz="2400" dirty="0" err="1" smtClean="0"/>
              <a:t>урахуванням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воєнного</a:t>
            </a:r>
            <a:r>
              <a:rPr lang="ru-RU" sz="2400" dirty="0" smtClean="0"/>
              <a:t> стану</a:t>
            </a:r>
            <a:endParaRPr lang="ru-RU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850" y="1981200"/>
            <a:ext cx="8286750" cy="4114800"/>
          </a:xfrm>
        </p:spPr>
        <p:txBody>
          <a:bodyPr/>
          <a:lstStyle/>
          <a:p>
            <a:pPr>
              <a:defRPr/>
            </a:pPr>
            <a:r>
              <a:rPr lang="ru-RU" sz="1600" dirty="0" err="1" smtClean="0"/>
              <a:t>повноваження</a:t>
            </a:r>
            <a:r>
              <a:rPr lang="ru-RU" sz="1600" dirty="0" smtClean="0"/>
              <a:t> нормативно-правового та </a:t>
            </a:r>
            <a:r>
              <a:rPr lang="ru-RU" sz="1600" dirty="0" err="1" smtClean="0"/>
              <a:t>адміністративного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спрямування</a:t>
            </a:r>
            <a:r>
              <a:rPr lang="ru-RU" sz="1600" dirty="0" smtClean="0"/>
              <a:t>: </a:t>
            </a:r>
            <a:r>
              <a:rPr lang="ru-RU" sz="1600" dirty="0" err="1" smtClean="0"/>
              <a:t>скасування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актів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виконавчих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відповідної</a:t>
            </a:r>
            <a:r>
              <a:rPr lang="ru-RU" sz="1600" dirty="0" smtClean="0"/>
              <a:t> ради,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відповідають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Конституції</a:t>
            </a:r>
            <a:r>
              <a:rPr lang="ru-RU" sz="1600" dirty="0" smtClean="0"/>
              <a:t>, законам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, </a:t>
            </a:r>
            <a:r>
              <a:rPr lang="ru-RU" sz="1600" dirty="0" err="1" smtClean="0"/>
              <a:t>іншим</a:t>
            </a:r>
            <a:r>
              <a:rPr lang="ru-RU" sz="1600" dirty="0" smtClean="0"/>
              <a:t> актам </a:t>
            </a:r>
            <a:r>
              <a:rPr lang="ru-RU" sz="1600" dirty="0" err="1" smtClean="0"/>
              <a:t>законодавства</a:t>
            </a:r>
            <a:r>
              <a:rPr lang="ru-RU" sz="1600" dirty="0" smtClean="0"/>
              <a:t>; </a:t>
            </a:r>
            <a:r>
              <a:rPr lang="ru-RU" sz="1600" dirty="0" err="1" smtClean="0"/>
              <a:t>встановлення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відповідно</a:t>
            </a:r>
            <a:r>
              <a:rPr lang="ru-RU" sz="1600" dirty="0" smtClean="0"/>
              <a:t> до </a:t>
            </a:r>
            <a:r>
              <a:rPr lang="ru-RU" sz="1600" dirty="0" err="1" smtClean="0"/>
              <a:t>законодавства</a:t>
            </a:r>
            <a:r>
              <a:rPr lang="ru-RU" sz="1600" dirty="0" smtClean="0"/>
              <a:t> правил з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в </a:t>
            </a:r>
            <a:r>
              <a:rPr lang="ru-RU" sz="1600" dirty="0" err="1" smtClean="0"/>
              <a:t>населеному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пункті</a:t>
            </a:r>
            <a:r>
              <a:rPr lang="ru-RU" sz="1600" dirty="0" smtClean="0"/>
              <a:t> </a:t>
            </a:r>
            <a:r>
              <a:rPr lang="ru-RU" sz="1600" dirty="0" err="1" smtClean="0"/>
              <a:t>чистоти</a:t>
            </a:r>
            <a:r>
              <a:rPr lang="ru-RU" sz="1600" dirty="0" smtClean="0"/>
              <a:t> і порядку, </a:t>
            </a:r>
            <a:r>
              <a:rPr lang="ru-RU" sz="1600" dirty="0" err="1" smtClean="0"/>
              <a:t>торгівлі</a:t>
            </a:r>
            <a:r>
              <a:rPr lang="ru-RU" sz="1600" dirty="0" smtClean="0"/>
              <a:t> на ринках, </a:t>
            </a:r>
            <a:r>
              <a:rPr lang="ru-RU" sz="1600" dirty="0" err="1" smtClean="0"/>
              <a:t>додержання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тиші</a:t>
            </a:r>
            <a:r>
              <a:rPr lang="ru-RU" sz="1600" dirty="0" smtClean="0"/>
              <a:t> в </a:t>
            </a:r>
            <a:r>
              <a:rPr lang="ru-RU" sz="1600" dirty="0" err="1" smtClean="0"/>
              <a:t>громадських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; </a:t>
            </a:r>
            <a:r>
              <a:rPr lang="ru-RU" sz="1600" dirty="0" err="1" smtClean="0"/>
              <a:t>прийняття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рішень</a:t>
            </a:r>
            <a:r>
              <a:rPr lang="ru-RU" sz="1600" dirty="0" smtClean="0"/>
              <a:t> з </a:t>
            </a:r>
            <a:r>
              <a:rPr lang="ru-RU" sz="1600" dirty="0" err="1" smtClean="0"/>
              <a:t>питань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захисту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населення</a:t>
            </a:r>
            <a:r>
              <a:rPr lang="ru-RU" sz="1600" dirty="0" smtClean="0"/>
              <a:t> і </a:t>
            </a:r>
            <a:r>
              <a:rPr lang="ru-RU" sz="1600" dirty="0" err="1" smtClean="0"/>
              <a:t>територій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надзвичайних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ситуацій</a:t>
            </a:r>
            <a:r>
              <a:rPr lang="ru-RU" sz="1600" dirty="0" smtClean="0"/>
              <a:t>, </a:t>
            </a:r>
            <a:r>
              <a:rPr lang="ru-RU" sz="1600" dirty="0" err="1" smtClean="0"/>
              <a:t>ліквідації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наслідків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надзвичайних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ситуацій</a:t>
            </a:r>
            <a:r>
              <a:rPr lang="ru-RU" sz="1600" dirty="0" smtClean="0"/>
              <a:t>, </a:t>
            </a:r>
            <a:r>
              <a:rPr lang="ru-RU" sz="1600" dirty="0" err="1" smtClean="0"/>
              <a:t>боротьби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стихійним</a:t>
            </a:r>
            <a:r>
              <a:rPr lang="ru-RU" sz="1600" dirty="0" smtClean="0"/>
              <a:t> лихом, </a:t>
            </a:r>
            <a:r>
              <a:rPr lang="ru-RU" sz="1600" dirty="0" err="1" smtClean="0"/>
              <a:t>епідеміями</a:t>
            </a:r>
            <a:r>
              <a:rPr lang="ru-RU" sz="1600" dirty="0" smtClean="0"/>
              <a:t>, </a:t>
            </a:r>
            <a:r>
              <a:rPr lang="ru-RU" sz="1600" dirty="0" err="1" smtClean="0"/>
              <a:t>епізоотіями</a:t>
            </a:r>
            <a:r>
              <a:rPr lang="ru-RU" sz="1600" dirty="0" smtClean="0"/>
              <a:t>; </a:t>
            </a:r>
            <a:r>
              <a:rPr lang="ru-RU" sz="1600" dirty="0" err="1" smtClean="0"/>
              <a:t>прийняття</a:t>
            </a:r>
            <a:r>
              <a:rPr lang="ru-RU" sz="1600" dirty="0" smtClean="0"/>
              <a:t> </a:t>
            </a:r>
            <a:r>
              <a:rPr lang="ru-RU" sz="1600" dirty="0" err="1" smtClean="0"/>
              <a:t>рішень</a:t>
            </a:r>
            <a:r>
              <a:rPr lang="ru-RU" sz="1600" dirty="0" smtClean="0"/>
              <a:t> про </a:t>
            </a:r>
            <a:r>
              <a:rPr lang="ru-RU" sz="1600" dirty="0" err="1" smtClean="0"/>
              <a:t>заборону</a:t>
            </a:r>
            <a:r>
              <a:rPr lang="ru-RU" sz="1600" dirty="0" smtClean="0"/>
              <a:t> </a:t>
            </a:r>
            <a:r>
              <a:rPr lang="ru-RU" sz="1600" dirty="0" err="1" smtClean="0"/>
              <a:t>торгівлі</a:t>
            </a:r>
            <a:r>
              <a:rPr lang="ru-RU" sz="1600" dirty="0" smtClean="0"/>
              <a:t> </a:t>
            </a:r>
            <a:r>
              <a:rPr lang="ru-RU" sz="1600" dirty="0" err="1" smtClean="0"/>
              <a:t>зброєю</a:t>
            </a:r>
            <a:r>
              <a:rPr lang="ru-RU" sz="1600" dirty="0" smtClean="0"/>
              <a:t>, </a:t>
            </a:r>
            <a:r>
              <a:rPr lang="ru-RU" sz="1600" dirty="0" err="1" smtClean="0"/>
              <a:t>сильнодіючими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хімічними</a:t>
            </a:r>
            <a:r>
              <a:rPr lang="ru-RU" sz="1600" dirty="0" smtClean="0"/>
              <a:t> і </a:t>
            </a:r>
            <a:r>
              <a:rPr lang="ru-RU" sz="1600" dirty="0" err="1" smtClean="0"/>
              <a:t>отруйними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речовинами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алкогольними</a:t>
            </a:r>
            <a:r>
              <a:rPr lang="ru-RU" sz="1600" dirty="0" smtClean="0"/>
              <a:t> напоями та </a:t>
            </a:r>
            <a:r>
              <a:rPr lang="ru-RU" sz="1600" dirty="0" err="1" smtClean="0"/>
              <a:t>речовинами</a:t>
            </a:r>
            <a:r>
              <a:rPr lang="ru-RU" sz="1600" dirty="0" smtClean="0"/>
              <a:t>, </a:t>
            </a:r>
            <a:r>
              <a:rPr lang="ru-RU" sz="1600" dirty="0" err="1" smtClean="0"/>
              <a:t>виробленими</a:t>
            </a:r>
            <a:r>
              <a:rPr lang="ru-RU" sz="1600" dirty="0" smtClean="0"/>
              <a:t> на </a:t>
            </a:r>
            <a:r>
              <a:rPr lang="ru-RU" sz="1600" dirty="0" err="1" smtClean="0"/>
              <a:t>спиртовій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основі</a:t>
            </a:r>
            <a:r>
              <a:rPr lang="ru-RU" sz="1600" dirty="0" smtClean="0"/>
              <a:t>;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централізованого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тимчасового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зберігання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архівних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документів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не належать до </a:t>
            </a:r>
            <a:r>
              <a:rPr lang="ru-RU" sz="1600" dirty="0" err="1" smtClean="0"/>
              <a:t>Національного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архівного</a:t>
            </a:r>
            <a:r>
              <a:rPr lang="ru-RU" sz="1600" dirty="0" smtClean="0"/>
              <a:t> фонду.</a:t>
            </a:r>
          </a:p>
          <a:p>
            <a:pPr>
              <a:defRPr/>
            </a:pPr>
            <a:endParaRPr lang="ru-RU" sz="16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uk-UA" sz="2800" dirty="0" smtClean="0"/>
              <a:t>Місцева влада в умовах воєнного стану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400" dirty="0" err="1" smtClean="0"/>
              <a:t>військові</a:t>
            </a:r>
            <a:r>
              <a:rPr lang="ru-RU" sz="2400" dirty="0" smtClean="0"/>
              <a:t> </a:t>
            </a:r>
            <a:r>
              <a:rPr lang="ru-RU" sz="2400" dirty="0" err="1" smtClean="0"/>
              <a:t>адміністрації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консолідують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зусилля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місцевих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влади</a:t>
            </a:r>
            <a:r>
              <a:rPr lang="ru-RU" sz="2400" dirty="0" smtClean="0"/>
              <a:t>, </a:t>
            </a:r>
            <a:r>
              <a:rPr lang="ru-RU" sz="2400" dirty="0" err="1" smtClean="0"/>
              <a:t>спільно</a:t>
            </a:r>
            <a:r>
              <a:rPr lang="ru-RU" sz="2400" dirty="0" smtClean="0"/>
              <a:t>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державними</a:t>
            </a:r>
            <a:r>
              <a:rPr lang="ru-RU" sz="2400" dirty="0" smtClean="0"/>
              <a:t> органами, органами </a:t>
            </a:r>
            <a:r>
              <a:rPr lang="ru-RU" sz="2400" dirty="0" err="1" smtClean="0"/>
              <a:t>місцевого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самоврядування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громадськими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об’єднаннями</a:t>
            </a:r>
            <a:r>
              <a:rPr lang="ru-RU" sz="2400" dirty="0" smtClean="0"/>
              <a:t>, </a:t>
            </a:r>
            <a:r>
              <a:rPr lang="ru-RU" sz="2400" dirty="0" err="1" smtClean="0"/>
              <a:t>підприємствами</a:t>
            </a:r>
            <a:r>
              <a:rPr lang="ru-RU" sz="2400" dirty="0" smtClean="0"/>
              <a:t>, </a:t>
            </a:r>
            <a:r>
              <a:rPr lang="ru-RU" sz="2400" dirty="0" err="1" smtClean="0"/>
              <a:t>установами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організаціями</a:t>
            </a:r>
            <a:r>
              <a:rPr lang="ru-RU" sz="2400" dirty="0" smtClean="0"/>
              <a:t>, </a:t>
            </a:r>
            <a:r>
              <a:rPr lang="ru-RU" sz="2400" dirty="0" err="1" smtClean="0"/>
              <a:t>громадянами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здійснюють</a:t>
            </a:r>
            <a:r>
              <a:rPr lang="ru-RU" sz="2400" dirty="0" smtClean="0"/>
              <a:t> заходи правового режиму </a:t>
            </a:r>
            <a:r>
              <a:rPr lang="ru-RU" sz="2400" dirty="0" err="1" smtClean="0"/>
              <a:t>воєнного</a:t>
            </a:r>
            <a:r>
              <a:rPr lang="ru-RU" sz="2400" dirty="0" smtClean="0"/>
              <a:t> стану, оборони, </a:t>
            </a:r>
            <a:r>
              <a:rPr lang="ru-RU" sz="2400" dirty="0" err="1" smtClean="0"/>
              <a:t>цивільного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захисту</a:t>
            </a:r>
            <a:r>
              <a:rPr lang="ru-RU" sz="2400" dirty="0" smtClean="0"/>
              <a:t>, </a:t>
            </a:r>
            <a:r>
              <a:rPr lang="ru-RU" sz="2400" dirty="0" err="1" smtClean="0"/>
              <a:t>громадської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безпеки</a:t>
            </a:r>
            <a:r>
              <a:rPr lang="ru-RU" sz="2400" dirty="0" smtClean="0"/>
              <a:t> і порядку, </a:t>
            </a:r>
            <a:r>
              <a:rPr lang="ru-RU" sz="2400" dirty="0" err="1" smtClean="0"/>
              <a:t>охорони</a:t>
            </a:r>
            <a:r>
              <a:rPr lang="ru-RU" sz="2400" dirty="0" smtClean="0"/>
              <a:t> прав, свобод і </a:t>
            </a:r>
            <a:r>
              <a:rPr lang="ru-RU" sz="2400" dirty="0" err="1" smtClean="0"/>
              <a:t>законних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інтересів</a:t>
            </a:r>
            <a:r>
              <a:rPr lang="ru-RU" sz="2400" dirty="0" smtClean="0"/>
              <a:t> </a:t>
            </a:r>
            <a:r>
              <a:rPr lang="ru-RU" sz="2400" dirty="0" err="1" smtClean="0"/>
              <a:t>громадян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1914</TotalTime>
  <Words>2181</Words>
  <Application>Microsoft Office PowerPoint</Application>
  <PresentationFormat>Екран (4:3)</PresentationFormat>
  <Paragraphs>96</Paragraphs>
  <Slides>23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23</vt:i4>
      </vt:variant>
    </vt:vector>
  </HeadingPairs>
  <TitlesOfParts>
    <vt:vector size="29" baseType="lpstr">
      <vt:lpstr>Tahoma</vt:lpstr>
      <vt:lpstr>Arial</vt:lpstr>
      <vt:lpstr>Wingdings</vt:lpstr>
      <vt:lpstr>Times New Roman</vt:lpstr>
      <vt:lpstr>Mistral</vt:lpstr>
      <vt:lpstr>Сумерки</vt:lpstr>
      <vt:lpstr>Григорій Монастирський, доктор економічних наук, професор Західноукраїнський національний університет</vt:lpstr>
      <vt:lpstr>Нові виклики функціонування системи публічного управління в умовах війни</vt:lpstr>
      <vt:lpstr>Нормативно-правова база </vt:lpstr>
      <vt:lpstr>Місцеві органи влади в умовах воєнного стану</vt:lpstr>
      <vt:lpstr>Місцеві органи влади в умовах воєнного стану</vt:lpstr>
      <vt:lpstr>Повноваження військових адміністрацій здійснюються з урахуванням особливостей воєнного стану</vt:lpstr>
      <vt:lpstr>Повноваження військових адміністрацій здійснюються з урахуванням особливостей воєнного стану</vt:lpstr>
      <vt:lpstr>Повноваження військових адміністрацій здійснюються з урахуванням особливостей воєнного стану</vt:lpstr>
      <vt:lpstr>Місцева влада в умовах воєнного стану</vt:lpstr>
      <vt:lpstr>Місцеве самоврядування в умовах воєнного стану</vt:lpstr>
      <vt:lpstr>Місцеве самоврядування в умовах воєнного стану</vt:lpstr>
      <vt:lpstr>Місцеве самоврядування в умовах воєнного стану</vt:lpstr>
      <vt:lpstr>Місцеве самоврядування в умовах воєнного стану</vt:lpstr>
      <vt:lpstr>Першочергові завдання місцевої влади в сучасних умовах </vt:lpstr>
      <vt:lpstr>Особливості першої категорії </vt:lpstr>
      <vt:lpstr>Особливості другої категорії </vt:lpstr>
      <vt:lpstr>Особливості третьої категорії </vt:lpstr>
      <vt:lpstr>На що звернути увагу?</vt:lpstr>
      <vt:lpstr>Важлива функція територіальних громад та органів їх місцевого самоврядування в умовах воєнного стану</vt:lpstr>
      <vt:lpstr>Орієнтація на перспективу та перемогу</vt:lpstr>
      <vt:lpstr>Публічне управління в умовах поствоєнної відбудови</vt:lpstr>
      <vt:lpstr>Резюме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Пользователь Windows</cp:lastModifiedBy>
  <cp:revision>134</cp:revision>
  <dcterms:created xsi:type="dcterms:W3CDTF">1601-01-01T00:00:00Z</dcterms:created>
  <dcterms:modified xsi:type="dcterms:W3CDTF">2023-02-22T04:16:25Z</dcterms:modified>
</cp:coreProperties>
</file>