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3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66"/>
  </p:notesMasterIdLst>
  <p:handoutMasterIdLst>
    <p:handoutMasterId r:id="rId67"/>
  </p:handoutMasterIdLst>
  <p:sldIdLst>
    <p:sldId id="388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27" r:id="rId22"/>
    <p:sldId id="428" r:id="rId23"/>
    <p:sldId id="429" r:id="rId24"/>
    <p:sldId id="430" r:id="rId25"/>
    <p:sldId id="431" r:id="rId26"/>
    <p:sldId id="432" r:id="rId27"/>
    <p:sldId id="422" r:id="rId28"/>
    <p:sldId id="426" r:id="rId29"/>
    <p:sldId id="423" r:id="rId30"/>
    <p:sldId id="424" r:id="rId31"/>
    <p:sldId id="425" r:id="rId32"/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  <p:sldId id="271" r:id="rId48"/>
    <p:sldId id="272" r:id="rId49"/>
    <p:sldId id="273" r:id="rId50"/>
    <p:sldId id="274" r:id="rId51"/>
    <p:sldId id="275" r:id="rId52"/>
    <p:sldId id="276" r:id="rId53"/>
    <p:sldId id="277" r:id="rId54"/>
    <p:sldId id="468" r:id="rId55"/>
    <p:sldId id="446" r:id="rId56"/>
    <p:sldId id="420" r:id="rId57"/>
    <p:sldId id="421" r:id="rId58"/>
    <p:sldId id="418" r:id="rId59"/>
    <p:sldId id="445" r:id="rId60"/>
    <p:sldId id="444" r:id="rId61"/>
    <p:sldId id="466" r:id="rId62"/>
    <p:sldId id="467" r:id="rId63"/>
    <p:sldId id="419" r:id="rId64"/>
    <p:sldId id="304" r:id="rId65"/>
  </p:sldIdLst>
  <p:sldSz cx="9144000" cy="6858000" type="screen4x3"/>
  <p:notesSz cx="6757988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CBBB3-E2B6-4EEE-BEB5-7AA5CFCFF4FD}" v="2" dt="2023-05-04T06:34:46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8" autoAdjust="0"/>
    <p:restoredTop sz="94612" autoAdjust="0"/>
  </p:normalViewPr>
  <p:slideViewPr>
    <p:cSldViewPr>
      <p:cViewPr varScale="1">
        <p:scale>
          <a:sx n="100" d="100"/>
          <a:sy n="100" d="100"/>
        </p:scale>
        <p:origin x="4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gorii Monastyrskyi" userId="6b0a90ba-c3e9-46ef-b59e-bde3ebd71f79" providerId="ADAL" clId="{EB4CBBB3-E2B6-4EEE-BEB5-7AA5CFCFF4FD}"/>
    <pc:docChg chg="modSld">
      <pc:chgData name="Grygorii Monastyrskyi" userId="6b0a90ba-c3e9-46ef-b59e-bde3ebd71f79" providerId="ADAL" clId="{EB4CBBB3-E2B6-4EEE-BEB5-7AA5CFCFF4FD}" dt="2023-05-04T06:34:52.300" v="10" actId="20577"/>
      <pc:docMkLst>
        <pc:docMk/>
      </pc:docMkLst>
      <pc:sldChg chg="addSp delSp modSp mod">
        <pc:chgData name="Grygorii Monastyrskyi" userId="6b0a90ba-c3e9-46ef-b59e-bde3ebd71f79" providerId="ADAL" clId="{EB4CBBB3-E2B6-4EEE-BEB5-7AA5CFCFF4FD}" dt="2023-05-04T06:34:52.300" v="10" actId="20577"/>
        <pc:sldMkLst>
          <pc:docMk/>
          <pc:sldMk cId="0" sldId="388"/>
        </pc:sldMkLst>
        <pc:spChg chg="add del mod">
          <ac:chgData name="Grygorii Monastyrskyi" userId="6b0a90ba-c3e9-46ef-b59e-bde3ebd71f79" providerId="ADAL" clId="{EB4CBBB3-E2B6-4EEE-BEB5-7AA5CFCFF4FD}" dt="2023-05-04T06:34:46.896" v="1" actId="478"/>
          <ac:spMkLst>
            <pc:docMk/>
            <pc:sldMk cId="0" sldId="388"/>
            <ac:spMk id="3" creationId="{D9366200-A720-2FBB-B46A-C397DBA2D221}"/>
          </ac:spMkLst>
        </pc:spChg>
        <pc:spChg chg="del">
          <ac:chgData name="Grygorii Monastyrskyi" userId="6b0a90ba-c3e9-46ef-b59e-bde3ebd71f79" providerId="ADAL" clId="{EB4CBBB3-E2B6-4EEE-BEB5-7AA5CFCFF4FD}" dt="2023-05-04T06:34:30.461" v="0" actId="478"/>
          <ac:spMkLst>
            <pc:docMk/>
            <pc:sldMk cId="0" sldId="388"/>
            <ac:spMk id="5122" creationId="{2607DD83-F921-7A4C-4D01-739D7C29DD06}"/>
          </ac:spMkLst>
        </pc:spChg>
        <pc:spChg chg="mod">
          <ac:chgData name="Grygorii Monastyrskyi" userId="6b0a90ba-c3e9-46ef-b59e-bde3ebd71f79" providerId="ADAL" clId="{EB4CBBB3-E2B6-4EEE-BEB5-7AA5CFCFF4FD}" dt="2023-05-04T06:34:52.300" v="10" actId="20577"/>
          <ac:spMkLst>
            <pc:docMk/>
            <pc:sldMk cId="0" sldId="388"/>
            <ac:spMk id="5123" creationId="{2A18B0E4-2FEB-AA6D-9AA4-D8DCCA28840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3512C-80CB-4B89-89B7-76481458D346}" type="doc">
      <dgm:prSet loTypeId="urn:microsoft.com/office/officeart/2005/8/layout/h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2F14E32-C498-456C-917D-F41B82E16D63}">
      <dgm:prSet phldrT="[Текст]" custT="1"/>
      <dgm:spPr/>
      <dgm:t>
        <a:bodyPr/>
        <a:lstStyle/>
        <a:p>
          <a:r>
            <a:rPr lang="uk-UA" sz="2400" dirty="0">
              <a:latin typeface="Arial Black" pitchFamily="34" charset="0"/>
            </a:rPr>
            <a:t>Мінські  домовленості – це документи підписані у Нормандському форматі 2014 – 2015рр, з метою врегулювання ситуації на Донбасі </a:t>
          </a:r>
          <a:endParaRPr lang="ru-RU" sz="2400" dirty="0">
            <a:latin typeface="Arial Black" pitchFamily="34" charset="0"/>
          </a:endParaRPr>
        </a:p>
      </dgm:t>
    </dgm:pt>
    <dgm:pt modelId="{8DCCA703-45CC-42B7-BE2D-C960C491E604}" type="parTrans" cxnId="{33A324CE-3756-4249-9E7D-27AEC2E61F11}">
      <dgm:prSet/>
      <dgm:spPr/>
      <dgm:t>
        <a:bodyPr/>
        <a:lstStyle/>
        <a:p>
          <a:endParaRPr lang="ru-RU"/>
        </a:p>
      </dgm:t>
    </dgm:pt>
    <dgm:pt modelId="{2ACF9453-A04D-4F89-A1DF-907DBE40E618}" type="sibTrans" cxnId="{33A324CE-3756-4249-9E7D-27AEC2E61F11}">
      <dgm:prSet/>
      <dgm:spPr/>
      <dgm:t>
        <a:bodyPr/>
        <a:lstStyle/>
        <a:p>
          <a:endParaRPr lang="ru-RU"/>
        </a:p>
      </dgm:t>
    </dgm:pt>
    <dgm:pt modelId="{7A9AA975-B4A7-49E4-8759-239ED22F3FF5}">
      <dgm:prSet phldrT="[Текст]" custT="1"/>
      <dgm:spPr/>
      <dgm:t>
        <a:bodyPr/>
        <a:lstStyle/>
        <a:p>
          <a:r>
            <a:rPr lang="uk-UA" sz="2800" dirty="0"/>
            <a:t>5 вересня</a:t>
          </a:r>
        </a:p>
        <a:p>
          <a:r>
            <a:rPr lang="uk-UA" sz="2800" dirty="0"/>
            <a:t>2014року</a:t>
          </a:r>
          <a:endParaRPr lang="ru-RU" sz="2800" dirty="0"/>
        </a:p>
      </dgm:t>
    </dgm:pt>
    <dgm:pt modelId="{49FB3B70-0239-4CE4-9CFA-707627177AA8}" type="parTrans" cxnId="{328E0335-4FDA-46B8-8CB9-C168B5D1C191}">
      <dgm:prSet/>
      <dgm:spPr/>
      <dgm:t>
        <a:bodyPr/>
        <a:lstStyle/>
        <a:p>
          <a:endParaRPr lang="ru-RU"/>
        </a:p>
      </dgm:t>
    </dgm:pt>
    <dgm:pt modelId="{49E87F41-232F-4331-886C-82FC86A1871B}" type="sibTrans" cxnId="{328E0335-4FDA-46B8-8CB9-C168B5D1C191}">
      <dgm:prSet/>
      <dgm:spPr/>
      <dgm:t>
        <a:bodyPr/>
        <a:lstStyle/>
        <a:p>
          <a:endParaRPr lang="ru-RU"/>
        </a:p>
      </dgm:t>
    </dgm:pt>
    <dgm:pt modelId="{4461436E-E23B-48C6-825A-E68BC239AB5B}">
      <dgm:prSet phldrT="[Текст]" custT="1"/>
      <dgm:spPr/>
      <dgm:t>
        <a:bodyPr/>
        <a:lstStyle/>
        <a:p>
          <a:r>
            <a:rPr lang="uk-UA" sz="2800" dirty="0"/>
            <a:t>19 вересня</a:t>
          </a:r>
        </a:p>
        <a:p>
          <a:r>
            <a:rPr lang="uk-UA" sz="2800" dirty="0"/>
            <a:t>2014року</a:t>
          </a:r>
          <a:endParaRPr lang="ru-RU" sz="2800" dirty="0"/>
        </a:p>
      </dgm:t>
    </dgm:pt>
    <dgm:pt modelId="{4DA85338-80F3-4665-B85D-742AD44B3476}" type="parTrans" cxnId="{48F4DD8F-3A8E-4FF0-84D9-AA9157FDC717}">
      <dgm:prSet/>
      <dgm:spPr/>
      <dgm:t>
        <a:bodyPr/>
        <a:lstStyle/>
        <a:p>
          <a:endParaRPr lang="ru-RU"/>
        </a:p>
      </dgm:t>
    </dgm:pt>
    <dgm:pt modelId="{C098EB4C-F942-4812-B791-4EBCCB7723C3}" type="sibTrans" cxnId="{48F4DD8F-3A8E-4FF0-84D9-AA9157FDC717}">
      <dgm:prSet/>
      <dgm:spPr/>
      <dgm:t>
        <a:bodyPr/>
        <a:lstStyle/>
        <a:p>
          <a:endParaRPr lang="ru-RU"/>
        </a:p>
      </dgm:t>
    </dgm:pt>
    <dgm:pt modelId="{950FA573-B7E9-497E-B5F1-51F3341AFD46}">
      <dgm:prSet phldrT="[Текст]" custT="1"/>
      <dgm:spPr/>
      <dgm:t>
        <a:bodyPr/>
        <a:lstStyle/>
        <a:p>
          <a:r>
            <a:rPr lang="uk-UA" sz="2800" dirty="0"/>
            <a:t>12 лютого</a:t>
          </a:r>
        </a:p>
        <a:p>
          <a:r>
            <a:rPr lang="uk-UA" sz="2800" dirty="0"/>
            <a:t>2015 року</a:t>
          </a:r>
          <a:endParaRPr lang="ru-RU" sz="2800" dirty="0"/>
        </a:p>
      </dgm:t>
    </dgm:pt>
    <dgm:pt modelId="{3D8FB7F7-3416-426C-9F63-CA2CDA1CB068}" type="parTrans" cxnId="{367D25CF-A3EF-47D5-B1AF-3B03838844E7}">
      <dgm:prSet/>
      <dgm:spPr/>
      <dgm:t>
        <a:bodyPr/>
        <a:lstStyle/>
        <a:p>
          <a:endParaRPr lang="ru-RU"/>
        </a:p>
      </dgm:t>
    </dgm:pt>
    <dgm:pt modelId="{07948340-52B7-4966-B237-6F07FAE5CBFD}" type="sibTrans" cxnId="{367D25CF-A3EF-47D5-B1AF-3B03838844E7}">
      <dgm:prSet/>
      <dgm:spPr/>
      <dgm:t>
        <a:bodyPr/>
        <a:lstStyle/>
        <a:p>
          <a:endParaRPr lang="ru-RU"/>
        </a:p>
      </dgm:t>
    </dgm:pt>
    <dgm:pt modelId="{F9AA7642-1248-4E1E-ADC3-CF54BBDAC7CF}" type="pres">
      <dgm:prSet presAssocID="{4A63512C-80CB-4B89-89B7-76481458D346}" presName="composite" presStyleCnt="0">
        <dgm:presLayoutVars>
          <dgm:chMax val="1"/>
          <dgm:dir/>
          <dgm:resizeHandles val="exact"/>
        </dgm:presLayoutVars>
      </dgm:prSet>
      <dgm:spPr/>
    </dgm:pt>
    <dgm:pt modelId="{C68FDE2E-D43F-4D20-9C56-71B21906A483}" type="pres">
      <dgm:prSet presAssocID="{52F14E32-C498-456C-917D-F41B82E16D63}" presName="roof" presStyleLbl="dkBgShp" presStyleIdx="0" presStyleCnt="2"/>
      <dgm:spPr/>
    </dgm:pt>
    <dgm:pt modelId="{0BA93EC7-FA81-42B6-8A98-07C92FFB254F}" type="pres">
      <dgm:prSet presAssocID="{52F14E32-C498-456C-917D-F41B82E16D63}" presName="pillars" presStyleCnt="0"/>
      <dgm:spPr/>
    </dgm:pt>
    <dgm:pt modelId="{57DA2A33-ACF8-4AE4-A470-1274D1927574}" type="pres">
      <dgm:prSet presAssocID="{52F14E32-C498-456C-917D-F41B82E16D63}" presName="pillar1" presStyleLbl="node1" presStyleIdx="0" presStyleCnt="3">
        <dgm:presLayoutVars>
          <dgm:bulletEnabled val="1"/>
        </dgm:presLayoutVars>
      </dgm:prSet>
      <dgm:spPr/>
    </dgm:pt>
    <dgm:pt modelId="{3EA6865F-B7CE-47BC-930F-2F68697214DE}" type="pres">
      <dgm:prSet presAssocID="{4461436E-E23B-48C6-825A-E68BC239AB5B}" presName="pillarX" presStyleLbl="node1" presStyleIdx="1" presStyleCnt="3">
        <dgm:presLayoutVars>
          <dgm:bulletEnabled val="1"/>
        </dgm:presLayoutVars>
      </dgm:prSet>
      <dgm:spPr/>
    </dgm:pt>
    <dgm:pt modelId="{F008634C-817D-4C56-B98B-FBBDD7DCC7E7}" type="pres">
      <dgm:prSet presAssocID="{950FA573-B7E9-497E-B5F1-51F3341AFD46}" presName="pillarX" presStyleLbl="node1" presStyleIdx="2" presStyleCnt="3">
        <dgm:presLayoutVars>
          <dgm:bulletEnabled val="1"/>
        </dgm:presLayoutVars>
      </dgm:prSet>
      <dgm:spPr/>
    </dgm:pt>
    <dgm:pt modelId="{93DEDC1D-061E-40F1-9468-94588D5B183F}" type="pres">
      <dgm:prSet presAssocID="{52F14E32-C498-456C-917D-F41B82E16D63}" presName="base" presStyleLbl="dkBgShp" presStyleIdx="1" presStyleCnt="2"/>
      <dgm:spPr/>
    </dgm:pt>
  </dgm:ptLst>
  <dgm:cxnLst>
    <dgm:cxn modelId="{6362272A-98CD-4E4E-892E-90B2381A852E}" type="presOf" srcId="{4A63512C-80CB-4B89-89B7-76481458D346}" destId="{F9AA7642-1248-4E1E-ADC3-CF54BBDAC7CF}" srcOrd="0" destOrd="0" presId="urn:microsoft.com/office/officeart/2005/8/layout/hList3"/>
    <dgm:cxn modelId="{2C4B852A-3CF7-4842-A570-106C0AA82D88}" type="presOf" srcId="{4461436E-E23B-48C6-825A-E68BC239AB5B}" destId="{3EA6865F-B7CE-47BC-930F-2F68697214DE}" srcOrd="0" destOrd="0" presId="urn:microsoft.com/office/officeart/2005/8/layout/hList3"/>
    <dgm:cxn modelId="{328E0335-4FDA-46B8-8CB9-C168B5D1C191}" srcId="{52F14E32-C498-456C-917D-F41B82E16D63}" destId="{7A9AA975-B4A7-49E4-8759-239ED22F3FF5}" srcOrd="0" destOrd="0" parTransId="{49FB3B70-0239-4CE4-9CFA-707627177AA8}" sibTransId="{49E87F41-232F-4331-886C-82FC86A1871B}"/>
    <dgm:cxn modelId="{48F4DD8F-3A8E-4FF0-84D9-AA9157FDC717}" srcId="{52F14E32-C498-456C-917D-F41B82E16D63}" destId="{4461436E-E23B-48C6-825A-E68BC239AB5B}" srcOrd="1" destOrd="0" parTransId="{4DA85338-80F3-4665-B85D-742AD44B3476}" sibTransId="{C098EB4C-F942-4812-B791-4EBCCB7723C3}"/>
    <dgm:cxn modelId="{98546BAB-EDE7-4C41-A9FC-F79D1325F226}" type="presOf" srcId="{950FA573-B7E9-497E-B5F1-51F3341AFD46}" destId="{F008634C-817D-4C56-B98B-FBBDD7DCC7E7}" srcOrd="0" destOrd="0" presId="urn:microsoft.com/office/officeart/2005/8/layout/hList3"/>
    <dgm:cxn modelId="{36B010C9-3F3F-4CA7-9D30-FE6A9710918D}" type="presOf" srcId="{7A9AA975-B4A7-49E4-8759-239ED22F3FF5}" destId="{57DA2A33-ACF8-4AE4-A470-1274D1927574}" srcOrd="0" destOrd="0" presId="urn:microsoft.com/office/officeart/2005/8/layout/hList3"/>
    <dgm:cxn modelId="{962378CA-2AA0-49C6-9D71-36152DBB5561}" type="presOf" srcId="{52F14E32-C498-456C-917D-F41B82E16D63}" destId="{C68FDE2E-D43F-4D20-9C56-71B21906A483}" srcOrd="0" destOrd="0" presId="urn:microsoft.com/office/officeart/2005/8/layout/hList3"/>
    <dgm:cxn modelId="{33A324CE-3756-4249-9E7D-27AEC2E61F11}" srcId="{4A63512C-80CB-4B89-89B7-76481458D346}" destId="{52F14E32-C498-456C-917D-F41B82E16D63}" srcOrd="0" destOrd="0" parTransId="{8DCCA703-45CC-42B7-BE2D-C960C491E604}" sibTransId="{2ACF9453-A04D-4F89-A1DF-907DBE40E618}"/>
    <dgm:cxn modelId="{367D25CF-A3EF-47D5-B1AF-3B03838844E7}" srcId="{52F14E32-C498-456C-917D-F41B82E16D63}" destId="{950FA573-B7E9-497E-B5F1-51F3341AFD46}" srcOrd="2" destOrd="0" parTransId="{3D8FB7F7-3416-426C-9F63-CA2CDA1CB068}" sibTransId="{07948340-52B7-4966-B237-6F07FAE5CBFD}"/>
    <dgm:cxn modelId="{3ED33A11-6958-474B-BA78-F25CC0DD2E07}" type="presParOf" srcId="{F9AA7642-1248-4E1E-ADC3-CF54BBDAC7CF}" destId="{C68FDE2E-D43F-4D20-9C56-71B21906A483}" srcOrd="0" destOrd="0" presId="urn:microsoft.com/office/officeart/2005/8/layout/hList3"/>
    <dgm:cxn modelId="{E8DAF463-E729-4FE1-9DC6-25B3BF9A7F6D}" type="presParOf" srcId="{F9AA7642-1248-4E1E-ADC3-CF54BBDAC7CF}" destId="{0BA93EC7-FA81-42B6-8A98-07C92FFB254F}" srcOrd="1" destOrd="0" presId="urn:microsoft.com/office/officeart/2005/8/layout/hList3"/>
    <dgm:cxn modelId="{AD6E99CF-0865-40F7-83F7-776F25B87DE0}" type="presParOf" srcId="{0BA93EC7-FA81-42B6-8A98-07C92FFB254F}" destId="{57DA2A33-ACF8-4AE4-A470-1274D1927574}" srcOrd="0" destOrd="0" presId="urn:microsoft.com/office/officeart/2005/8/layout/hList3"/>
    <dgm:cxn modelId="{7434476E-B5EC-4F83-8CF5-B5DD1A0BF66C}" type="presParOf" srcId="{0BA93EC7-FA81-42B6-8A98-07C92FFB254F}" destId="{3EA6865F-B7CE-47BC-930F-2F68697214DE}" srcOrd="1" destOrd="0" presId="urn:microsoft.com/office/officeart/2005/8/layout/hList3"/>
    <dgm:cxn modelId="{6749D61B-FDEA-47F9-898F-053AF850798A}" type="presParOf" srcId="{0BA93EC7-FA81-42B6-8A98-07C92FFB254F}" destId="{F008634C-817D-4C56-B98B-FBBDD7DCC7E7}" srcOrd="2" destOrd="0" presId="urn:microsoft.com/office/officeart/2005/8/layout/hList3"/>
    <dgm:cxn modelId="{39B3BD54-A8DB-4206-9BEA-4F6B5605242F}" type="presParOf" srcId="{F9AA7642-1248-4E1E-ADC3-CF54BBDAC7CF}" destId="{93DEDC1D-061E-40F1-9468-94588D5B183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FDE2E-D43F-4D20-9C56-71B21906A483}">
      <dsp:nvSpPr>
        <dsp:cNvPr id="0" name=""/>
        <dsp:cNvSpPr/>
      </dsp:nvSpPr>
      <dsp:spPr>
        <a:xfrm>
          <a:off x="0" y="0"/>
          <a:ext cx="9144000" cy="2000808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Black" pitchFamily="34" charset="0"/>
            </a:rPr>
            <a:t>Мінські  домовленості – це документи підписані у Нормандському форматі 2014 – 2015рр, з метою врегулювання ситуації на Донбасі </a:t>
          </a:r>
          <a:endParaRPr lang="ru-RU" sz="2400" kern="1200" dirty="0">
            <a:latin typeface="Arial Black" pitchFamily="34" charset="0"/>
          </a:endParaRPr>
        </a:p>
      </dsp:txBody>
      <dsp:txXfrm>
        <a:off x="0" y="0"/>
        <a:ext cx="9144000" cy="2000808"/>
      </dsp:txXfrm>
    </dsp:sp>
    <dsp:sp modelId="{57DA2A33-ACF8-4AE4-A470-1274D1927574}">
      <dsp:nvSpPr>
        <dsp:cNvPr id="0" name=""/>
        <dsp:cNvSpPr/>
      </dsp:nvSpPr>
      <dsp:spPr>
        <a:xfrm>
          <a:off x="4464" y="2000808"/>
          <a:ext cx="3045023" cy="42016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5 вересня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2014року</a:t>
          </a:r>
          <a:endParaRPr lang="ru-RU" sz="2800" kern="1200" dirty="0"/>
        </a:p>
      </dsp:txBody>
      <dsp:txXfrm>
        <a:off x="4464" y="2000808"/>
        <a:ext cx="3045023" cy="4201696"/>
      </dsp:txXfrm>
    </dsp:sp>
    <dsp:sp modelId="{3EA6865F-B7CE-47BC-930F-2F68697214DE}">
      <dsp:nvSpPr>
        <dsp:cNvPr id="0" name=""/>
        <dsp:cNvSpPr/>
      </dsp:nvSpPr>
      <dsp:spPr>
        <a:xfrm>
          <a:off x="3049488" y="2000808"/>
          <a:ext cx="3045023" cy="42016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19 вересня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2014року</a:t>
          </a:r>
          <a:endParaRPr lang="ru-RU" sz="2800" kern="1200" dirty="0"/>
        </a:p>
      </dsp:txBody>
      <dsp:txXfrm>
        <a:off x="3049488" y="2000808"/>
        <a:ext cx="3045023" cy="4201696"/>
      </dsp:txXfrm>
    </dsp:sp>
    <dsp:sp modelId="{F008634C-817D-4C56-B98B-FBBDD7DCC7E7}">
      <dsp:nvSpPr>
        <dsp:cNvPr id="0" name=""/>
        <dsp:cNvSpPr/>
      </dsp:nvSpPr>
      <dsp:spPr>
        <a:xfrm>
          <a:off x="6094511" y="2000808"/>
          <a:ext cx="3045023" cy="42016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12 лютого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2015 року</a:t>
          </a:r>
          <a:endParaRPr lang="ru-RU" sz="2800" kern="1200" dirty="0"/>
        </a:p>
      </dsp:txBody>
      <dsp:txXfrm>
        <a:off x="6094511" y="2000808"/>
        <a:ext cx="3045023" cy="4201696"/>
      </dsp:txXfrm>
    </dsp:sp>
    <dsp:sp modelId="{93DEDC1D-061E-40F1-9468-94588D5B183F}">
      <dsp:nvSpPr>
        <dsp:cNvPr id="0" name=""/>
        <dsp:cNvSpPr/>
      </dsp:nvSpPr>
      <dsp:spPr>
        <a:xfrm>
          <a:off x="0" y="6202504"/>
          <a:ext cx="9144000" cy="46685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CF52A49-A9D3-B31B-BCE7-ECCD39FB36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0912938-FA64-AAE1-A1C0-021B8C3A62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7463" y="0"/>
            <a:ext cx="29289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2E1979C-3A96-3497-8135-F6B8A24BE8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289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F0E5EBD6-DB55-DAD1-A729-0417B73586F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7463" y="9371013"/>
            <a:ext cx="29289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72D4841-4DDA-478C-8F8A-A767BEF958B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84841DE-7BFA-AFF8-7E97-A581036A57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2F185A1-5F3F-970F-3947-CE8FDE7A80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7463" y="0"/>
            <a:ext cx="29289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B4F1C359-BD85-2E8B-1EED-0A88D7099E6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1CABD34E-39C5-8613-3A40-5CF0561230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0543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CE0140AF-A4B7-5133-6C9F-30052C5652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89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1348FAE0-7E5E-BC6D-DF4C-D6C87BB87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7463" y="9371013"/>
            <a:ext cx="29289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07F7276-9BD9-4166-8698-3058C911FEAB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>
            <a:extLst>
              <a:ext uri="{FF2B5EF4-FFF2-40B4-BE49-F238E27FC236}">
                <a16:creationId xmlns:a16="http://schemas.microsoft.com/office/drawing/2014/main" id="{B561FC51-61BC-F3E5-53C0-10125B363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18BD0EE-D45A-4F40-A5AC-E74FAA7938BA}" type="slidenum">
              <a:rPr lang="ru-RU" altLang="uk-UA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pPr eaLnBrk="1" hangingPunct="1"/>
              <a:t>56</a:t>
            </a:fld>
            <a:endParaRPr lang="ru-RU" altLang="uk-UA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50BBEF17-1842-3AD0-F613-2CCC5BF22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9775"/>
            <a:ext cx="4927600" cy="3697288"/>
          </a:xfrm>
          <a:solidFill>
            <a:srgbClr val="FFFFFF"/>
          </a:solidFill>
          <a:ln/>
        </p:spPr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5BA7A232-AEEF-AE28-A1D4-C47E3FC7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686300"/>
            <a:ext cx="54038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uk-UA"/>
          </a:p>
        </p:txBody>
      </p:sp>
      <p:sp>
        <p:nvSpPr>
          <p:cNvPr id="64517" name="Заметки 4">
            <a:extLst>
              <a:ext uri="{FF2B5EF4-FFF2-40B4-BE49-F238E27FC236}">
                <a16:creationId xmlns:a16="http://schemas.microsoft.com/office/drawing/2014/main" id="{C25C2C83-181F-C4F1-F535-DEE14B785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>
            <a:extLst>
              <a:ext uri="{FF2B5EF4-FFF2-40B4-BE49-F238E27FC236}">
                <a16:creationId xmlns:a16="http://schemas.microsoft.com/office/drawing/2014/main" id="{15DC548A-457C-F620-4C48-74ECC11C0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4A570F8-2BA7-42CA-BEAB-B70C64743050}" type="slidenum">
              <a:rPr lang="ru-RU" altLang="uk-UA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pPr eaLnBrk="1" hangingPunct="1"/>
              <a:t>57</a:t>
            </a:fld>
            <a:endParaRPr lang="ru-RU" altLang="uk-UA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D9FCB43E-6D74-9A7C-A8AA-7844620DA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9775"/>
            <a:ext cx="4927600" cy="3697288"/>
          </a:xfrm>
          <a:solidFill>
            <a:srgbClr val="FFFFFF"/>
          </a:solidFill>
          <a:ln/>
        </p:spPr>
      </p:sp>
      <p:sp>
        <p:nvSpPr>
          <p:cNvPr id="65540" name="Text Box 2">
            <a:extLst>
              <a:ext uri="{FF2B5EF4-FFF2-40B4-BE49-F238E27FC236}">
                <a16:creationId xmlns:a16="http://schemas.microsoft.com/office/drawing/2014/main" id="{6A7E7AC1-2E70-2C09-F6F7-D810F8B9E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686300"/>
            <a:ext cx="54038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uk-UA"/>
          </a:p>
        </p:txBody>
      </p:sp>
      <p:sp>
        <p:nvSpPr>
          <p:cNvPr id="65541" name="Заметки 4">
            <a:extLst>
              <a:ext uri="{FF2B5EF4-FFF2-40B4-BE49-F238E27FC236}">
                <a16:creationId xmlns:a16="http://schemas.microsoft.com/office/drawing/2014/main" id="{3D369591-3D05-0A84-C59B-47C9224A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053260D-CDD9-5375-74E8-E53161EC6FC0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403E17A-D240-AC0D-0D18-C73D1595B4DD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07DA56B-B771-42A8-8316-6434163FD9CF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6BC9294-B5DC-E605-E999-DCC28D2754BA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2C89B8A-5A5A-D1BA-4F64-F87B2A961D71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Округлений прямокутник 25">
            <a:extLst>
              <a:ext uri="{FF2B5EF4-FFF2-40B4-BE49-F238E27FC236}">
                <a16:creationId xmlns:a16="http://schemas.microsoft.com/office/drawing/2014/main" id="{9E1594D7-94BC-F20E-52A9-EE560F592E12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0" name="Округлений прямокутник 26">
            <a:extLst>
              <a:ext uri="{FF2B5EF4-FFF2-40B4-BE49-F238E27FC236}">
                <a16:creationId xmlns:a16="http://schemas.microsoft.com/office/drawing/2014/main" id="{F435E663-2B98-C28C-61BC-0DC9EC44AE07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362ABEA-6D12-4806-6656-FE069A506EDF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32CBEF5-690B-4F5B-067C-DDFEB9878A72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FA3F7C9-925D-259D-25E9-03E49CA8AA56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1EDE859-79C4-3F8F-3F7E-5356B6A36677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/>
              <a:t>Зразок підзаголовка</a:t>
            </a:r>
            <a:endParaRPr lang="en-US"/>
          </a:p>
        </p:txBody>
      </p:sp>
      <p:sp>
        <p:nvSpPr>
          <p:cNvPr id="15" name="Місце для дати 27">
            <a:extLst>
              <a:ext uri="{FF2B5EF4-FFF2-40B4-BE49-F238E27FC236}">
                <a16:creationId xmlns:a16="http://schemas.microsoft.com/office/drawing/2014/main" id="{C37CAACC-ED96-5B57-E53C-8A0891ED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Місце для нижнього колонтитула 16">
            <a:extLst>
              <a:ext uri="{FF2B5EF4-FFF2-40B4-BE49-F238E27FC236}">
                <a16:creationId xmlns:a16="http://schemas.microsoft.com/office/drawing/2014/main" id="{274E83DF-FDEE-874F-07DF-7F5EDF82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Місце для номера слайда 28">
            <a:extLst>
              <a:ext uri="{FF2B5EF4-FFF2-40B4-BE49-F238E27FC236}">
                <a16:creationId xmlns:a16="http://schemas.microsoft.com/office/drawing/2014/main" id="{BC2832D0-8E31-B567-5140-BA33F459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92DBC1-6AF7-4179-87CC-540AF12C30A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5599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13">
            <a:extLst>
              <a:ext uri="{FF2B5EF4-FFF2-40B4-BE49-F238E27FC236}">
                <a16:creationId xmlns:a16="http://schemas.microsoft.com/office/drawing/2014/main" id="{318B5EE4-C1B3-2B54-CB22-C387CBC3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2">
            <a:extLst>
              <a:ext uri="{FF2B5EF4-FFF2-40B4-BE49-F238E27FC236}">
                <a16:creationId xmlns:a16="http://schemas.microsoft.com/office/drawing/2014/main" id="{E6EE322C-8373-5DA8-9CC8-FBD73B4D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2">
            <a:extLst>
              <a:ext uri="{FF2B5EF4-FFF2-40B4-BE49-F238E27FC236}">
                <a16:creationId xmlns:a16="http://schemas.microsoft.com/office/drawing/2014/main" id="{AB4804B3-604E-E337-5E3C-CAECED0E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C91A0-9354-478F-90FE-1A4441565B6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1057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13">
            <a:extLst>
              <a:ext uri="{FF2B5EF4-FFF2-40B4-BE49-F238E27FC236}">
                <a16:creationId xmlns:a16="http://schemas.microsoft.com/office/drawing/2014/main" id="{54004896-37BC-D434-70B4-5F3979DB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2">
            <a:extLst>
              <a:ext uri="{FF2B5EF4-FFF2-40B4-BE49-F238E27FC236}">
                <a16:creationId xmlns:a16="http://schemas.microsoft.com/office/drawing/2014/main" id="{B6314B8D-3E19-F7E9-CEAF-8CCAEDA6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2">
            <a:extLst>
              <a:ext uri="{FF2B5EF4-FFF2-40B4-BE49-F238E27FC236}">
                <a16:creationId xmlns:a16="http://schemas.microsoft.com/office/drawing/2014/main" id="{6099199B-F05C-B4B5-40A8-D07C89D3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17271-46BF-44BA-A66E-E96F784AF54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426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434" cy="6853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36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83" b="0" i="0">
                <a:solidFill>
                  <a:srgbClr val="466D8B"/>
                </a:solidFill>
                <a:latin typeface="Verdana"/>
                <a:cs typeface="Verdana"/>
              </a:defRPr>
            </a:lvl1pPr>
          </a:lstStyle>
          <a:p>
            <a:pPr marL="32579">
              <a:spcBef>
                <a:spcPts val="94"/>
              </a:spcBef>
            </a:pPr>
            <a:fld id="{81D60167-4931-47E6-BA6A-407CBD079E47}" type="slidenum">
              <a:rPr lang="uk-UA" spc="30" smtClean="0"/>
              <a:pPr marL="32579">
                <a:spcBef>
                  <a:spcPts val="94"/>
                </a:spcBef>
              </a:pPr>
              <a:t>‹№›</a:t>
            </a:fld>
            <a:endParaRPr lang="uk-UA" spc="30" dirty="0"/>
          </a:p>
        </p:txBody>
      </p:sp>
    </p:spTree>
    <p:extLst>
      <p:ext uri="{BB962C8B-B14F-4D97-AF65-F5344CB8AC3E}">
        <p14:creationId xmlns:p14="http://schemas.microsoft.com/office/powerpoint/2010/main" val="306805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13">
            <a:extLst>
              <a:ext uri="{FF2B5EF4-FFF2-40B4-BE49-F238E27FC236}">
                <a16:creationId xmlns:a16="http://schemas.microsoft.com/office/drawing/2014/main" id="{B9ADDFCB-8AB1-EB2F-259B-C852A2AF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2">
            <a:extLst>
              <a:ext uri="{FF2B5EF4-FFF2-40B4-BE49-F238E27FC236}">
                <a16:creationId xmlns:a16="http://schemas.microsoft.com/office/drawing/2014/main" id="{B54FA08D-601F-DFF8-3F7B-6E54F447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2">
            <a:extLst>
              <a:ext uri="{FF2B5EF4-FFF2-40B4-BE49-F238E27FC236}">
                <a16:creationId xmlns:a16="http://schemas.microsoft.com/office/drawing/2014/main" id="{224CC840-0439-F1FF-25AD-5F7C4994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2E76D-EBAA-48B9-B5DD-2E1A042FCB9D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6248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13">
            <a:extLst>
              <a:ext uri="{FF2B5EF4-FFF2-40B4-BE49-F238E27FC236}">
                <a16:creationId xmlns:a16="http://schemas.microsoft.com/office/drawing/2014/main" id="{C44BEA10-0A91-42B4-7B58-F07531A5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2">
            <a:extLst>
              <a:ext uri="{FF2B5EF4-FFF2-40B4-BE49-F238E27FC236}">
                <a16:creationId xmlns:a16="http://schemas.microsoft.com/office/drawing/2014/main" id="{BF5ED92F-F28F-42CC-0FDE-919EA073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2">
            <a:extLst>
              <a:ext uri="{FF2B5EF4-FFF2-40B4-BE49-F238E27FC236}">
                <a16:creationId xmlns:a16="http://schemas.microsoft.com/office/drawing/2014/main" id="{0E8E0446-3B2E-4F96-64C0-3E29EA09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E1DD8-8992-4F70-A1BC-0B79AE266E9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935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13">
            <a:extLst>
              <a:ext uri="{FF2B5EF4-FFF2-40B4-BE49-F238E27FC236}">
                <a16:creationId xmlns:a16="http://schemas.microsoft.com/office/drawing/2014/main" id="{7B61C3D2-851B-1DC4-0F39-195BC0AC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2">
            <a:extLst>
              <a:ext uri="{FF2B5EF4-FFF2-40B4-BE49-F238E27FC236}">
                <a16:creationId xmlns:a16="http://schemas.microsoft.com/office/drawing/2014/main" id="{97926235-ED95-1375-2146-B6B59611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22">
            <a:extLst>
              <a:ext uri="{FF2B5EF4-FFF2-40B4-BE49-F238E27FC236}">
                <a16:creationId xmlns:a16="http://schemas.microsoft.com/office/drawing/2014/main" id="{BCF75D4E-48FD-0D38-3F52-7EF9F32C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75CF1-1399-4E58-A64C-8CD24476DEA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578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Місце для дати 25">
            <a:extLst>
              <a:ext uri="{FF2B5EF4-FFF2-40B4-BE49-F238E27FC236}">
                <a16:creationId xmlns:a16="http://schemas.microsoft.com/office/drawing/2014/main" id="{E374E535-1AB7-2CD7-0F86-5AEE6EAD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омера слайда 26">
            <a:extLst>
              <a:ext uri="{FF2B5EF4-FFF2-40B4-BE49-F238E27FC236}">
                <a16:creationId xmlns:a16="http://schemas.microsoft.com/office/drawing/2014/main" id="{0FEAD48A-5890-AFB0-E3B3-71CF87CA1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0387B6-F604-4849-8626-2B2CF2F30AB0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9" name="Місце для нижнього колонтитула 27">
            <a:extLst>
              <a:ext uri="{FF2B5EF4-FFF2-40B4-BE49-F238E27FC236}">
                <a16:creationId xmlns:a16="http://schemas.microsoft.com/office/drawing/2014/main" id="{E1C4F445-7399-2DCA-9531-949992B7EC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FD5ADC-011D-3517-44F8-53445DAD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EDEFCD-BA67-E27A-C38F-D97DF6BA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C9D238A-A873-7C8D-849B-8228E857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0ACC-BA5B-4C5A-A4E1-2B9AF305EFF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66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>
            <a:extLst>
              <a:ext uri="{FF2B5EF4-FFF2-40B4-BE49-F238E27FC236}">
                <a16:creationId xmlns:a16="http://schemas.microsoft.com/office/drawing/2014/main" id="{A4BA9172-2F7C-C728-2FEF-17CC1D25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725E222-FA0F-309F-26D1-B15E8823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22">
            <a:extLst>
              <a:ext uri="{FF2B5EF4-FFF2-40B4-BE49-F238E27FC236}">
                <a16:creationId xmlns:a16="http://schemas.microsoft.com/office/drawing/2014/main" id="{1F5EA7CA-5892-0E76-F7E3-07736F8E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AF085-B5C5-44AF-A4C0-94F8D2FB7B9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3602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13">
            <a:extLst>
              <a:ext uri="{FF2B5EF4-FFF2-40B4-BE49-F238E27FC236}">
                <a16:creationId xmlns:a16="http://schemas.microsoft.com/office/drawing/2014/main" id="{0B02437C-BAFC-600B-B314-E43AEB2C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2">
            <a:extLst>
              <a:ext uri="{FF2B5EF4-FFF2-40B4-BE49-F238E27FC236}">
                <a16:creationId xmlns:a16="http://schemas.microsoft.com/office/drawing/2014/main" id="{A20B3929-41AF-90F3-822A-DB347961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22">
            <a:extLst>
              <a:ext uri="{FF2B5EF4-FFF2-40B4-BE49-F238E27FC236}">
                <a16:creationId xmlns:a16="http://schemas.microsoft.com/office/drawing/2014/main" id="{35813D8E-982B-FE96-FFAB-C07793E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F286-BF35-4A8F-AD74-FF24B7B1302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3508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13">
            <a:extLst>
              <a:ext uri="{FF2B5EF4-FFF2-40B4-BE49-F238E27FC236}">
                <a16:creationId xmlns:a16="http://schemas.microsoft.com/office/drawing/2014/main" id="{EDB1914A-098D-2A4C-4C89-D35ECD83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2">
            <a:extLst>
              <a:ext uri="{FF2B5EF4-FFF2-40B4-BE49-F238E27FC236}">
                <a16:creationId xmlns:a16="http://schemas.microsoft.com/office/drawing/2014/main" id="{3779E92C-E60D-74CC-E460-C8DBC3A0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22">
            <a:extLst>
              <a:ext uri="{FF2B5EF4-FFF2-40B4-BE49-F238E27FC236}">
                <a16:creationId xmlns:a16="http://schemas.microsoft.com/office/drawing/2014/main" id="{DF82F8AA-0C27-6EFA-4DCA-42B9F852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91326-9F15-4877-965C-2A1A8ED08E0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1299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A8D0FAB1-4DDC-6A24-2AA5-6D1BD8D7A61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77FDA3CC-6069-69D9-FED6-0358883F30C3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360853A1-6953-3BCC-87BF-D24CB3CBB18C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24B0C81C-5F1D-DA58-6575-810FF31C4638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037D2CCC-BA3F-78D8-E15F-592F31D5A676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Округлений прямокутник 32">
            <a:extLst>
              <a:ext uri="{FF2B5EF4-FFF2-40B4-BE49-F238E27FC236}">
                <a16:creationId xmlns:a16="http://schemas.microsoft.com/office/drawing/2014/main" id="{709AB5BF-5C3F-6E1F-D791-A1CB63525F2F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Округлений прямокутник 33">
            <a:extLst>
              <a:ext uri="{FF2B5EF4-FFF2-40B4-BE49-F238E27FC236}">
                <a16:creationId xmlns:a16="http://schemas.microsoft.com/office/drawing/2014/main" id="{64FF1FAA-2992-FF8D-EE08-2077CE423287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7BB62936-1AA3-7919-2B78-7160F09A2A33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852A68B7-A405-8B83-62B9-6B26B71E874E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ADA27FE6-AC4D-2C96-19B3-039F06727538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C40F0AE1-1504-D1BC-1629-A082065B5C09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5806842C-3308-1713-E7C2-335CC4E35D9A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74C8C783-D70A-949F-EBAD-D71F9AB7C45D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Місце для заголовка 21">
            <a:extLst>
              <a:ext uri="{FF2B5EF4-FFF2-40B4-BE49-F238E27FC236}">
                <a16:creationId xmlns:a16="http://schemas.microsoft.com/office/drawing/2014/main" id="{61C459C2-BDAE-377D-629B-01EF1C602B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заголовка</a:t>
            </a:r>
            <a:endParaRPr lang="en-US" altLang="uk-UA"/>
          </a:p>
        </p:txBody>
      </p:sp>
      <p:sp>
        <p:nvSpPr>
          <p:cNvPr id="1040" name="Місце для тексту 12">
            <a:extLst>
              <a:ext uri="{FF2B5EF4-FFF2-40B4-BE49-F238E27FC236}">
                <a16:creationId xmlns:a16="http://schemas.microsoft.com/office/drawing/2014/main" id="{9AA175C6-869F-A7B0-6C5F-A90E58FAC6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П'ятий рівень</a:t>
            </a:r>
            <a:endParaRPr lang="en-US" altLang="uk-UA"/>
          </a:p>
        </p:txBody>
      </p:sp>
      <p:sp>
        <p:nvSpPr>
          <p:cNvPr id="14" name="Місце для дати 13">
            <a:extLst>
              <a:ext uri="{FF2B5EF4-FFF2-40B4-BE49-F238E27FC236}">
                <a16:creationId xmlns:a16="http://schemas.microsoft.com/office/drawing/2014/main" id="{F47DE0FB-E0DD-A1B9-892A-12F58817C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CFCC84D-5383-1190-50C1-56D7913DD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Місце для номера слайда 22">
            <a:extLst>
              <a:ext uri="{FF2B5EF4-FFF2-40B4-BE49-F238E27FC236}">
                <a16:creationId xmlns:a16="http://schemas.microsoft.com/office/drawing/2014/main" id="{8383F3B9-B79A-4DEC-FA12-4366D0244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5B751ED8-8992-435E-9BAD-27C18B4109B1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92" r:id="rId2"/>
    <p:sldLayoutId id="2147484093" r:id="rId3"/>
    <p:sldLayoutId id="2147484094" r:id="rId4"/>
    <p:sldLayoutId id="2147484101" r:id="rId5"/>
    <p:sldLayoutId id="2147484102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E%D0%BA%D1%80%D0%B5%D0%BC%D1%96_%D1%80%D0%B0%D0%B9%D0%BE%D0%BD%D0%B8_%D0%94%D0%BE%D0%BD%D0%B5%D1%86%D1%8C%D0%BA%D0%BE%D1%97_%D1%82%D0%B0_%D0%9B%D1%83%D0%B3%D0%B0%D0%BD%D1%81%D1%8C%D0%BA%D0%BE%D1%97_%D0%BE%D0%B1%D0%BB%D0%B0%D1%81%D1%82%D0%B5%D0%B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ідзаголовок 2">
            <a:extLst>
              <a:ext uri="{FF2B5EF4-FFF2-40B4-BE49-F238E27FC236}">
                <a16:creationId xmlns:a16="http://schemas.microsoft.com/office/drawing/2014/main" id="{2A18B0E4-2FEB-AA6D-9AA4-D8DCCA288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124672"/>
            <a:ext cx="8435975" cy="1752600"/>
          </a:xfrm>
        </p:spPr>
        <p:txBody>
          <a:bodyPr/>
          <a:lstStyle/>
          <a:p>
            <a:pPr marL="63500" eaLnBrk="1" hangingPunct="1"/>
            <a:r>
              <a:rPr lang="uk-UA" sz="2400" b="1" dirty="0"/>
              <a:t>Публічне управління в умовах воєнного стану та у</a:t>
            </a:r>
            <a:r>
              <a:rPr lang="uk-UA" altLang="uk-UA" b="1" dirty="0"/>
              <a:t>правління реінтеграцією тимчасово окупованих територій України</a:t>
            </a:r>
          </a:p>
        </p:txBody>
      </p:sp>
      <p:pic>
        <p:nvPicPr>
          <p:cNvPr id="5124" name="Рисунок 6">
            <a:extLst>
              <a:ext uri="{FF2B5EF4-FFF2-40B4-BE49-F238E27FC236}">
                <a16:creationId xmlns:a16="http://schemas.microsoft.com/office/drawing/2014/main" id="{D39E12EE-77C0-246D-A950-E5AB45BE5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36575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>
            <a:extLst>
              <a:ext uri="{FF2B5EF4-FFF2-40B4-BE49-F238E27FC236}">
                <a16:creationId xmlns:a16="http://schemas.microsoft.com/office/drawing/2014/main" id="{E8E5A542-C0BE-8B0D-166E-2DB0C8E6D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330825"/>
            <a:ext cx="14112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8">
            <a:extLst>
              <a:ext uri="{FF2B5EF4-FFF2-40B4-BE49-F238E27FC236}">
                <a16:creationId xmlns:a16="http://schemas.microsoft.com/office/drawing/2014/main" id="{B37FD867-1D3E-F463-8DC8-C93EE08A3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5307013"/>
            <a:ext cx="14668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Повна реінтеграція окупованих територій триватиме мінімум 25 років, —  Резніков — ІА «Вчасно»">
            <a:extLst>
              <a:ext uri="{FF2B5EF4-FFF2-40B4-BE49-F238E27FC236}">
                <a16:creationId xmlns:a16="http://schemas.microsoft.com/office/drawing/2014/main" id="{170B6269-52BC-93F1-9FA1-B0331DACB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05" y="332656"/>
            <a:ext cx="3036925" cy="216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Логотип Дня спротиву окупації, розроблений кримськотатарським художником Рустемом Скібіним">
            <a:extLst>
              <a:ext uri="{FF2B5EF4-FFF2-40B4-BE49-F238E27FC236}">
                <a16:creationId xmlns:a16="http://schemas.microsoft.com/office/drawing/2014/main" id="{EB4739D5-E159-4D83-CD20-F26F0D961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3375"/>
            <a:ext cx="1946275" cy="2203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ХРОНІКА ОБОРОНИ УКРАЇНИ. День 9 – 04.03.2022">
            <a:extLst>
              <a:ext uri="{FF2B5EF4-FFF2-40B4-BE49-F238E27FC236}">
                <a16:creationId xmlns:a16="http://schemas.microsoft.com/office/drawing/2014/main" id="{BB66C13D-9F09-BE73-BA0F-A1E7D1F9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06722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uk-UA" sz="2800" dirty="0"/>
              <a:t>Місцеве самоврядування в умовах воєнного стану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088" y="1981200"/>
            <a:ext cx="7783512" cy="4114800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В </a:t>
            </a:r>
            <a:r>
              <a:rPr lang="ru-RU" sz="1800" dirty="0" err="1"/>
              <a:t>умовах</a:t>
            </a:r>
            <a:r>
              <a:rPr lang="ru-RU" sz="1800" dirty="0"/>
              <a:t> </a:t>
            </a:r>
            <a:r>
              <a:rPr lang="ru-RU" sz="1800" dirty="0" err="1"/>
              <a:t>воєнного</a:t>
            </a:r>
            <a:r>
              <a:rPr lang="ru-RU" sz="1800" dirty="0"/>
              <a:t> стану </a:t>
            </a:r>
            <a:r>
              <a:rPr lang="ru-RU" sz="1800" dirty="0" err="1"/>
              <a:t>органи</a:t>
            </a:r>
            <a:r>
              <a:rPr lang="ru-RU" sz="1800" dirty="0"/>
              <a:t> </a:t>
            </a:r>
            <a:r>
              <a:rPr lang="ru-RU" sz="1800" dirty="0" err="1"/>
              <a:t>місцевого</a:t>
            </a:r>
            <a:r>
              <a:rPr lang="ru-RU" sz="1800" dirty="0"/>
              <a:t> </a:t>
            </a:r>
            <a:r>
              <a:rPr lang="ru-RU" sz="1800" dirty="0" err="1"/>
              <a:t>самоврядування</a:t>
            </a:r>
            <a:r>
              <a:rPr lang="ru-RU" sz="1800" dirty="0"/>
              <a:t> </a:t>
            </a:r>
            <a:r>
              <a:rPr lang="ru-RU" sz="1800" dirty="0" err="1"/>
              <a:t>відіграють</a:t>
            </a:r>
            <a:r>
              <a:rPr lang="ru-RU" sz="1800" dirty="0"/>
              <a:t> </a:t>
            </a:r>
            <a:r>
              <a:rPr lang="ru-RU" sz="1800" dirty="0" err="1"/>
              <a:t>значну</a:t>
            </a:r>
            <a:r>
              <a:rPr lang="ru-RU" sz="1800" dirty="0"/>
              <a:t> роль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охорони</a:t>
            </a:r>
            <a:r>
              <a:rPr lang="ru-RU" sz="1800" dirty="0"/>
              <a:t> та оборони </a:t>
            </a:r>
            <a:r>
              <a:rPr lang="ru-RU" sz="1800" dirty="0" err="1"/>
              <a:t>територіальних</a:t>
            </a:r>
            <a:r>
              <a:rPr lang="ru-RU" sz="1800" dirty="0"/>
              <a:t> громад. </a:t>
            </a:r>
            <a:r>
              <a:rPr lang="ru-RU" sz="1800" dirty="0" err="1"/>
              <a:t>Відповідно</a:t>
            </a:r>
            <a:r>
              <a:rPr lang="ru-RU" sz="1800" dirty="0"/>
              <a:t> до ч. 2 ст. 98 Закону </a:t>
            </a:r>
            <a:r>
              <a:rPr lang="ru-RU" sz="1800" dirty="0" err="1"/>
              <a:t>України</a:t>
            </a:r>
            <a:r>
              <a:rPr lang="ru-RU" sz="1800" dirty="0"/>
              <a:t> «Про </a:t>
            </a:r>
            <a:r>
              <a:rPr lang="ru-RU" sz="1800" dirty="0" err="1"/>
              <a:t>правовий</a:t>
            </a:r>
            <a:r>
              <a:rPr lang="ru-RU" sz="1800" dirty="0"/>
              <a:t> режим </a:t>
            </a:r>
            <a:r>
              <a:rPr lang="ru-RU" sz="1800" dirty="0" err="1"/>
              <a:t>воєнного</a:t>
            </a:r>
            <a:r>
              <a:rPr lang="ru-RU" sz="1800" dirty="0"/>
              <a:t> стану», </a:t>
            </a:r>
            <a:r>
              <a:rPr lang="ru-RU" sz="1800" dirty="0" err="1"/>
              <a:t>органи</a:t>
            </a:r>
            <a:r>
              <a:rPr lang="ru-RU" sz="1800" dirty="0"/>
              <a:t> </a:t>
            </a:r>
            <a:r>
              <a:rPr lang="ru-RU" sz="1800" dirty="0" err="1"/>
              <a:t>місцевого</a:t>
            </a:r>
            <a:r>
              <a:rPr lang="ru-RU" sz="1800" dirty="0"/>
              <a:t> </a:t>
            </a:r>
            <a:r>
              <a:rPr lang="ru-RU" sz="1800" dirty="0" err="1"/>
              <a:t>самоврядування</a:t>
            </a:r>
            <a:r>
              <a:rPr lang="ru-RU" sz="1800" dirty="0"/>
              <a:t> і </a:t>
            </a:r>
            <a:r>
              <a:rPr lang="ru-RU" sz="1800" dirty="0" err="1"/>
              <a:t>далі</a:t>
            </a:r>
            <a:r>
              <a:rPr lang="ru-RU" sz="1800" dirty="0"/>
              <a:t> </a:t>
            </a:r>
            <a:r>
              <a:rPr lang="ru-RU" sz="1800" dirty="0" err="1"/>
              <a:t>здійснюють</a:t>
            </a:r>
            <a:r>
              <a:rPr lang="ru-RU" sz="1800" dirty="0"/>
              <a:t> </a:t>
            </a:r>
            <a:r>
              <a:rPr lang="ru-RU" sz="1800" dirty="0" err="1"/>
              <a:t>повноваження</a:t>
            </a:r>
            <a:r>
              <a:rPr lang="ru-RU" sz="1800" dirty="0"/>
              <a:t>, </a:t>
            </a:r>
            <a:r>
              <a:rPr lang="ru-RU" sz="1800" dirty="0" err="1"/>
              <a:t>надані</a:t>
            </a:r>
            <a:r>
              <a:rPr lang="ru-RU" sz="1800" dirty="0"/>
              <a:t> </a:t>
            </a:r>
            <a:r>
              <a:rPr lang="ru-RU" sz="1800" dirty="0" err="1"/>
              <a:t>їм</a:t>
            </a:r>
            <a:r>
              <a:rPr lang="ru-RU" sz="1800" dirty="0"/>
              <a:t> </a:t>
            </a:r>
            <a:r>
              <a:rPr lang="ru-RU" sz="1800" dirty="0" err="1"/>
              <a:t>Конституцією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 та </a:t>
            </a:r>
            <a:r>
              <a:rPr lang="ru-RU" sz="1800" dirty="0" err="1"/>
              <a:t>іншими</a:t>
            </a:r>
            <a:r>
              <a:rPr lang="ru-RU" sz="1800" dirty="0"/>
              <a:t> законами </a:t>
            </a:r>
            <a:r>
              <a:rPr lang="ru-RU" sz="1800" dirty="0" err="1"/>
              <a:t>України</a:t>
            </a:r>
            <a:r>
              <a:rPr lang="ru-RU" sz="1800" dirty="0"/>
              <a:t>. </a:t>
            </a:r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 err="1"/>
              <a:t>Органи</a:t>
            </a:r>
            <a:r>
              <a:rPr lang="ru-RU" sz="1800" dirty="0"/>
              <a:t> </a:t>
            </a:r>
            <a:r>
              <a:rPr lang="ru-RU" sz="1800" dirty="0" err="1"/>
              <a:t>місцевого</a:t>
            </a:r>
            <a:r>
              <a:rPr lang="ru-RU" sz="1800" dirty="0"/>
              <a:t> </a:t>
            </a:r>
            <a:r>
              <a:rPr lang="ru-RU" sz="1800" dirty="0" err="1"/>
              <a:t>самоврядування</a:t>
            </a:r>
            <a:r>
              <a:rPr lang="ru-RU" sz="1800" dirty="0"/>
              <a:t> </a:t>
            </a:r>
            <a:r>
              <a:rPr lang="ru-RU" sz="1800" dirty="0" err="1"/>
              <a:t>забовязані</a:t>
            </a:r>
            <a:r>
              <a:rPr lang="ru-RU" sz="1800" dirty="0"/>
              <a:t> </a:t>
            </a:r>
            <a:r>
              <a:rPr lang="ru-RU" sz="1800" dirty="0" err="1"/>
              <a:t>сприяти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військовому</a:t>
            </a:r>
            <a:r>
              <a:rPr lang="ru-RU" sz="1800" dirty="0"/>
              <a:t> </a:t>
            </a:r>
            <a:r>
              <a:rPr lang="ru-RU" sz="1800" dirty="0" err="1"/>
              <a:t>командуванню</a:t>
            </a:r>
            <a:r>
              <a:rPr lang="ru-RU" sz="1800" dirty="0"/>
              <a:t> та </a:t>
            </a:r>
            <a:r>
              <a:rPr lang="ru-RU" sz="1800" dirty="0" err="1"/>
              <a:t>військовим</a:t>
            </a:r>
            <a:r>
              <a:rPr lang="ru-RU" sz="1800" dirty="0"/>
              <a:t> </a:t>
            </a:r>
            <a:r>
              <a:rPr lang="ru-RU" sz="1800" dirty="0" err="1"/>
              <a:t>адміністраціям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заходів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необхідні</a:t>
            </a:r>
            <a:r>
              <a:rPr lang="ru-RU" sz="1800" dirty="0"/>
              <a:t> для </a:t>
            </a:r>
            <a:r>
              <a:rPr lang="ru-RU" sz="1800" dirty="0" err="1"/>
              <a:t>запровадження</a:t>
            </a:r>
            <a:r>
              <a:rPr lang="ru-RU" sz="1800" dirty="0"/>
              <a:t> правового режиму </a:t>
            </a:r>
            <a:r>
              <a:rPr lang="ru-RU" sz="1800" dirty="0" err="1"/>
              <a:t>воєнного</a:t>
            </a:r>
            <a:r>
              <a:rPr lang="ru-RU" sz="1800" dirty="0"/>
              <a:t> стану на </a:t>
            </a:r>
            <a:r>
              <a:rPr lang="ru-RU" sz="1800" dirty="0" err="1"/>
              <a:t>відповідній</a:t>
            </a:r>
            <a:r>
              <a:rPr lang="ru-RU" sz="1800" dirty="0"/>
              <a:t> </a:t>
            </a:r>
            <a:r>
              <a:rPr lang="ru-RU" sz="1800" dirty="0" err="1"/>
              <a:t>території</a:t>
            </a:r>
            <a:r>
              <a:rPr lang="ru-RU" sz="1800" dirty="0"/>
              <a:t> та </a:t>
            </a:r>
            <a:r>
              <a:rPr lang="ru-RU" sz="1800" dirty="0" err="1"/>
              <a:t>захисту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/>
              <a:t>Місцеве самоврядування в умовах воєнного стану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600" dirty="0" err="1"/>
              <a:t>Сільський</a:t>
            </a:r>
            <a:r>
              <a:rPr lang="ru-RU" sz="1600" dirty="0"/>
              <a:t>, </a:t>
            </a:r>
            <a:r>
              <a:rPr lang="ru-RU" sz="1600" dirty="0" err="1"/>
              <a:t>селищний</a:t>
            </a:r>
            <a:r>
              <a:rPr lang="ru-RU" sz="1600" dirty="0"/>
              <a:t>, </a:t>
            </a:r>
            <a:r>
              <a:rPr lang="ru-RU" sz="1600" dirty="0" err="1"/>
              <a:t>міський</a:t>
            </a:r>
            <a:r>
              <a:rPr lang="ru-RU" sz="1600" dirty="0"/>
              <a:t> голова </a:t>
            </a:r>
            <a:r>
              <a:rPr lang="ru-RU" sz="1600" dirty="0" err="1"/>
              <a:t>територіальної</a:t>
            </a:r>
            <a:r>
              <a:rPr lang="ru-RU" sz="1600" dirty="0"/>
              <a:t> </a:t>
            </a:r>
            <a:r>
              <a:rPr lang="ru-RU" sz="1600" dirty="0" err="1"/>
              <a:t>громади</a:t>
            </a:r>
            <a:r>
              <a:rPr lang="ru-RU" sz="1600" dirty="0"/>
              <a:t> у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воєнного</a:t>
            </a:r>
            <a:r>
              <a:rPr lang="ru-RU" sz="1600" dirty="0"/>
              <a:t> стану, на </a:t>
            </a:r>
            <a:r>
              <a:rPr lang="ru-RU" sz="1600" dirty="0" err="1"/>
              <a:t>території</a:t>
            </a:r>
            <a:r>
              <a:rPr lang="ru-RU" sz="1600" dirty="0"/>
              <a:t> </a:t>
            </a:r>
            <a:r>
              <a:rPr lang="ru-RU" sz="1600" dirty="0" err="1"/>
              <a:t>якої</a:t>
            </a:r>
            <a:r>
              <a:rPr lang="ru-RU" sz="1600" dirty="0"/>
              <a:t> не </a:t>
            </a:r>
            <a:r>
              <a:rPr lang="ru-RU" sz="1600" dirty="0" err="1"/>
              <a:t>ведуться</a:t>
            </a:r>
            <a:r>
              <a:rPr lang="ru-RU" sz="1600" dirty="0"/>
              <a:t> </a:t>
            </a:r>
            <a:r>
              <a:rPr lang="ru-RU" sz="1600" dirty="0" err="1"/>
              <a:t>бойові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,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прийняти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, з </a:t>
            </a:r>
            <a:r>
              <a:rPr lang="ru-RU" sz="1600" dirty="0" err="1"/>
              <a:t>обов’язковим</a:t>
            </a:r>
            <a:r>
              <a:rPr lang="ru-RU" sz="1600" dirty="0"/>
              <a:t> </a:t>
            </a:r>
            <a:r>
              <a:rPr lang="ru-RU" sz="1600" dirty="0" err="1"/>
              <a:t>інформуванням</a:t>
            </a:r>
            <a:r>
              <a:rPr lang="ru-RU" sz="1600" dirty="0"/>
              <a:t> начальника </a:t>
            </a:r>
            <a:r>
              <a:rPr lang="ru-RU" sz="1600" dirty="0" err="1"/>
              <a:t>відповідної</a:t>
            </a:r>
            <a:r>
              <a:rPr lang="ru-RU" sz="1600" dirty="0"/>
              <a:t> </a:t>
            </a:r>
            <a:r>
              <a:rPr lang="ru-RU" sz="1600" dirty="0" err="1"/>
              <a:t>обласної</a:t>
            </a:r>
            <a:r>
              <a:rPr lang="ru-RU" sz="1600" dirty="0"/>
              <a:t> </a:t>
            </a:r>
            <a:r>
              <a:rPr lang="ru-RU" sz="1600" dirty="0" err="1"/>
              <a:t>військової</a:t>
            </a:r>
            <a:r>
              <a:rPr lang="ru-RU" sz="1600" dirty="0"/>
              <a:t> </a:t>
            </a:r>
            <a:r>
              <a:rPr lang="ru-RU" sz="1600" dirty="0" err="1"/>
              <a:t>адміністрації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24 годин </a:t>
            </a:r>
            <a:r>
              <a:rPr lang="ru-RU" sz="1600" dirty="0" err="1"/>
              <a:t>щодо</a:t>
            </a:r>
            <a:r>
              <a:rPr lang="ru-RU" sz="1600" dirty="0"/>
              <a:t>: </a:t>
            </a:r>
          </a:p>
          <a:p>
            <a:pPr>
              <a:defRPr/>
            </a:pPr>
            <a:r>
              <a:rPr lang="ru-RU" sz="1600" dirty="0" err="1"/>
              <a:t>внесення</a:t>
            </a:r>
            <a:r>
              <a:rPr lang="ru-RU" sz="1600" dirty="0"/>
              <a:t> </a:t>
            </a:r>
            <a:r>
              <a:rPr lang="ru-RU" sz="1600" dirty="0" err="1"/>
              <a:t>змін</a:t>
            </a:r>
            <a:r>
              <a:rPr lang="ru-RU" sz="1600" dirty="0"/>
              <a:t> до </a:t>
            </a:r>
            <a:r>
              <a:rPr lang="ru-RU" sz="1600" dirty="0" err="1"/>
              <a:t>кількісного</a:t>
            </a:r>
            <a:r>
              <a:rPr lang="ru-RU" sz="1600" dirty="0"/>
              <a:t> та персонального складу </a:t>
            </a:r>
            <a:r>
              <a:rPr lang="ru-RU" sz="1600" dirty="0" err="1"/>
              <a:t>виконавчого</a:t>
            </a:r>
            <a:r>
              <a:rPr lang="ru-RU" sz="1600" dirty="0"/>
              <a:t> </a:t>
            </a:r>
            <a:r>
              <a:rPr lang="ru-RU" sz="1600" dirty="0" err="1"/>
              <a:t>комітету</a:t>
            </a:r>
            <a:r>
              <a:rPr lang="ru-RU" sz="1600" dirty="0"/>
              <a:t> </a:t>
            </a:r>
            <a:r>
              <a:rPr lang="ru-RU" sz="1600" dirty="0" err="1"/>
              <a:t>відповідної</a:t>
            </a:r>
            <a:r>
              <a:rPr lang="ru-RU" sz="1600" dirty="0"/>
              <a:t> </a:t>
            </a:r>
            <a:r>
              <a:rPr lang="ru-RU" sz="1600" dirty="0" err="1"/>
              <a:t>сільської</a:t>
            </a:r>
            <a:r>
              <a:rPr lang="ru-RU" sz="1600" dirty="0"/>
              <a:t>, </a:t>
            </a:r>
            <a:r>
              <a:rPr lang="ru-RU" sz="1600" dirty="0" err="1"/>
              <a:t>селищної</a:t>
            </a:r>
            <a:r>
              <a:rPr lang="ru-RU" sz="1600" dirty="0"/>
              <a:t>, </a:t>
            </a:r>
            <a:r>
              <a:rPr lang="ru-RU" sz="1600" dirty="0" err="1"/>
              <a:t>міської</a:t>
            </a:r>
            <a:r>
              <a:rPr lang="ru-RU" sz="1600" dirty="0"/>
              <a:t> ради; </a:t>
            </a:r>
          </a:p>
          <a:p>
            <a:pPr>
              <a:defRPr/>
            </a:pPr>
            <a:r>
              <a:rPr lang="ru-RU" sz="1600" dirty="0" err="1"/>
              <a:t>затвердження</a:t>
            </a:r>
            <a:r>
              <a:rPr lang="ru-RU" sz="1600" dirty="0"/>
              <a:t> </a:t>
            </a:r>
            <a:r>
              <a:rPr lang="ru-RU" sz="1600" dirty="0" err="1"/>
              <a:t>тимчасової</a:t>
            </a:r>
            <a:r>
              <a:rPr lang="ru-RU" sz="1600" dirty="0"/>
              <a:t> </a:t>
            </a:r>
            <a:r>
              <a:rPr lang="ru-RU" sz="1600" dirty="0" err="1"/>
              <a:t>структури</a:t>
            </a:r>
            <a:r>
              <a:rPr lang="ru-RU" sz="1600" dirty="0"/>
              <a:t> </a:t>
            </a:r>
            <a:r>
              <a:rPr lang="ru-RU" sz="1600" dirty="0" err="1"/>
              <a:t>виконавчих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сільської</a:t>
            </a:r>
            <a:r>
              <a:rPr lang="ru-RU" sz="1600" dirty="0"/>
              <a:t>, </a:t>
            </a:r>
            <a:r>
              <a:rPr lang="ru-RU" sz="1600" dirty="0" err="1"/>
              <a:t>селищної</a:t>
            </a:r>
            <a:r>
              <a:rPr lang="ru-RU" sz="1600" dirty="0"/>
              <a:t>, </a:t>
            </a:r>
            <a:r>
              <a:rPr lang="ru-RU" sz="1600" dirty="0" err="1"/>
              <a:t>міської</a:t>
            </a:r>
            <a:r>
              <a:rPr lang="ru-RU" sz="1600" dirty="0"/>
              <a:t> ради, </a:t>
            </a:r>
            <a:r>
              <a:rPr lang="ru-RU" sz="1600" dirty="0" err="1"/>
              <a:t>загальної</a:t>
            </a:r>
            <a:r>
              <a:rPr lang="ru-RU" sz="1600" dirty="0"/>
              <a:t> </a:t>
            </a:r>
            <a:r>
              <a:rPr lang="ru-RU" sz="1600" dirty="0" err="1"/>
              <a:t>чисельності</a:t>
            </a:r>
            <a:r>
              <a:rPr lang="ru-RU" sz="1600" dirty="0"/>
              <a:t> </a:t>
            </a:r>
            <a:r>
              <a:rPr lang="ru-RU" sz="1600" dirty="0" err="1"/>
              <a:t>апарату</a:t>
            </a:r>
            <a:r>
              <a:rPr lang="ru-RU" sz="1600" dirty="0"/>
              <a:t> ради та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виконавчих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, </a:t>
            </a:r>
            <a:r>
              <a:rPr lang="ru-RU" sz="1600" dirty="0" err="1"/>
              <a:t>утворення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виконавчих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 ради; </a:t>
            </a:r>
          </a:p>
          <a:p>
            <a:pPr>
              <a:defRPr/>
            </a:pPr>
            <a:r>
              <a:rPr lang="ru-RU" sz="1600" dirty="0" err="1"/>
              <a:t>наділення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самоорганізації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 </a:t>
            </a:r>
            <a:r>
              <a:rPr lang="ru-RU" sz="1600" dirty="0" err="1"/>
              <a:t>окремими</a:t>
            </a:r>
            <a:r>
              <a:rPr lang="ru-RU" sz="1600" dirty="0"/>
              <a:t> </a:t>
            </a:r>
            <a:r>
              <a:rPr lang="ru-RU" sz="1600" dirty="0" err="1"/>
              <a:t>власними</a:t>
            </a:r>
            <a:r>
              <a:rPr lang="ru-RU" sz="1600" dirty="0"/>
              <a:t> </a:t>
            </a:r>
            <a:r>
              <a:rPr lang="ru-RU" sz="1600" dirty="0" err="1"/>
              <a:t>повноваженнями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місцевого</a:t>
            </a:r>
            <a:r>
              <a:rPr lang="ru-RU" sz="1600" dirty="0"/>
              <a:t> </a:t>
            </a:r>
            <a:r>
              <a:rPr lang="ru-RU" sz="1600" dirty="0" err="1"/>
              <a:t>самоврядування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передачі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, </a:t>
            </a:r>
            <a:r>
              <a:rPr lang="ru-RU" sz="1600" dirty="0" err="1"/>
              <a:t>матеріально-технічних</a:t>
            </a:r>
            <a:r>
              <a:rPr lang="ru-RU" sz="1600" dirty="0"/>
              <a:t>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ресурсів</a:t>
            </a:r>
            <a:r>
              <a:rPr lang="ru-RU" sz="1600" dirty="0"/>
              <a:t>, </a:t>
            </a:r>
            <a:r>
              <a:rPr lang="ru-RU" sz="1600" dirty="0" err="1"/>
              <a:t>необхідних</a:t>
            </a:r>
            <a:r>
              <a:rPr lang="ru-RU" sz="1600" dirty="0"/>
              <a:t> для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здійснення</a:t>
            </a:r>
            <a:r>
              <a:rPr lang="ru-RU" sz="1600" dirty="0"/>
              <a:t>;</a:t>
            </a:r>
          </a:p>
          <a:p>
            <a:pPr>
              <a:defRPr/>
            </a:pPr>
            <a:r>
              <a:rPr lang="ru-RU" sz="1600" dirty="0" err="1"/>
              <a:t>внесення</a:t>
            </a:r>
            <a:r>
              <a:rPr lang="ru-RU" sz="1600" dirty="0"/>
              <a:t> до </a:t>
            </a:r>
            <a:r>
              <a:rPr lang="ru-RU" sz="1600" dirty="0" err="1"/>
              <a:t>місцевого</a:t>
            </a:r>
            <a:r>
              <a:rPr lang="ru-RU" sz="1600" dirty="0"/>
              <a:t> бюджету </a:t>
            </a:r>
            <a:r>
              <a:rPr lang="ru-RU" sz="1600" dirty="0" err="1"/>
              <a:t>змін</a:t>
            </a:r>
            <a:r>
              <a:rPr lang="ru-RU" sz="1600" dirty="0"/>
              <a:t>, </a:t>
            </a:r>
            <a:r>
              <a:rPr lang="ru-RU" sz="1600" dirty="0" err="1"/>
              <a:t>необхідних</a:t>
            </a:r>
            <a:r>
              <a:rPr lang="ru-RU" sz="1600" dirty="0"/>
              <a:t> для </a:t>
            </a:r>
            <a:r>
              <a:rPr lang="ru-RU" sz="1600" dirty="0" err="1"/>
              <a:t>здійснення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правового режиму </a:t>
            </a:r>
            <a:r>
              <a:rPr lang="ru-RU" sz="1600" dirty="0" err="1"/>
              <a:t>воєнного</a:t>
            </a:r>
            <a:r>
              <a:rPr lang="ru-RU" sz="1600" dirty="0"/>
              <a:t> стану </a:t>
            </a:r>
            <a:r>
              <a:rPr lang="ru-RU" sz="1600" dirty="0" err="1"/>
              <a:t>військовим</a:t>
            </a:r>
            <a:r>
              <a:rPr lang="ru-RU" sz="1600" dirty="0"/>
              <a:t> </a:t>
            </a:r>
            <a:r>
              <a:rPr lang="ru-RU" sz="1600" dirty="0" err="1"/>
              <a:t>командуванням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відповідною</a:t>
            </a:r>
            <a:r>
              <a:rPr lang="ru-RU" sz="1600" dirty="0"/>
              <a:t> </a:t>
            </a:r>
            <a:r>
              <a:rPr lang="ru-RU" sz="1600" dirty="0" err="1"/>
              <a:t>військовою</a:t>
            </a:r>
            <a:r>
              <a:rPr lang="ru-RU" sz="1600" dirty="0"/>
              <a:t> </a:t>
            </a:r>
            <a:r>
              <a:rPr lang="ru-RU" sz="1600" dirty="0" err="1"/>
              <a:t>адміністрацією</a:t>
            </a:r>
            <a:r>
              <a:rPr lang="ru-RU" sz="1600" dirty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/>
              <a:t>Місцеве самоврядування в умовах воєнного стану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600" dirty="0" err="1"/>
              <a:t>Важливим</a:t>
            </a:r>
            <a:r>
              <a:rPr lang="ru-RU" sz="1600" dirty="0"/>
              <a:t> аспектом є </a:t>
            </a:r>
            <a:r>
              <a:rPr lang="ru-RU" sz="1600" dirty="0" err="1"/>
              <a:t>налагодження</a:t>
            </a:r>
            <a:r>
              <a:rPr lang="ru-RU" sz="1600" dirty="0"/>
              <a:t> </a:t>
            </a:r>
            <a:r>
              <a:rPr lang="ru-RU" sz="1600" dirty="0" err="1"/>
              <a:t>належним</a:t>
            </a:r>
            <a:r>
              <a:rPr lang="ru-RU" sz="1600" dirty="0"/>
              <a:t> чином </a:t>
            </a:r>
            <a:r>
              <a:rPr lang="ru-RU" sz="1600" dirty="0" err="1"/>
              <a:t>скоординованих</a:t>
            </a:r>
            <a:r>
              <a:rPr lang="ru-RU" sz="1600" dirty="0"/>
              <a:t> </a:t>
            </a:r>
            <a:r>
              <a:rPr lang="ru-RU" sz="1600" dirty="0" err="1"/>
              <a:t>взаємодій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органами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влади</a:t>
            </a:r>
            <a:r>
              <a:rPr lang="ru-RU" sz="1600" dirty="0"/>
              <a:t> та </a:t>
            </a:r>
            <a:r>
              <a:rPr lang="ru-RU" sz="1600" dirty="0" err="1"/>
              <a:t>місцевим</a:t>
            </a:r>
            <a:r>
              <a:rPr lang="ru-RU" sz="1600" dirty="0"/>
              <a:t> </a:t>
            </a:r>
            <a:r>
              <a:rPr lang="ru-RU" sz="1600" dirty="0" err="1"/>
              <a:t>самоврядуванням</a:t>
            </a:r>
            <a:r>
              <a:rPr lang="ru-RU" sz="1600" dirty="0"/>
              <a:t> з </a:t>
            </a:r>
            <a:r>
              <a:rPr lang="ru-RU" sz="1600" dirty="0" err="1"/>
              <a:t>урахуванням</a:t>
            </a:r>
            <a:r>
              <a:rPr lang="ru-RU" sz="1600" dirty="0"/>
              <a:t> принципу </a:t>
            </a:r>
            <a:r>
              <a:rPr lang="ru-RU" sz="1600" dirty="0" err="1"/>
              <a:t>субсидіарності</a:t>
            </a:r>
            <a:r>
              <a:rPr lang="ru-RU" sz="1600" dirty="0"/>
              <a:t>. 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Особливого </a:t>
            </a:r>
            <a:r>
              <a:rPr lang="ru-RU" sz="1600" dirty="0" err="1"/>
              <a:t>значення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набуває</a:t>
            </a:r>
            <a:r>
              <a:rPr lang="ru-RU" sz="1600" dirty="0"/>
              <a:t> в </a:t>
            </a:r>
            <a:r>
              <a:rPr lang="ru-RU" sz="1600" dirty="0" err="1"/>
              <a:t>умовах</a:t>
            </a:r>
            <a:r>
              <a:rPr lang="ru-RU" sz="1600" dirty="0"/>
              <a:t> </a:t>
            </a:r>
            <a:r>
              <a:rPr lang="ru-RU" sz="1600" dirty="0" err="1"/>
              <a:t>воєнного</a:t>
            </a:r>
            <a:r>
              <a:rPr lang="ru-RU" sz="1600" dirty="0"/>
              <a:t> стану, коли </a:t>
            </a:r>
            <a:r>
              <a:rPr lang="ru-RU" sz="1600" dirty="0" err="1"/>
              <a:t>всі</a:t>
            </a:r>
            <a:r>
              <a:rPr lang="ru-RU" sz="1600" dirty="0"/>
              <a:t> ланки </a:t>
            </a:r>
            <a:r>
              <a:rPr lang="ru-RU" sz="1600" dirty="0" err="1"/>
              <a:t>владної</a:t>
            </a:r>
            <a:r>
              <a:rPr lang="ru-RU" sz="1600" dirty="0"/>
              <a:t> </a:t>
            </a:r>
            <a:r>
              <a:rPr lang="ru-RU" sz="1600" dirty="0" err="1"/>
              <a:t>ієрархії</a:t>
            </a:r>
            <a:r>
              <a:rPr lang="ru-RU" sz="1600" dirty="0"/>
              <a:t> природно </a:t>
            </a:r>
            <a:r>
              <a:rPr lang="ru-RU" sz="1600" dirty="0" err="1"/>
              <a:t>тяжіють</a:t>
            </a:r>
            <a:r>
              <a:rPr lang="ru-RU" sz="1600" dirty="0"/>
              <a:t> до </a:t>
            </a:r>
            <a:r>
              <a:rPr lang="ru-RU" sz="1600" dirty="0" err="1"/>
              <a:t>централізації</a:t>
            </a:r>
            <a:r>
              <a:rPr lang="ru-RU" sz="1600" dirty="0"/>
              <a:t> </a:t>
            </a:r>
            <a:r>
              <a:rPr lang="ru-RU" sz="1600" dirty="0" err="1"/>
              <a:t>управлінських</a:t>
            </a:r>
            <a:r>
              <a:rPr lang="ru-RU" sz="1600" dirty="0"/>
              <a:t> </a:t>
            </a:r>
            <a:r>
              <a:rPr lang="ru-RU" sz="1600" dirty="0" err="1"/>
              <a:t>рішень</a:t>
            </a:r>
            <a:r>
              <a:rPr lang="ru-RU" sz="1600" dirty="0"/>
              <a:t>. Тому </a:t>
            </a:r>
            <a:r>
              <a:rPr lang="ru-RU" sz="1600" dirty="0" err="1"/>
              <a:t>безумовним</a:t>
            </a:r>
            <a:r>
              <a:rPr lang="ru-RU" sz="1600" dirty="0"/>
              <a:t> </a:t>
            </a:r>
            <a:r>
              <a:rPr lang="ru-RU" sz="1600" dirty="0" err="1"/>
              <a:t>пріоритетом</a:t>
            </a:r>
            <a:r>
              <a:rPr lang="ru-RU" sz="1600" dirty="0"/>
              <a:t> </a:t>
            </a:r>
            <a:r>
              <a:rPr lang="ru-RU" sz="1600" dirty="0" err="1"/>
              <a:t>сьогодення</a:t>
            </a:r>
            <a:r>
              <a:rPr lang="ru-RU" sz="1600" dirty="0"/>
              <a:t> </a:t>
            </a:r>
            <a:r>
              <a:rPr lang="ru-RU" sz="1600" dirty="0" err="1"/>
              <a:t>стає</a:t>
            </a:r>
            <a:r>
              <a:rPr lang="ru-RU" sz="1600" dirty="0"/>
              <a:t> </a:t>
            </a:r>
            <a:r>
              <a:rPr lang="ru-RU" sz="1600" dirty="0" err="1"/>
              <a:t>визначення</a:t>
            </a:r>
            <a:r>
              <a:rPr lang="ru-RU" sz="1600" dirty="0"/>
              <a:t> </a:t>
            </a:r>
            <a:r>
              <a:rPr lang="ru-RU" sz="1600" dirty="0" err="1"/>
              <a:t>першочергових</a:t>
            </a:r>
            <a:r>
              <a:rPr lang="ru-RU" sz="1600" dirty="0"/>
              <a:t> </a:t>
            </a:r>
            <a:r>
              <a:rPr lang="ru-RU" sz="1600" dirty="0" err="1"/>
              <a:t>завдань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покладатися</a:t>
            </a:r>
            <a:r>
              <a:rPr lang="ru-RU" sz="1600" dirty="0"/>
              <a:t> на </a:t>
            </a:r>
            <a:r>
              <a:rPr lang="ru-RU" sz="1600" dirty="0" err="1"/>
              <a:t>органи</a:t>
            </a:r>
            <a:r>
              <a:rPr lang="ru-RU" sz="1600" dirty="0"/>
              <a:t> </a:t>
            </a:r>
            <a:r>
              <a:rPr lang="ru-RU" sz="1600" dirty="0" err="1"/>
              <a:t>місцевого</a:t>
            </a:r>
            <a:r>
              <a:rPr lang="ru-RU" sz="1600" dirty="0"/>
              <a:t> </a:t>
            </a:r>
            <a:r>
              <a:rPr lang="ru-RU" sz="1600" dirty="0" err="1"/>
              <a:t>самоврядування</a:t>
            </a:r>
            <a:r>
              <a:rPr lang="ru-RU" sz="1600" dirty="0"/>
              <a:t> </a:t>
            </a:r>
            <a:r>
              <a:rPr lang="ru-RU" sz="1600" dirty="0" err="1"/>
              <a:t>регіонів</a:t>
            </a:r>
            <a:r>
              <a:rPr lang="ru-RU" sz="1600" dirty="0"/>
              <a:t> і </a:t>
            </a:r>
            <a:r>
              <a:rPr lang="ru-RU" sz="1600" dirty="0" err="1"/>
              <a:t>територіальних</a:t>
            </a:r>
            <a:r>
              <a:rPr lang="ru-RU" sz="1600" dirty="0"/>
              <a:t> громад, </a:t>
            </a:r>
            <a:r>
              <a:rPr lang="ru-RU" sz="1600" dirty="0" err="1"/>
              <a:t>задля</a:t>
            </a:r>
            <a:r>
              <a:rPr lang="ru-RU" sz="1600" dirty="0"/>
              <a:t> того, </a:t>
            </a:r>
            <a:r>
              <a:rPr lang="ru-RU" sz="1600" dirty="0" err="1"/>
              <a:t>щоб</a:t>
            </a:r>
            <a:r>
              <a:rPr lang="ru-RU" sz="1600" dirty="0"/>
              <a:t>, з одного боку, </a:t>
            </a:r>
            <a:r>
              <a:rPr lang="ru-RU" sz="1600" dirty="0" err="1"/>
              <a:t>забезпечити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максимальну</a:t>
            </a:r>
            <a:r>
              <a:rPr lang="ru-RU" sz="1600" dirty="0"/>
              <a:t> </a:t>
            </a:r>
            <a:r>
              <a:rPr lang="ru-RU" sz="1600" dirty="0" err="1"/>
              <a:t>ефективність</a:t>
            </a:r>
            <a:r>
              <a:rPr lang="ru-RU" sz="1600" dirty="0"/>
              <a:t> в </a:t>
            </a:r>
            <a:r>
              <a:rPr lang="ru-RU" sz="1600" dirty="0" err="1"/>
              <a:t>управлінні</a:t>
            </a:r>
            <a:r>
              <a:rPr lang="ru-RU" sz="1600" dirty="0"/>
              <a:t> </a:t>
            </a:r>
            <a:r>
              <a:rPr lang="ru-RU" sz="1600" dirty="0" err="1"/>
              <a:t>ресурсним</a:t>
            </a:r>
            <a:r>
              <a:rPr lang="ru-RU" sz="1600" dirty="0"/>
              <a:t> </a:t>
            </a:r>
            <a:r>
              <a:rPr lang="ru-RU" sz="1600" dirty="0" err="1"/>
              <a:t>потенціалом</a:t>
            </a:r>
            <a:r>
              <a:rPr lang="ru-RU" sz="1600" dirty="0"/>
              <a:t> </a:t>
            </a:r>
            <a:r>
              <a:rPr lang="ru-RU" sz="1600" dirty="0" err="1"/>
              <a:t>відповідних</a:t>
            </a:r>
            <a:r>
              <a:rPr lang="ru-RU" sz="1600" dirty="0"/>
              <a:t> </a:t>
            </a:r>
            <a:r>
              <a:rPr lang="ru-RU" sz="1600" dirty="0" err="1"/>
              <a:t>територій</a:t>
            </a:r>
            <a:r>
              <a:rPr lang="ru-RU" sz="1600" dirty="0"/>
              <a:t>, а з </a:t>
            </a:r>
            <a:r>
              <a:rPr lang="ru-RU" sz="1600" dirty="0" err="1"/>
              <a:t>іншого</a:t>
            </a:r>
            <a:r>
              <a:rPr lang="ru-RU" sz="1600" dirty="0"/>
              <a:t>, </a:t>
            </a:r>
            <a:r>
              <a:rPr lang="ru-RU" sz="1600" dirty="0" err="1"/>
              <a:t>налагодити</a:t>
            </a:r>
            <a:r>
              <a:rPr lang="ru-RU" sz="1600" dirty="0"/>
              <a:t> </a:t>
            </a:r>
            <a:r>
              <a:rPr lang="ru-RU" sz="1600" dirty="0" err="1"/>
              <a:t>координацію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владних</a:t>
            </a:r>
            <a:r>
              <a:rPr lang="ru-RU" sz="1600" dirty="0"/>
              <a:t> </a:t>
            </a:r>
            <a:r>
              <a:rPr lang="ru-RU" sz="1600" dirty="0" err="1"/>
              <a:t>інституцій</a:t>
            </a:r>
            <a:r>
              <a:rPr lang="ru-RU" sz="1600" dirty="0"/>
              <a:t> з метою </a:t>
            </a:r>
            <a:r>
              <a:rPr lang="ru-RU" sz="1600" dirty="0" err="1"/>
              <a:t>своєчасного</a:t>
            </a:r>
            <a:r>
              <a:rPr lang="ru-RU" sz="1600" dirty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нагальних</a:t>
            </a:r>
            <a:r>
              <a:rPr lang="ru-RU" sz="1600" dirty="0"/>
              <a:t> потреб фронту та </a:t>
            </a:r>
            <a:r>
              <a:rPr lang="ru-RU" sz="1600" dirty="0" err="1"/>
              <a:t>відновленням</a:t>
            </a:r>
            <a:r>
              <a:rPr lang="ru-RU" sz="1600" dirty="0"/>
              <a:t> </a:t>
            </a:r>
            <a:r>
              <a:rPr lang="ru-RU" sz="1600" dirty="0" err="1"/>
              <a:t>економіки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/>
              <a:t>Місцеве самоврядування в умовах воєнного стану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err="1"/>
              <a:t>Слід</a:t>
            </a:r>
            <a:r>
              <a:rPr lang="ru-RU" sz="1800" dirty="0"/>
              <a:t> </a:t>
            </a:r>
            <a:r>
              <a:rPr lang="ru-RU" sz="1800" dirty="0" err="1"/>
              <a:t>звернути</a:t>
            </a:r>
            <a:r>
              <a:rPr lang="ru-RU" sz="1800" dirty="0"/>
              <a:t> </a:t>
            </a:r>
            <a:r>
              <a:rPr lang="ru-RU" sz="1800" dirty="0" err="1"/>
              <a:t>увагу</a:t>
            </a:r>
            <a:r>
              <a:rPr lang="ru-RU" sz="1800" dirty="0"/>
              <a:t> на </a:t>
            </a:r>
            <a:r>
              <a:rPr lang="ru-RU" sz="1800" dirty="0" err="1"/>
              <a:t>проблеми</a:t>
            </a:r>
            <a:r>
              <a:rPr lang="ru-RU" sz="1800" dirty="0"/>
              <a:t> </a:t>
            </a:r>
            <a:r>
              <a:rPr lang="ru-RU" sz="1800" dirty="0" err="1"/>
              <a:t>релокації</a:t>
            </a:r>
            <a:r>
              <a:rPr lang="ru-RU" sz="1800" dirty="0"/>
              <a:t> </a:t>
            </a:r>
            <a:r>
              <a:rPr lang="ru-RU" sz="1800" dirty="0" err="1"/>
              <a:t>бізнесу</a:t>
            </a:r>
            <a:r>
              <a:rPr lang="ru-RU" sz="1800" dirty="0"/>
              <a:t> та </a:t>
            </a:r>
            <a:r>
              <a:rPr lang="ru-RU" sz="1800" dirty="0" err="1"/>
              <a:t>переміщення</a:t>
            </a:r>
            <a:r>
              <a:rPr lang="ru-RU" sz="1800" dirty="0"/>
              <a:t> </a:t>
            </a:r>
            <a:r>
              <a:rPr lang="ru-RU" sz="1800" dirty="0" err="1"/>
              <a:t>цивільного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східних</a:t>
            </a:r>
            <a:r>
              <a:rPr lang="ru-RU" sz="1800" dirty="0"/>
              <a:t> </a:t>
            </a:r>
            <a:r>
              <a:rPr lang="ru-RU" sz="1800" dirty="0" err="1"/>
              <a:t>регіонів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в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центральну</a:t>
            </a:r>
            <a:r>
              <a:rPr lang="ru-RU" sz="1800" dirty="0"/>
              <a:t> та </a:t>
            </a:r>
            <a:r>
              <a:rPr lang="ru-RU" sz="1800" dirty="0" err="1"/>
              <a:t>західну</a:t>
            </a:r>
            <a:r>
              <a:rPr lang="ru-RU" sz="1800" dirty="0"/>
              <a:t> </a:t>
            </a:r>
            <a:r>
              <a:rPr lang="ru-RU" sz="1800" dirty="0" err="1"/>
              <a:t>частини</a:t>
            </a:r>
            <a:r>
              <a:rPr lang="ru-RU" sz="1800" dirty="0"/>
              <a:t>. </a:t>
            </a:r>
            <a:endParaRPr lang="en-US" sz="1800" dirty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 err="1"/>
              <a:t>Саме</a:t>
            </a:r>
            <a:r>
              <a:rPr lang="ru-RU" sz="1800" dirty="0"/>
              <a:t> тут перед органами </a:t>
            </a:r>
            <a:r>
              <a:rPr lang="ru-RU" sz="1800" dirty="0" err="1"/>
              <a:t>місцевого</a:t>
            </a:r>
            <a:r>
              <a:rPr lang="ru-RU" sz="1800" dirty="0"/>
              <a:t> </a:t>
            </a:r>
            <a:r>
              <a:rPr lang="ru-RU" sz="1800" dirty="0" err="1"/>
              <a:t>самоврядування</a:t>
            </a:r>
            <a:r>
              <a:rPr lang="ru-RU" sz="1800" dirty="0"/>
              <a:t> </a:t>
            </a:r>
            <a:r>
              <a:rPr lang="ru-RU" sz="1800" dirty="0" err="1"/>
              <a:t>постає</a:t>
            </a:r>
            <a:r>
              <a:rPr lang="ru-RU" sz="1800" dirty="0"/>
              <a:t> </a:t>
            </a:r>
            <a:r>
              <a:rPr lang="ru-RU" sz="1800" dirty="0" err="1"/>
              <a:t>найбільше</a:t>
            </a:r>
            <a:r>
              <a:rPr lang="ru-RU" sz="1800" dirty="0"/>
              <a:t> </a:t>
            </a:r>
            <a:r>
              <a:rPr lang="ru-RU" sz="1800" dirty="0" err="1"/>
              <a:t>пов’язаних</a:t>
            </a:r>
            <a:r>
              <a:rPr lang="ru-RU" sz="1800" dirty="0"/>
              <a:t> з </a:t>
            </a:r>
            <a:r>
              <a:rPr lang="ru-RU" sz="1800" dirty="0" err="1"/>
              <a:t>війною</a:t>
            </a:r>
            <a:r>
              <a:rPr lang="ru-RU" sz="1800" dirty="0"/>
              <a:t> </a:t>
            </a:r>
            <a:r>
              <a:rPr lang="ru-RU" sz="1800" dirty="0" err="1"/>
              <a:t>викликів</a:t>
            </a:r>
            <a:r>
              <a:rPr lang="ru-RU" sz="1800" dirty="0"/>
              <a:t>. </a:t>
            </a:r>
            <a:r>
              <a:rPr lang="ru-RU" sz="1800" dirty="0" err="1"/>
              <a:t>Передусім</a:t>
            </a:r>
            <a:r>
              <a:rPr lang="ru-RU" sz="1800" dirty="0"/>
              <a:t> </a:t>
            </a:r>
            <a:r>
              <a:rPr lang="ru-RU" sz="1800" dirty="0" err="1"/>
              <a:t>мова</a:t>
            </a:r>
            <a:r>
              <a:rPr lang="ru-RU" sz="1800" dirty="0"/>
              <a:t> </a:t>
            </a:r>
            <a:r>
              <a:rPr lang="ru-RU" sz="1800" dirty="0" err="1"/>
              <a:t>йде</a:t>
            </a:r>
            <a:r>
              <a:rPr lang="ru-RU" sz="1800" dirty="0"/>
              <a:t> про </a:t>
            </a:r>
            <a:r>
              <a:rPr lang="ru-RU" sz="1800" dirty="0" err="1"/>
              <a:t>необхідність</a:t>
            </a:r>
            <a:r>
              <a:rPr lang="ru-RU" sz="1800" dirty="0"/>
              <a:t> </a:t>
            </a:r>
            <a:r>
              <a:rPr lang="ru-RU" sz="1800" dirty="0" err="1"/>
              <a:t>налагодження</a:t>
            </a:r>
            <a:r>
              <a:rPr lang="ru-RU" sz="1800" dirty="0"/>
              <a:t> </a:t>
            </a:r>
            <a:r>
              <a:rPr lang="ru-RU" sz="1800" dirty="0" err="1"/>
              <a:t>злагодженої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з </a:t>
            </a:r>
            <a:r>
              <a:rPr lang="ru-RU" sz="1800" dirty="0" err="1"/>
              <a:t>обласними</a:t>
            </a:r>
            <a:r>
              <a:rPr lang="ru-RU" sz="1800" dirty="0"/>
              <a:t> та </a:t>
            </a:r>
            <a:r>
              <a:rPr lang="ru-RU" sz="1800" dirty="0" err="1"/>
              <a:t>районними</a:t>
            </a:r>
            <a:r>
              <a:rPr lang="ru-RU" sz="1800" dirty="0"/>
              <a:t> </a:t>
            </a:r>
            <a:r>
              <a:rPr lang="ru-RU" sz="1800" dirty="0" err="1"/>
              <a:t>військовими</a:t>
            </a:r>
            <a:r>
              <a:rPr lang="ru-RU" sz="1800" dirty="0"/>
              <a:t> </a:t>
            </a:r>
            <a:r>
              <a:rPr lang="ru-RU" sz="1800" dirty="0" err="1"/>
              <a:t>адміністраціями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тимчасового</a:t>
            </a:r>
            <a:r>
              <a:rPr lang="ru-RU" sz="1800" dirty="0"/>
              <a:t> </a:t>
            </a:r>
            <a:r>
              <a:rPr lang="ru-RU" sz="1800" dirty="0" err="1"/>
              <a:t>розміщення</a:t>
            </a:r>
            <a:r>
              <a:rPr lang="ru-RU" sz="1800" dirty="0"/>
              <a:t> </a:t>
            </a:r>
            <a:r>
              <a:rPr lang="ru-RU" sz="1800" dirty="0" err="1"/>
              <a:t>релокованих</a:t>
            </a:r>
            <a:r>
              <a:rPr lang="ru-RU" sz="1800" dirty="0"/>
              <a:t> </a:t>
            </a:r>
            <a:r>
              <a:rPr lang="ru-RU" sz="1800" dirty="0" err="1"/>
              <a:t>підприємств</a:t>
            </a:r>
            <a:r>
              <a:rPr lang="ru-RU" sz="1800" dirty="0"/>
              <a:t> і </a:t>
            </a:r>
            <a:r>
              <a:rPr lang="ru-RU" sz="1800" dirty="0" err="1"/>
              <a:t>внутрішньо</a:t>
            </a:r>
            <a:r>
              <a:rPr lang="ru-RU" sz="1800" dirty="0"/>
              <a:t> </a:t>
            </a:r>
            <a:r>
              <a:rPr lang="ru-RU" sz="1800" dirty="0" err="1"/>
              <a:t>переміщених</a:t>
            </a:r>
            <a:r>
              <a:rPr lang="ru-RU" sz="1800" dirty="0"/>
              <a:t> людей. У </a:t>
            </a:r>
            <a:r>
              <a:rPr lang="ru-RU" sz="1800" dirty="0" err="1"/>
              <a:t>найближчій</a:t>
            </a:r>
            <a:r>
              <a:rPr lang="ru-RU" sz="1800" dirty="0"/>
              <a:t> </a:t>
            </a:r>
            <a:r>
              <a:rPr lang="ru-RU" sz="1800" dirty="0" err="1"/>
              <a:t>перспективі</a:t>
            </a:r>
            <a:r>
              <a:rPr lang="ru-RU" sz="1800" dirty="0"/>
              <a:t> до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додатися</a:t>
            </a:r>
            <a:r>
              <a:rPr lang="ru-RU" sz="1800" dirty="0"/>
              <a:t>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належних</a:t>
            </a:r>
            <a:r>
              <a:rPr lang="ru-RU" sz="1800" dirty="0"/>
              <a:t> умов для </a:t>
            </a:r>
            <a:r>
              <a:rPr lang="ru-RU" sz="1800" dirty="0" err="1"/>
              <a:t>довгострокового</a:t>
            </a:r>
            <a:r>
              <a:rPr lang="ru-RU" sz="1800" dirty="0"/>
              <a:t> </a:t>
            </a:r>
            <a:r>
              <a:rPr lang="ru-RU" sz="1800" dirty="0" err="1"/>
              <a:t>перебування</a:t>
            </a:r>
            <a:r>
              <a:rPr lang="ru-RU" sz="1800" dirty="0"/>
              <a:t> тих, </a:t>
            </a:r>
            <a:r>
              <a:rPr lang="ru-RU" sz="1800" dirty="0" err="1"/>
              <a:t>хто</a:t>
            </a:r>
            <a:r>
              <a:rPr lang="ru-RU" sz="1800" dirty="0"/>
              <a:t> </a:t>
            </a:r>
            <a:r>
              <a:rPr lang="ru-RU" sz="1800" dirty="0" err="1"/>
              <a:t>вирішить</a:t>
            </a:r>
            <a:r>
              <a:rPr lang="ru-RU" sz="1800" dirty="0"/>
              <a:t> </a:t>
            </a:r>
            <a:r>
              <a:rPr lang="ru-RU" sz="1800" dirty="0" err="1"/>
              <a:t>залишитися</a:t>
            </a:r>
            <a:r>
              <a:rPr lang="ru-RU" sz="1800" dirty="0"/>
              <a:t> в </a:t>
            </a:r>
            <a:r>
              <a:rPr lang="ru-RU" sz="1800" dirty="0" err="1"/>
              <a:t>місцях</a:t>
            </a:r>
            <a:r>
              <a:rPr lang="ru-RU" sz="1800" dirty="0"/>
              <a:t> </a:t>
            </a:r>
            <a:r>
              <a:rPr lang="ru-RU" sz="1800" dirty="0" err="1"/>
              <a:t>релокації</a:t>
            </a:r>
            <a:r>
              <a:rPr lang="ru-RU" sz="1800" dirty="0"/>
              <a:t> на </a:t>
            </a:r>
            <a:r>
              <a:rPr lang="ru-RU" sz="1800" dirty="0" err="1"/>
              <a:t>тривалий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й </a:t>
            </a:r>
            <a:r>
              <a:rPr lang="ru-RU" sz="1800" dirty="0" err="1"/>
              <a:t>назавжди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err="1"/>
              <a:t>Першочергові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</a:t>
            </a:r>
            <a:r>
              <a:rPr lang="ru-RU" sz="2800" dirty="0" err="1"/>
              <a:t>місцевої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 в </a:t>
            </a:r>
            <a:r>
              <a:rPr lang="ru-RU" sz="2800" dirty="0" err="1"/>
              <a:t>сучасних</a:t>
            </a:r>
            <a:r>
              <a:rPr lang="ru-RU" sz="2800" dirty="0"/>
              <a:t>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800" u="sng" dirty="0" err="1"/>
              <a:t>формування</a:t>
            </a:r>
            <a:r>
              <a:rPr lang="ru-RU" sz="1800" u="sng" dirty="0"/>
              <a:t> </a:t>
            </a:r>
            <a:r>
              <a:rPr lang="ru-RU" sz="1800" u="sng" dirty="0" err="1"/>
              <a:t>дієвої</a:t>
            </a:r>
            <a:r>
              <a:rPr lang="ru-RU" sz="1800" u="sng" dirty="0"/>
              <a:t> </a:t>
            </a:r>
            <a:r>
              <a:rPr lang="ru-RU" sz="1800" u="sng" dirty="0" err="1"/>
              <a:t>системи</a:t>
            </a:r>
            <a:r>
              <a:rPr lang="ru-RU" sz="1800" u="sng" dirty="0"/>
              <a:t> </a:t>
            </a:r>
            <a:r>
              <a:rPr lang="ru-RU" sz="1800" u="sng" dirty="0" err="1"/>
              <a:t>моніторингу</a:t>
            </a:r>
            <a:r>
              <a:rPr lang="ru-RU" sz="1800" u="sng" dirty="0"/>
              <a:t> </a:t>
            </a:r>
            <a:r>
              <a:rPr lang="ru-RU" sz="1800" u="sng" dirty="0" err="1"/>
              <a:t>внутрішньо</a:t>
            </a:r>
            <a:r>
              <a:rPr lang="ru-RU" sz="1800" u="sng" dirty="0"/>
              <a:t> </a:t>
            </a:r>
            <a:r>
              <a:rPr lang="ru-RU" sz="1800" u="sng" dirty="0" err="1"/>
              <a:t>переміщених</a:t>
            </a:r>
            <a:r>
              <a:rPr lang="ru-RU" sz="1800" u="sng" dirty="0"/>
              <a:t> </a:t>
            </a:r>
            <a:r>
              <a:rPr lang="ru-RU" sz="1800" u="sng" dirty="0" err="1"/>
              <a:t>осіб</a:t>
            </a:r>
            <a:r>
              <a:rPr lang="ru-RU" sz="1800" u="sng" dirty="0"/>
              <a:t> та </a:t>
            </a:r>
            <a:r>
              <a:rPr lang="ru-RU" sz="1800" u="sng" dirty="0" err="1"/>
              <a:t>релокованих</a:t>
            </a:r>
            <a:r>
              <a:rPr lang="ru-RU" sz="1800" u="sng" dirty="0"/>
              <a:t> </a:t>
            </a:r>
            <a:r>
              <a:rPr lang="ru-RU" sz="1800" u="sng" dirty="0" err="1"/>
              <a:t>бізнесів</a:t>
            </a:r>
            <a:r>
              <a:rPr lang="ru-RU" sz="1800" u="sng" dirty="0"/>
              <a:t>, </a:t>
            </a:r>
            <a:r>
              <a:rPr lang="ru-RU" sz="1800" u="sng" dirty="0" err="1"/>
              <a:t>включаючи</a:t>
            </a:r>
            <a:r>
              <a:rPr lang="ru-RU" sz="1800" u="sng" dirty="0"/>
              <a:t> </a:t>
            </a:r>
            <a:r>
              <a:rPr lang="ru-RU" sz="1800" u="sng" dirty="0" err="1"/>
              <a:t>їх</a:t>
            </a:r>
            <a:r>
              <a:rPr lang="ru-RU" sz="1800" u="sng" dirty="0"/>
              <a:t> </a:t>
            </a:r>
            <a:r>
              <a:rPr lang="ru-RU" sz="1800" u="sng" dirty="0" err="1"/>
              <a:t>поділ</a:t>
            </a:r>
            <a:r>
              <a:rPr lang="ru-RU" sz="1800" u="sng" dirty="0"/>
              <a:t> на три </a:t>
            </a:r>
            <a:r>
              <a:rPr lang="ru-RU" sz="1800" u="sng" dirty="0" err="1"/>
              <a:t>основні</a:t>
            </a:r>
            <a:r>
              <a:rPr lang="ru-RU" sz="1800" u="sng" dirty="0"/>
              <a:t> </a:t>
            </a:r>
            <a:r>
              <a:rPr lang="ru-RU" sz="1800" u="sng" dirty="0" err="1"/>
              <a:t>категорії</a:t>
            </a:r>
            <a:r>
              <a:rPr lang="ru-RU" sz="1800" u="sng" dirty="0"/>
              <a:t>: </a:t>
            </a:r>
          </a:p>
          <a:p>
            <a:pPr>
              <a:defRPr/>
            </a:pPr>
            <a:r>
              <a:rPr lang="ru-RU" sz="1800" dirty="0"/>
              <a:t>1) </a:t>
            </a:r>
            <a:r>
              <a:rPr lang="ru-RU" sz="1800" dirty="0" err="1"/>
              <a:t>транзитні</a:t>
            </a:r>
            <a:r>
              <a:rPr lang="ru-RU" sz="1800" dirty="0"/>
              <a:t> особи (</a:t>
            </a:r>
            <a:r>
              <a:rPr lang="ru-RU" sz="1800" dirty="0" err="1"/>
              <a:t>ті</a:t>
            </a:r>
            <a:r>
              <a:rPr lang="ru-RU" sz="1800" dirty="0"/>
              <a:t>, </a:t>
            </a:r>
            <a:r>
              <a:rPr lang="ru-RU" sz="1800" dirty="0" err="1"/>
              <a:t>хто</a:t>
            </a:r>
            <a:r>
              <a:rPr lang="ru-RU" sz="1800" dirty="0"/>
              <a:t> </a:t>
            </a:r>
            <a:r>
              <a:rPr lang="ru-RU" sz="1800" dirty="0" err="1"/>
              <a:t>оселився</a:t>
            </a:r>
            <a:r>
              <a:rPr lang="ru-RU" sz="1800" dirty="0"/>
              <a:t> в </a:t>
            </a:r>
            <a:r>
              <a:rPr lang="ru-RU" sz="1800" dirty="0" err="1"/>
              <a:t>нових</a:t>
            </a:r>
            <a:r>
              <a:rPr lang="ru-RU" sz="1800" dirty="0"/>
              <a:t> громадах на </a:t>
            </a:r>
            <a:r>
              <a:rPr lang="ru-RU" sz="1800" dirty="0" err="1"/>
              <a:t>короткотривалий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: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кількох</a:t>
            </a:r>
            <a:r>
              <a:rPr lang="ru-RU" sz="1800" dirty="0"/>
              <a:t> </a:t>
            </a:r>
            <a:r>
              <a:rPr lang="ru-RU" sz="1800" dirty="0" err="1"/>
              <a:t>днів</a:t>
            </a:r>
            <a:r>
              <a:rPr lang="ru-RU" sz="1800" dirty="0"/>
              <a:t> до </a:t>
            </a:r>
            <a:r>
              <a:rPr lang="ru-RU" sz="1800" dirty="0" err="1"/>
              <a:t>кількох</a:t>
            </a:r>
            <a:r>
              <a:rPr lang="ru-RU" sz="1800" dirty="0"/>
              <a:t> </a:t>
            </a:r>
            <a:r>
              <a:rPr lang="ru-RU" sz="1800" dirty="0" err="1"/>
              <a:t>місяців</a:t>
            </a:r>
            <a:r>
              <a:rPr lang="ru-RU" sz="1800" dirty="0"/>
              <a:t>, а </a:t>
            </a:r>
            <a:r>
              <a:rPr lang="ru-RU" sz="1800" dirty="0" err="1"/>
              <a:t>надалі</a:t>
            </a:r>
            <a:r>
              <a:rPr lang="ru-RU" sz="1800" dirty="0"/>
              <a:t> </a:t>
            </a:r>
            <a:r>
              <a:rPr lang="ru-RU" sz="1800" dirty="0" err="1"/>
              <a:t>прямувати</a:t>
            </a:r>
            <a:r>
              <a:rPr lang="ru-RU" sz="1800" dirty="0"/>
              <a:t> в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громади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регіони</a:t>
            </a:r>
            <a:r>
              <a:rPr lang="ru-RU" sz="1800" dirty="0"/>
              <a:t>, </a:t>
            </a:r>
            <a:r>
              <a:rPr lang="ru-RU" sz="1800" dirty="0" err="1"/>
              <a:t>або</a:t>
            </a:r>
            <a:r>
              <a:rPr lang="ru-RU" sz="1800" dirty="0"/>
              <a:t> за кордон);</a:t>
            </a:r>
          </a:p>
          <a:p>
            <a:pPr>
              <a:defRPr/>
            </a:pPr>
            <a:r>
              <a:rPr lang="ru-RU" sz="1800" dirty="0"/>
              <a:t>2) </a:t>
            </a:r>
            <a:r>
              <a:rPr lang="ru-RU" sz="1800" dirty="0" err="1"/>
              <a:t>групи</a:t>
            </a:r>
            <a:r>
              <a:rPr lang="ru-RU" sz="1800" dirty="0"/>
              <a:t> </a:t>
            </a:r>
            <a:r>
              <a:rPr lang="ru-RU" sz="1800" dirty="0" err="1"/>
              <a:t>тимчасового</a:t>
            </a:r>
            <a:r>
              <a:rPr lang="ru-RU" sz="1800" dirty="0"/>
              <a:t> </a:t>
            </a:r>
            <a:r>
              <a:rPr lang="ru-RU" sz="1800" dirty="0" err="1"/>
              <a:t>перебування</a:t>
            </a:r>
            <a:r>
              <a:rPr lang="ru-RU" sz="1800" dirty="0"/>
              <a:t> (</a:t>
            </a:r>
            <a:r>
              <a:rPr lang="ru-RU" sz="1800" dirty="0" err="1"/>
              <a:t>очікуваний</a:t>
            </a:r>
            <a:r>
              <a:rPr lang="ru-RU" sz="1800" dirty="0"/>
              <a:t> </a:t>
            </a:r>
            <a:r>
              <a:rPr lang="ru-RU" sz="1800" dirty="0" err="1"/>
              <a:t>термін</a:t>
            </a:r>
            <a:r>
              <a:rPr lang="ru-RU" sz="1800" dirty="0"/>
              <a:t> </a:t>
            </a:r>
            <a:r>
              <a:rPr lang="ru-RU" sz="1800" dirty="0" err="1"/>
              <a:t>проживання</a:t>
            </a:r>
            <a:r>
              <a:rPr lang="ru-RU" sz="1800" dirty="0"/>
              <a:t> на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громади</a:t>
            </a:r>
            <a:r>
              <a:rPr lang="ru-RU" sz="1800" dirty="0"/>
              <a:t> –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кількох</a:t>
            </a:r>
            <a:r>
              <a:rPr lang="ru-RU" sz="1800" dirty="0"/>
              <a:t> </a:t>
            </a:r>
            <a:r>
              <a:rPr lang="ru-RU" sz="1800" dirty="0" err="1"/>
              <a:t>місяців</a:t>
            </a:r>
            <a:r>
              <a:rPr lang="ru-RU" sz="1800" dirty="0"/>
              <a:t> до одного року (</a:t>
            </a:r>
            <a:r>
              <a:rPr lang="ru-RU" sz="1800" dirty="0" err="1"/>
              <a:t>залежно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перспективи</a:t>
            </a:r>
            <a:r>
              <a:rPr lang="ru-RU" sz="1800" dirty="0"/>
              <a:t> </a:t>
            </a:r>
            <a:r>
              <a:rPr lang="ru-RU" sz="1800" dirty="0" err="1"/>
              <a:t>завершення</a:t>
            </a:r>
            <a:r>
              <a:rPr lang="ru-RU" sz="1800" dirty="0"/>
              <a:t> </a:t>
            </a:r>
            <a:r>
              <a:rPr lang="ru-RU" sz="1800" dirty="0" err="1"/>
              <a:t>бойових</a:t>
            </a:r>
            <a:r>
              <a:rPr lang="ru-RU" sz="1800" dirty="0"/>
              <a:t> </a:t>
            </a:r>
            <a:r>
              <a:rPr lang="ru-RU" sz="1800" dirty="0" err="1"/>
              <a:t>дій</a:t>
            </a:r>
            <a:r>
              <a:rPr lang="ru-RU" sz="1800" dirty="0"/>
              <a:t> та </a:t>
            </a:r>
            <a:r>
              <a:rPr lang="ru-RU" sz="1800" dirty="0" err="1"/>
              <a:t>можливості</a:t>
            </a:r>
            <a:r>
              <a:rPr lang="ru-RU" sz="1800" dirty="0"/>
              <a:t> </a:t>
            </a:r>
            <a:r>
              <a:rPr lang="ru-RU" sz="1800" dirty="0" err="1"/>
              <a:t>повернення</a:t>
            </a:r>
            <a:r>
              <a:rPr lang="ru-RU" sz="1800" dirty="0"/>
              <a:t> </a:t>
            </a:r>
            <a:r>
              <a:rPr lang="ru-RU" sz="1800" dirty="0" err="1"/>
              <a:t>додому</a:t>
            </a:r>
            <a:r>
              <a:rPr lang="ru-RU" sz="1800" dirty="0"/>
              <a:t>); </a:t>
            </a:r>
          </a:p>
          <a:p>
            <a:pPr>
              <a:defRPr/>
            </a:pPr>
            <a:r>
              <a:rPr lang="ru-RU" sz="1800" dirty="0"/>
              <a:t>3) </a:t>
            </a:r>
            <a:r>
              <a:rPr lang="ru-RU" sz="1800" dirty="0" err="1"/>
              <a:t>переселенці</a:t>
            </a:r>
            <a:r>
              <a:rPr lang="ru-RU" sz="1800" dirty="0"/>
              <a:t>, </a:t>
            </a:r>
            <a:r>
              <a:rPr lang="ru-RU" sz="1800" dirty="0" err="1"/>
              <a:t>орієнтовані</a:t>
            </a:r>
            <a:r>
              <a:rPr lang="ru-RU" sz="1800" dirty="0"/>
              <a:t> на </a:t>
            </a:r>
            <a:r>
              <a:rPr lang="ru-RU" sz="1800" dirty="0" err="1"/>
              <a:t>постійну</a:t>
            </a:r>
            <a:r>
              <a:rPr lang="ru-RU" sz="1800" dirty="0"/>
              <a:t> </a:t>
            </a:r>
            <a:r>
              <a:rPr lang="ru-RU" sz="1800" dirty="0" err="1"/>
              <a:t>зміну</a:t>
            </a:r>
            <a:r>
              <a:rPr lang="ru-RU" sz="1800" dirty="0"/>
              <a:t> </a:t>
            </a:r>
            <a:r>
              <a:rPr lang="ru-RU" sz="1800" dirty="0" err="1"/>
              <a:t>місця</a:t>
            </a:r>
            <a:r>
              <a:rPr lang="ru-RU" sz="1800" dirty="0"/>
              <a:t> </a:t>
            </a:r>
            <a:r>
              <a:rPr lang="ru-RU" sz="1800" dirty="0" err="1"/>
              <a:t>проживання</a:t>
            </a:r>
            <a:r>
              <a:rPr lang="ru-RU" sz="1800" dirty="0"/>
              <a:t>, </a:t>
            </a:r>
            <a:r>
              <a:rPr lang="ru-RU" sz="1800" dirty="0" err="1"/>
              <a:t>включаючи</a:t>
            </a:r>
            <a:r>
              <a:rPr lang="ru-RU" sz="1800" dirty="0"/>
              <a:t> </a:t>
            </a:r>
            <a:r>
              <a:rPr lang="ru-RU" sz="1800" dirty="0" err="1"/>
              <a:t>здійснення</a:t>
            </a:r>
            <a:r>
              <a:rPr lang="ru-RU" sz="1800" dirty="0"/>
              <a:t> </a:t>
            </a:r>
            <a:r>
              <a:rPr lang="ru-RU" sz="1800" dirty="0" err="1"/>
              <a:t>безповоротної</a:t>
            </a:r>
            <a:r>
              <a:rPr lang="ru-RU" sz="1800" dirty="0"/>
              <a:t> </a:t>
            </a:r>
            <a:r>
              <a:rPr lang="ru-RU" sz="1800" dirty="0" err="1"/>
              <a:t>релокації</a:t>
            </a:r>
            <a:r>
              <a:rPr lang="ru-RU" sz="1800" dirty="0"/>
              <a:t> </a:t>
            </a:r>
            <a:r>
              <a:rPr lang="ru-RU" sz="1800" dirty="0" err="1"/>
              <a:t>свого</a:t>
            </a:r>
            <a:r>
              <a:rPr lang="ru-RU" sz="1800" dirty="0"/>
              <a:t> </a:t>
            </a:r>
            <a:r>
              <a:rPr lang="ru-RU" sz="1800" dirty="0" err="1"/>
              <a:t>бізнесу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Сходу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Півдня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у Центр </a:t>
            </a:r>
            <a:r>
              <a:rPr lang="ru-RU" sz="1800" dirty="0" err="1"/>
              <a:t>чи</a:t>
            </a:r>
            <a:r>
              <a:rPr lang="ru-RU" sz="1800" dirty="0"/>
              <a:t> на </a:t>
            </a:r>
            <a:r>
              <a:rPr lang="ru-RU" sz="1800" dirty="0" err="1"/>
              <a:t>Захід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/>
              <a:t>Особливості першої категорії 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прийнятні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тимчасового</a:t>
            </a:r>
            <a:r>
              <a:rPr lang="ru-RU" sz="2400" dirty="0"/>
              <a:t> </a:t>
            </a:r>
            <a:r>
              <a:rPr lang="ru-RU" sz="2400" dirty="0" err="1"/>
              <a:t>проживання</a:t>
            </a:r>
            <a:r>
              <a:rPr lang="ru-RU" sz="2400" dirty="0"/>
              <a:t>, </a:t>
            </a:r>
            <a:r>
              <a:rPr lang="ru-RU" sz="2400" dirty="0" err="1"/>
              <a:t>включаючи</a:t>
            </a:r>
            <a:r>
              <a:rPr lang="ru-RU" sz="2400" dirty="0"/>
              <a:t> доступ до </a:t>
            </a:r>
            <a:r>
              <a:rPr lang="ru-RU" sz="2400" dirty="0" err="1"/>
              <a:t>якісного</a:t>
            </a:r>
            <a:r>
              <a:rPr lang="ru-RU" sz="2400" dirty="0"/>
              <a:t> </a:t>
            </a:r>
            <a:r>
              <a:rPr lang="ru-RU" sz="2400" dirty="0" err="1"/>
              <a:t>побутового</a:t>
            </a:r>
            <a:r>
              <a:rPr lang="ru-RU" sz="2400" dirty="0"/>
              <a:t> </a:t>
            </a:r>
            <a:r>
              <a:rPr lang="ru-RU" sz="2400" dirty="0" err="1"/>
              <a:t>обслуговування</a:t>
            </a:r>
            <a:r>
              <a:rPr lang="ru-RU" sz="2400" dirty="0"/>
              <a:t>, </a:t>
            </a:r>
            <a:r>
              <a:rPr lang="ru-RU" sz="2400" dirty="0" err="1"/>
              <a:t>продовольчого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та </a:t>
            </a:r>
            <a:r>
              <a:rPr lang="ru-RU" sz="2400" dirty="0" err="1"/>
              <a:t>Інтернет-зв’язку</a:t>
            </a:r>
            <a:r>
              <a:rPr lang="ru-RU" sz="2400" dirty="0"/>
              <a:t>. Як правило, </a:t>
            </a:r>
            <a:r>
              <a:rPr lang="ru-RU" sz="2400" dirty="0" err="1"/>
              <a:t>найкраще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забезпечити</a:t>
            </a:r>
            <a:r>
              <a:rPr lang="ru-RU" sz="2400" dirty="0"/>
              <a:t> у великих </a:t>
            </a:r>
            <a:r>
              <a:rPr lang="ru-RU" sz="2400" dirty="0" err="1"/>
              <a:t>містах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середніх</a:t>
            </a:r>
            <a:r>
              <a:rPr lang="ru-RU" sz="2400" dirty="0"/>
              <a:t> за </a:t>
            </a:r>
            <a:r>
              <a:rPr lang="ru-RU" sz="2400" dirty="0" err="1"/>
              <a:t>розміром</a:t>
            </a:r>
            <a:r>
              <a:rPr lang="ru-RU" sz="2400" dirty="0"/>
              <a:t> </a:t>
            </a:r>
            <a:r>
              <a:rPr lang="ru-RU" sz="2400" dirty="0" err="1"/>
              <a:t>районних</a:t>
            </a:r>
            <a:r>
              <a:rPr lang="ru-RU" sz="2400" dirty="0"/>
              <a:t> центрах, </a:t>
            </a:r>
            <a:r>
              <a:rPr lang="ru-RU" sz="2400" dirty="0" err="1"/>
              <a:t>наближених</a:t>
            </a:r>
            <a:r>
              <a:rPr lang="ru-RU" sz="2400" dirty="0"/>
              <a:t> до кордону з </a:t>
            </a:r>
            <a:r>
              <a:rPr lang="ru-RU" sz="2400" dirty="0" err="1"/>
              <a:t>країнами</a:t>
            </a:r>
            <a:r>
              <a:rPr lang="ru-RU" sz="2400" dirty="0"/>
              <a:t>-членами </a:t>
            </a:r>
            <a:r>
              <a:rPr lang="ru-RU" sz="2400" dirty="0" err="1"/>
              <a:t>ЄС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uk-UA" sz="2800" dirty="0"/>
              <a:t>Особливості другої категорії 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8313" y="1844675"/>
            <a:ext cx="8142287" cy="4114800"/>
          </a:xfrm>
        </p:spPr>
        <p:txBody>
          <a:bodyPr/>
          <a:lstStyle/>
          <a:p>
            <a:pPr>
              <a:defRPr/>
            </a:pPr>
            <a:r>
              <a:rPr lang="ru-RU" sz="1600" dirty="0" err="1"/>
              <a:t>По-перше</a:t>
            </a:r>
            <a:r>
              <a:rPr lang="ru-RU" sz="1600" dirty="0"/>
              <a:t>,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очікуваного</a:t>
            </a:r>
            <a:r>
              <a:rPr lang="ru-RU" sz="1600" dirty="0"/>
              <a:t> </a:t>
            </a:r>
            <a:r>
              <a:rPr lang="ru-RU" sz="1600" dirty="0" err="1"/>
              <a:t>проживання</a:t>
            </a:r>
            <a:r>
              <a:rPr lang="ru-RU" sz="1600" dirty="0"/>
              <a:t> є </a:t>
            </a:r>
            <a:r>
              <a:rPr lang="ru-RU" sz="1600" dirty="0" err="1"/>
              <a:t>більшим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у </a:t>
            </a:r>
            <a:r>
              <a:rPr lang="ru-RU" sz="1600" dirty="0" err="1"/>
              <a:t>представників</a:t>
            </a:r>
            <a:r>
              <a:rPr lang="ru-RU" sz="1600" dirty="0"/>
              <a:t> </a:t>
            </a:r>
            <a:r>
              <a:rPr lang="ru-RU" sz="1600" dirty="0" err="1"/>
              <a:t>першої</a:t>
            </a:r>
            <a:r>
              <a:rPr lang="ru-RU" sz="1600" dirty="0"/>
              <a:t> </a:t>
            </a:r>
            <a:r>
              <a:rPr lang="ru-RU" sz="1600" dirty="0" err="1"/>
              <a:t>категорії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вимагає</a:t>
            </a:r>
            <a:r>
              <a:rPr lang="ru-RU" sz="1600" dirty="0"/>
              <a:t> </a:t>
            </a:r>
            <a:r>
              <a:rPr lang="ru-RU" sz="1600" dirty="0" err="1"/>
              <a:t>додаткових</a:t>
            </a:r>
            <a:r>
              <a:rPr lang="ru-RU" sz="1600" dirty="0"/>
              <a:t> </a:t>
            </a:r>
            <a:r>
              <a:rPr lang="ru-RU" sz="1600" dirty="0" err="1"/>
              <a:t>зусиль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належних</a:t>
            </a:r>
            <a:r>
              <a:rPr lang="ru-RU" sz="1600" dirty="0"/>
              <a:t> </a:t>
            </a:r>
            <a:r>
              <a:rPr lang="ru-RU" sz="1600" dirty="0" err="1"/>
              <a:t>житлових</a:t>
            </a:r>
            <a:r>
              <a:rPr lang="ru-RU" sz="1600" dirty="0"/>
              <a:t> і </a:t>
            </a:r>
            <a:r>
              <a:rPr lang="ru-RU" sz="1600" dirty="0" err="1"/>
              <a:t>побутових</a:t>
            </a:r>
            <a:r>
              <a:rPr lang="ru-RU" sz="1600" dirty="0"/>
              <a:t> умов, а, </a:t>
            </a:r>
            <a:r>
              <a:rPr lang="ru-RU" sz="1600" dirty="0" err="1"/>
              <a:t>по-друге</a:t>
            </a:r>
            <a:r>
              <a:rPr lang="ru-RU" sz="1600" dirty="0"/>
              <a:t>, </a:t>
            </a:r>
            <a:r>
              <a:rPr lang="ru-RU" sz="1600" dirty="0" err="1"/>
              <a:t>ці</a:t>
            </a:r>
            <a:r>
              <a:rPr lang="ru-RU" sz="1600" dirty="0"/>
              <a:t> люди (</a:t>
            </a:r>
            <a:r>
              <a:rPr lang="ru-RU" sz="1600" dirty="0" err="1"/>
              <a:t>включаючи</a:t>
            </a:r>
            <a:r>
              <a:rPr lang="ru-RU" sz="1600" dirty="0"/>
              <a:t> </a:t>
            </a:r>
            <a:r>
              <a:rPr lang="ru-RU" sz="1600" dirty="0" err="1"/>
              <a:t>підприємців</a:t>
            </a:r>
            <a:r>
              <a:rPr lang="ru-RU" sz="1600" dirty="0"/>
              <a:t>)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робити</a:t>
            </a:r>
            <a:r>
              <a:rPr lang="ru-RU" sz="1600" dirty="0"/>
              <a:t> </a:t>
            </a:r>
            <a:r>
              <a:rPr lang="ru-RU" sz="1600" dirty="0" err="1"/>
              <a:t>доволі</a:t>
            </a:r>
            <a:r>
              <a:rPr lang="ru-RU" sz="1600" dirty="0"/>
              <a:t> </a:t>
            </a:r>
            <a:r>
              <a:rPr lang="ru-RU" sz="1600" dirty="0" err="1"/>
              <a:t>вагомий</a:t>
            </a:r>
            <a:r>
              <a:rPr lang="ru-RU" sz="1600" dirty="0"/>
              <a:t> </a:t>
            </a:r>
            <a:r>
              <a:rPr lang="ru-RU" sz="1600" dirty="0" err="1"/>
              <a:t>внесок</a:t>
            </a:r>
            <a:r>
              <a:rPr lang="ru-RU" sz="1600" dirty="0"/>
              <a:t> в </a:t>
            </a:r>
            <a:r>
              <a:rPr lang="ru-RU" sz="1600" dirty="0" err="1"/>
              <a:t>економічний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громади</a:t>
            </a:r>
            <a:r>
              <a:rPr lang="ru-RU" sz="1600" dirty="0"/>
              <a:t>, особливо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висококваліфіковані</a:t>
            </a:r>
            <a:r>
              <a:rPr lang="ru-RU" sz="1600" dirty="0"/>
              <a:t> </a:t>
            </a:r>
            <a:r>
              <a:rPr lang="ru-RU" sz="1600" dirty="0" err="1"/>
              <a:t>фахівці</a:t>
            </a:r>
            <a:r>
              <a:rPr lang="ru-RU" sz="1600" dirty="0"/>
              <a:t> </a:t>
            </a:r>
            <a:r>
              <a:rPr lang="ru-RU" sz="1600" dirty="0" err="1"/>
              <a:t>важливих</a:t>
            </a:r>
            <a:r>
              <a:rPr lang="ru-RU" sz="1600" dirty="0"/>
              <a:t> </a:t>
            </a:r>
            <a:r>
              <a:rPr lang="ru-RU" sz="1600" dirty="0" err="1"/>
              <a:t>спеціальностей</a:t>
            </a:r>
            <a:r>
              <a:rPr lang="ru-RU" sz="1600" dirty="0"/>
              <a:t>. </a:t>
            </a:r>
            <a:r>
              <a:rPr lang="ru-RU" sz="1600" dirty="0" err="1"/>
              <a:t>Частина</a:t>
            </a:r>
            <a:r>
              <a:rPr lang="ru-RU" sz="1600" dirty="0"/>
              <a:t> з них </a:t>
            </a:r>
            <a:r>
              <a:rPr lang="ru-RU" sz="1600" dirty="0" err="1"/>
              <a:t>взагалі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прийняти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 </a:t>
            </a:r>
            <a:r>
              <a:rPr lang="ru-RU" sz="1600" dirty="0" err="1"/>
              <a:t>залишитись</a:t>
            </a:r>
            <a:r>
              <a:rPr lang="ru-RU" sz="1600" dirty="0"/>
              <a:t> у </a:t>
            </a:r>
            <a:r>
              <a:rPr lang="ru-RU" sz="1600" dirty="0" err="1"/>
              <a:t>новій</a:t>
            </a:r>
            <a:r>
              <a:rPr lang="ru-RU" sz="1600" dirty="0"/>
              <a:t> </a:t>
            </a:r>
            <a:r>
              <a:rPr lang="ru-RU" sz="1600" dirty="0" err="1"/>
              <a:t>громаді</a:t>
            </a:r>
            <a:r>
              <a:rPr lang="ru-RU" sz="1600" dirty="0"/>
              <a:t> на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тривалий</a:t>
            </a:r>
            <a:r>
              <a:rPr lang="ru-RU" sz="1600" dirty="0"/>
              <a:t> </a:t>
            </a:r>
            <a:r>
              <a:rPr lang="ru-RU" sz="1600" dirty="0" err="1"/>
              <a:t>період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й </a:t>
            </a:r>
            <a:r>
              <a:rPr lang="ru-RU" sz="1600" dirty="0" err="1"/>
              <a:t>оселитись</a:t>
            </a:r>
            <a:r>
              <a:rPr lang="ru-RU" sz="1600" dirty="0"/>
              <a:t> тут </a:t>
            </a:r>
            <a:r>
              <a:rPr lang="ru-RU" sz="1600" dirty="0" err="1"/>
              <a:t>назавжди</a:t>
            </a:r>
            <a:r>
              <a:rPr lang="ru-RU" sz="1600" dirty="0"/>
              <a:t>, </a:t>
            </a:r>
            <a:r>
              <a:rPr lang="ru-RU" sz="1600" dirty="0" err="1"/>
              <a:t>переходячи</a:t>
            </a:r>
            <a:r>
              <a:rPr lang="ru-RU" sz="1600" dirty="0"/>
              <a:t> </a:t>
            </a:r>
            <a:r>
              <a:rPr lang="ru-RU" sz="1600" dirty="0" err="1"/>
              <a:t>тим</a:t>
            </a:r>
            <a:r>
              <a:rPr lang="ru-RU" sz="1600" dirty="0"/>
              <a:t> самим у </a:t>
            </a:r>
            <a:r>
              <a:rPr lang="ru-RU" sz="1600" dirty="0" err="1"/>
              <a:t>третю</a:t>
            </a:r>
            <a:r>
              <a:rPr lang="ru-RU" sz="1600" dirty="0"/>
              <a:t> </a:t>
            </a:r>
            <a:r>
              <a:rPr lang="ru-RU" sz="1600" dirty="0" err="1"/>
              <a:t>категорію</a:t>
            </a:r>
            <a:r>
              <a:rPr lang="ru-RU" sz="1600" dirty="0"/>
              <a:t>. </a:t>
            </a:r>
          </a:p>
          <a:p>
            <a:pPr>
              <a:defRPr/>
            </a:pPr>
            <a:r>
              <a:rPr lang="ru-RU" sz="1600" dirty="0" err="1"/>
              <a:t>Саме</a:t>
            </a:r>
            <a:r>
              <a:rPr lang="ru-RU" sz="1600" dirty="0"/>
              <a:t> тому </a:t>
            </a:r>
            <a:r>
              <a:rPr lang="ru-RU" sz="1600" dirty="0" err="1"/>
              <a:t>тимчасове</a:t>
            </a:r>
            <a:r>
              <a:rPr lang="ru-RU" sz="1600" dirty="0"/>
              <a:t> </a:t>
            </a:r>
            <a:r>
              <a:rPr lang="ru-RU" sz="1600" dirty="0" err="1"/>
              <a:t>розміщення</a:t>
            </a:r>
            <a:r>
              <a:rPr lang="ru-RU" sz="1600" dirty="0"/>
              <a:t> </a:t>
            </a:r>
            <a:r>
              <a:rPr lang="ru-RU" sz="1600" dirty="0" err="1"/>
              <a:t>осіб</a:t>
            </a:r>
            <a:r>
              <a:rPr lang="ru-RU" sz="1600" dirty="0"/>
              <a:t>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категорії</a:t>
            </a:r>
            <a:r>
              <a:rPr lang="ru-RU" sz="1600" dirty="0"/>
              <a:t> </a:t>
            </a:r>
            <a:r>
              <a:rPr lang="ru-RU" sz="1600" dirty="0" err="1"/>
              <a:t>доцільно</a:t>
            </a:r>
            <a:r>
              <a:rPr lang="ru-RU" sz="1600" dirty="0"/>
              <a:t> </a:t>
            </a:r>
            <a:r>
              <a:rPr lang="ru-RU" sz="1600" dirty="0" err="1"/>
              <a:t>поєднувати</a:t>
            </a:r>
            <a:r>
              <a:rPr lang="ru-RU" sz="1600" dirty="0"/>
              <a:t> з </a:t>
            </a:r>
            <a:r>
              <a:rPr lang="ru-RU" sz="1600" dirty="0" err="1"/>
              <a:t>місцем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потенційного</a:t>
            </a:r>
            <a:r>
              <a:rPr lang="ru-RU" sz="1600" dirty="0"/>
              <a:t> </a:t>
            </a:r>
            <a:r>
              <a:rPr lang="ru-RU" sz="1600" dirty="0" err="1"/>
              <a:t>працевлаштування</a:t>
            </a:r>
            <a:r>
              <a:rPr lang="ru-RU" sz="1600" dirty="0"/>
              <a:t> (в тому </a:t>
            </a:r>
            <a:r>
              <a:rPr lang="ru-RU" sz="1600" dirty="0" err="1"/>
              <a:t>числі</a:t>
            </a:r>
            <a:r>
              <a:rPr lang="ru-RU" sz="1600" dirty="0"/>
              <a:t> з </a:t>
            </a:r>
            <a:r>
              <a:rPr lang="ru-RU" sz="1600" dirty="0" err="1"/>
              <a:t>урахуванням</a:t>
            </a:r>
            <a:r>
              <a:rPr lang="ru-RU" sz="1600" dirty="0"/>
              <a:t> </a:t>
            </a:r>
            <a:r>
              <a:rPr lang="ru-RU" sz="1600" dirty="0" err="1"/>
              <a:t>перспективи</a:t>
            </a:r>
            <a:r>
              <a:rPr lang="ru-RU" sz="1600" dirty="0"/>
              <a:t> </a:t>
            </a:r>
            <a:r>
              <a:rPr lang="ru-RU" sz="1600" dirty="0" err="1"/>
              <a:t>розгортання</a:t>
            </a:r>
            <a:r>
              <a:rPr lang="ru-RU" sz="1600" dirty="0"/>
              <a:t> </a:t>
            </a:r>
            <a:r>
              <a:rPr lang="ru-RU" sz="1600" dirty="0" err="1"/>
              <a:t>потужностей</a:t>
            </a:r>
            <a:r>
              <a:rPr lang="ru-RU" sz="1600" dirty="0"/>
              <a:t> </a:t>
            </a:r>
            <a:r>
              <a:rPr lang="ru-RU" sz="1600" dirty="0" err="1"/>
              <a:t>релокованих</a:t>
            </a:r>
            <a:r>
              <a:rPr lang="ru-RU" sz="1600" dirty="0"/>
              <a:t> </a:t>
            </a:r>
            <a:r>
              <a:rPr lang="ru-RU" sz="1600" dirty="0" err="1"/>
              <a:t>підприємств</a:t>
            </a:r>
            <a:r>
              <a:rPr lang="ru-RU" sz="1600" dirty="0"/>
              <a:t>). 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використовуватись</a:t>
            </a:r>
            <a:r>
              <a:rPr lang="ru-RU" sz="1600" dirty="0"/>
              <a:t> як </a:t>
            </a:r>
            <a:r>
              <a:rPr lang="ru-RU" sz="1600" dirty="0" err="1"/>
              <a:t>наявні</a:t>
            </a:r>
            <a:r>
              <a:rPr lang="ru-RU" sz="1600" dirty="0"/>
              <a:t> </a:t>
            </a:r>
            <a:r>
              <a:rPr lang="ru-RU" sz="1600" dirty="0" err="1"/>
              <a:t>гуртожитки</a:t>
            </a:r>
            <a:r>
              <a:rPr lang="ru-RU" sz="1600" dirty="0"/>
              <a:t> та </a:t>
            </a:r>
            <a:r>
              <a:rPr lang="ru-RU" sz="1600" dirty="0" err="1"/>
              <a:t>хостели</a:t>
            </a:r>
            <a:r>
              <a:rPr lang="ru-RU" sz="1600" dirty="0"/>
              <a:t> (</a:t>
            </a:r>
            <a:r>
              <a:rPr lang="ru-RU" sz="1600" dirty="0" err="1"/>
              <a:t>переважно</a:t>
            </a:r>
            <a:r>
              <a:rPr lang="ru-RU" sz="1600" dirty="0"/>
              <a:t> у великих </a:t>
            </a:r>
            <a:r>
              <a:rPr lang="ru-RU" sz="1600" dirty="0" err="1"/>
              <a:t>містах</a:t>
            </a:r>
            <a:r>
              <a:rPr lang="ru-RU" sz="1600" dirty="0"/>
              <a:t> та в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околицях</a:t>
            </a:r>
            <a:r>
              <a:rPr lang="ru-RU" sz="1600" dirty="0"/>
              <a:t>), так і </a:t>
            </a:r>
            <a:r>
              <a:rPr lang="ru-RU" sz="1600" dirty="0" err="1"/>
              <a:t>зводитись</a:t>
            </a:r>
            <a:r>
              <a:rPr lang="ru-RU" sz="1600" dirty="0"/>
              <a:t> </a:t>
            </a:r>
            <a:r>
              <a:rPr lang="ru-RU" sz="1600" dirty="0" err="1"/>
              <a:t>нові</a:t>
            </a:r>
            <a:r>
              <a:rPr lang="ru-RU" sz="1600" dirty="0"/>
              <a:t> </a:t>
            </a:r>
            <a:r>
              <a:rPr lang="ru-RU" sz="1600" dirty="0" err="1"/>
              <a:t>тимчасові</a:t>
            </a:r>
            <a:r>
              <a:rPr lang="ru-RU" sz="1600" dirty="0"/>
              <a:t> </a:t>
            </a:r>
            <a:r>
              <a:rPr lang="ru-RU" sz="1600" dirty="0" err="1"/>
              <a:t>помешкання</a:t>
            </a:r>
            <a:r>
              <a:rPr lang="ru-RU" sz="1600" dirty="0"/>
              <a:t> у </a:t>
            </a:r>
            <a:r>
              <a:rPr lang="ru-RU" sz="1600" dirty="0" err="1"/>
              <a:t>приміській</a:t>
            </a:r>
            <a:r>
              <a:rPr lang="ru-RU" sz="1600" dirty="0"/>
              <a:t> </a:t>
            </a:r>
            <a:r>
              <a:rPr lang="ru-RU" sz="1600" dirty="0" err="1"/>
              <a:t>зоні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в </a:t>
            </a:r>
            <a:r>
              <a:rPr lang="ru-RU" sz="1600" dirty="0" err="1"/>
              <a:t>сільській</a:t>
            </a:r>
            <a:r>
              <a:rPr lang="ru-RU" sz="1600" dirty="0"/>
              <a:t> </a:t>
            </a:r>
            <a:r>
              <a:rPr lang="ru-RU" sz="1600" dirty="0" err="1"/>
              <a:t>місцевості</a:t>
            </a:r>
            <a:r>
              <a:rPr lang="ru-RU" sz="1600" dirty="0"/>
              <a:t>. </a:t>
            </a:r>
          </a:p>
          <a:p>
            <a:pPr>
              <a:defRPr/>
            </a:pPr>
            <a:r>
              <a:rPr lang="ru-RU" sz="1600" dirty="0"/>
              <a:t>В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випадках</a:t>
            </a:r>
            <a:r>
              <a:rPr lang="ru-RU" sz="1600" dirty="0"/>
              <a:t>, особливо коли </a:t>
            </a:r>
            <a:r>
              <a:rPr lang="ru-RU" sz="1600" dirty="0" err="1"/>
              <a:t>існує</a:t>
            </a:r>
            <a:r>
              <a:rPr lang="ru-RU" sz="1600" dirty="0"/>
              <a:t> перспектива </a:t>
            </a:r>
            <a:r>
              <a:rPr lang="ru-RU" sz="1600" dirty="0" err="1"/>
              <a:t>продовження</a:t>
            </a:r>
            <a:r>
              <a:rPr lang="ru-RU" sz="1600" dirty="0"/>
              <a:t> </a:t>
            </a:r>
            <a:r>
              <a:rPr lang="ru-RU" sz="1600" dirty="0" err="1"/>
              <a:t>термінів</a:t>
            </a:r>
            <a:r>
              <a:rPr lang="ru-RU" sz="1600" dirty="0"/>
              <a:t> </a:t>
            </a:r>
            <a:r>
              <a:rPr lang="ru-RU" sz="1600" dirty="0" err="1"/>
              <a:t>проживання</a:t>
            </a:r>
            <a:r>
              <a:rPr lang="ru-RU" sz="1600" dirty="0"/>
              <a:t> до </a:t>
            </a:r>
            <a:r>
              <a:rPr lang="ru-RU" sz="1600" dirty="0" err="1"/>
              <a:t>кількох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, </a:t>
            </a:r>
            <a:r>
              <a:rPr lang="ru-RU" sz="1600" dirty="0" err="1"/>
              <a:t>варто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започаткувати</a:t>
            </a:r>
            <a:r>
              <a:rPr lang="ru-RU" sz="1600" dirty="0"/>
              <a:t> </a:t>
            </a:r>
            <a:r>
              <a:rPr lang="ru-RU" sz="1600" dirty="0" err="1"/>
              <a:t>зведення</a:t>
            </a:r>
            <a:r>
              <a:rPr lang="ru-RU" sz="1600" dirty="0"/>
              <a:t> нового </a:t>
            </a:r>
            <a:r>
              <a:rPr lang="ru-RU" sz="1600" dirty="0" err="1"/>
              <a:t>постійного</a:t>
            </a:r>
            <a:r>
              <a:rPr lang="ru-RU" sz="1600" dirty="0"/>
              <a:t> </a:t>
            </a:r>
            <a:r>
              <a:rPr lang="ru-RU" sz="1600" dirty="0" err="1"/>
              <a:t>житла</a:t>
            </a:r>
            <a:r>
              <a:rPr lang="ru-RU" sz="1600" dirty="0"/>
              <a:t>, яке </a:t>
            </a:r>
            <a:r>
              <a:rPr lang="ru-RU" sz="1600" dirty="0" err="1"/>
              <a:t>має</a:t>
            </a:r>
            <a:r>
              <a:rPr lang="ru-RU" sz="1600" dirty="0"/>
              <a:t> бути в </a:t>
            </a:r>
            <a:r>
              <a:rPr lang="ru-RU" sz="1600" dirty="0" err="1"/>
              <a:t>комунальної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(у </a:t>
            </a:r>
            <a:r>
              <a:rPr lang="ru-RU" sz="1600" dirty="0" err="1"/>
              <a:t>подальшому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буде </a:t>
            </a:r>
            <a:r>
              <a:rPr lang="ru-RU" sz="1600" dirty="0" err="1"/>
              <a:t>використовувати</a:t>
            </a:r>
            <a:r>
              <a:rPr lang="ru-RU" sz="1600" dirty="0"/>
              <a:t> як </a:t>
            </a:r>
            <a:r>
              <a:rPr lang="ru-RU" sz="1600" dirty="0" err="1"/>
              <a:t>соціальне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ж </a:t>
            </a:r>
            <a:r>
              <a:rPr lang="ru-RU" sz="1600" dirty="0" err="1"/>
              <a:t>передавати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сімейні</a:t>
            </a:r>
            <a:r>
              <a:rPr lang="ru-RU" sz="1600" dirty="0"/>
              <a:t> </a:t>
            </a:r>
            <a:r>
              <a:rPr lang="ru-RU" sz="1600" dirty="0" err="1"/>
              <a:t>гуртожитки</a:t>
            </a:r>
            <a:r>
              <a:rPr lang="ru-RU" sz="1600" dirty="0"/>
              <a:t> без права </a:t>
            </a:r>
            <a:r>
              <a:rPr lang="ru-RU" sz="1600" dirty="0" err="1"/>
              <a:t>приватизації</a:t>
            </a:r>
            <a:r>
              <a:rPr lang="ru-RU" sz="1600" dirty="0"/>
              <a:t>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/>
              <a:t>Особливості третьої категорії 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600" dirty="0" err="1"/>
              <a:t>По-перше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мова</a:t>
            </a:r>
            <a:r>
              <a:rPr lang="ru-RU" sz="1600" dirty="0"/>
              <a:t> </a:t>
            </a:r>
            <a:r>
              <a:rPr lang="ru-RU" sz="1600" dirty="0" err="1"/>
              <a:t>йде</a:t>
            </a:r>
            <a:r>
              <a:rPr lang="ru-RU" sz="1600" dirty="0"/>
              <a:t> про </a:t>
            </a:r>
            <a:r>
              <a:rPr lang="ru-RU" sz="1600" dirty="0" err="1"/>
              <a:t>представників</a:t>
            </a:r>
            <a:r>
              <a:rPr lang="ru-RU" sz="1600" dirty="0"/>
              <a:t> </a:t>
            </a:r>
            <a:r>
              <a:rPr lang="ru-RU" sz="1600" dirty="0" err="1"/>
              <a:t>бізнес-середовища</a:t>
            </a:r>
            <a:r>
              <a:rPr lang="ru-RU" sz="1600" dirty="0"/>
              <a:t>, то </a:t>
            </a:r>
            <a:r>
              <a:rPr lang="ru-RU" sz="1600" dirty="0" err="1"/>
              <a:t>місцевій</a:t>
            </a:r>
            <a:r>
              <a:rPr lang="ru-RU" sz="1600" dirty="0"/>
              <a:t> </a:t>
            </a:r>
            <a:r>
              <a:rPr lang="ru-RU" sz="1600" dirty="0" err="1"/>
              <a:t>владі</a:t>
            </a:r>
            <a:r>
              <a:rPr lang="ru-RU" sz="1600" dirty="0"/>
              <a:t> громад (і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регіонів</a:t>
            </a:r>
            <a:r>
              <a:rPr lang="ru-RU" sz="1600" dirty="0"/>
              <a:t>), де </a:t>
            </a:r>
            <a:r>
              <a:rPr lang="ru-RU" sz="1600" dirty="0" err="1"/>
              <a:t>оселилися</a:t>
            </a:r>
            <a:r>
              <a:rPr lang="ru-RU" sz="1600" dirty="0"/>
              <a:t> </a:t>
            </a:r>
            <a:r>
              <a:rPr lang="ru-RU" sz="1600" dirty="0" err="1"/>
              <a:t>представники</a:t>
            </a:r>
            <a:r>
              <a:rPr lang="ru-RU" sz="1600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категорії</a:t>
            </a:r>
            <a:r>
              <a:rPr lang="ru-RU" sz="1600" dirty="0"/>
              <a:t> </a:t>
            </a:r>
            <a:r>
              <a:rPr lang="ru-RU" sz="1600" dirty="0" err="1"/>
              <a:t>громадян</a:t>
            </a:r>
            <a:r>
              <a:rPr lang="ru-RU" sz="1600" dirty="0"/>
              <a:t>,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чітко</a:t>
            </a:r>
            <a:r>
              <a:rPr lang="ru-RU" sz="1600" dirty="0"/>
              <a:t> </a:t>
            </a:r>
            <a:r>
              <a:rPr lang="ru-RU" sz="1600" dirty="0" err="1"/>
              <a:t>визначитися</a:t>
            </a:r>
            <a:r>
              <a:rPr lang="ru-RU" sz="1600" dirty="0"/>
              <a:t> з </a:t>
            </a:r>
            <a:r>
              <a:rPr lang="ru-RU" sz="1600" dirty="0" err="1"/>
              <a:t>пріоритетними</a:t>
            </a:r>
            <a:r>
              <a:rPr lang="ru-RU" sz="1600" dirty="0"/>
              <a:t> </a:t>
            </a:r>
            <a:r>
              <a:rPr lang="ru-RU" sz="1600" dirty="0" err="1"/>
              <a:t>напрямами</a:t>
            </a:r>
            <a:r>
              <a:rPr lang="ru-RU" sz="1600" dirty="0"/>
              <a:t> </a:t>
            </a:r>
            <a:r>
              <a:rPr lang="ru-RU" sz="1600" dirty="0" err="1"/>
              <a:t>підприємницької</a:t>
            </a:r>
            <a:r>
              <a:rPr lang="ru-RU" sz="1600" dirty="0"/>
              <a:t> </a:t>
            </a:r>
            <a:r>
              <a:rPr lang="ru-RU" sz="1600" dirty="0" err="1"/>
              <a:t>активності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відповідатимуть</a:t>
            </a:r>
            <a:r>
              <a:rPr lang="ru-RU" sz="1600" dirty="0"/>
              <a:t> </a:t>
            </a:r>
            <a:r>
              <a:rPr lang="ru-RU" sz="1600" dirty="0" err="1"/>
              <a:t>стратегічним</a:t>
            </a:r>
            <a:r>
              <a:rPr lang="ru-RU" sz="1600" dirty="0"/>
              <a:t> </a:t>
            </a:r>
            <a:r>
              <a:rPr lang="ru-RU" sz="1600" dirty="0" err="1"/>
              <a:t>цілям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певної</a:t>
            </a:r>
            <a:r>
              <a:rPr lang="ru-RU" sz="1600" dirty="0"/>
              <a:t> </a:t>
            </a:r>
            <a:r>
              <a:rPr lang="ru-RU" sz="1600" dirty="0" err="1"/>
              <a:t>громади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регіону</a:t>
            </a:r>
            <a:r>
              <a:rPr lang="ru-RU" sz="1600" dirty="0"/>
              <a:t>, і </a:t>
            </a:r>
            <a:r>
              <a:rPr lang="ru-RU" sz="1600" dirty="0" err="1"/>
              <a:t>матимуть</a:t>
            </a:r>
            <a:r>
              <a:rPr lang="ru-RU" sz="1600" dirty="0"/>
              <a:t> </a:t>
            </a:r>
            <a:r>
              <a:rPr lang="ru-RU" sz="1600" dirty="0" err="1"/>
              <a:t>першочергову</a:t>
            </a:r>
            <a:r>
              <a:rPr lang="ru-RU" sz="1600" dirty="0"/>
              <a:t> </a:t>
            </a:r>
            <a:r>
              <a:rPr lang="ru-RU" sz="1600" dirty="0" err="1"/>
              <a:t>підтримку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місцевого</a:t>
            </a:r>
            <a:r>
              <a:rPr lang="ru-RU" sz="1600" dirty="0"/>
              <a:t> </a:t>
            </a:r>
            <a:r>
              <a:rPr lang="ru-RU" sz="1600" dirty="0" err="1"/>
              <a:t>самоврядування</a:t>
            </a:r>
            <a:r>
              <a:rPr lang="ru-RU" sz="1600" dirty="0"/>
              <a:t>. </a:t>
            </a:r>
          </a:p>
          <a:p>
            <a:pPr>
              <a:defRPr/>
            </a:pPr>
            <a:r>
              <a:rPr lang="ru-RU" sz="1600" dirty="0" err="1"/>
              <a:t>По-друге</a:t>
            </a:r>
            <a:r>
              <a:rPr lang="ru-RU" sz="1600" dirty="0"/>
              <a:t>, для таких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бізнесу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сьогодні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започаткувати</a:t>
            </a:r>
            <a:r>
              <a:rPr lang="ru-RU" sz="1600" dirty="0"/>
              <a:t> роботу з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адекватної</a:t>
            </a:r>
            <a:r>
              <a:rPr lang="ru-RU" sz="1600" dirty="0"/>
              <a:t> </a:t>
            </a:r>
            <a:r>
              <a:rPr lang="ru-RU" sz="1600" dirty="0" err="1"/>
              <a:t>виробничої</a:t>
            </a:r>
            <a:r>
              <a:rPr lang="ru-RU" sz="1600" dirty="0"/>
              <a:t> </a:t>
            </a:r>
            <a:r>
              <a:rPr lang="ru-RU" sz="1600" dirty="0" err="1"/>
              <a:t>інфраструктури</a:t>
            </a:r>
            <a:r>
              <a:rPr lang="ru-RU" sz="1600" dirty="0"/>
              <a:t>, </a:t>
            </a:r>
            <a:r>
              <a:rPr lang="ru-RU" sz="1600" dirty="0" err="1"/>
              <a:t>наприклад</a:t>
            </a:r>
            <a:r>
              <a:rPr lang="ru-RU" sz="1600" dirty="0"/>
              <a:t> шляхом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промислових</a:t>
            </a:r>
            <a:r>
              <a:rPr lang="ru-RU" sz="1600" dirty="0"/>
              <a:t>, </a:t>
            </a:r>
            <a:r>
              <a:rPr lang="ru-RU" sz="1600" dirty="0" err="1"/>
              <a:t>індустріальних</a:t>
            </a:r>
            <a:r>
              <a:rPr lang="ru-RU" sz="1600" dirty="0"/>
              <a:t>, </a:t>
            </a:r>
            <a:r>
              <a:rPr lang="ru-RU" sz="1600" dirty="0" err="1"/>
              <a:t>технологічних</a:t>
            </a:r>
            <a:r>
              <a:rPr lang="ru-RU" sz="1600" dirty="0"/>
              <a:t> і </a:t>
            </a:r>
            <a:r>
              <a:rPr lang="ru-RU" sz="1600" dirty="0" err="1"/>
              <a:t>наукових</a:t>
            </a:r>
            <a:r>
              <a:rPr lang="ru-RU" sz="1600" dirty="0"/>
              <a:t> </a:t>
            </a:r>
            <a:r>
              <a:rPr lang="ru-RU" sz="1600" dirty="0" err="1"/>
              <a:t>парків</a:t>
            </a:r>
            <a:r>
              <a:rPr lang="ru-RU" sz="1600" dirty="0"/>
              <a:t>, </a:t>
            </a:r>
            <a:r>
              <a:rPr lang="ru-RU" sz="1600" dirty="0" err="1"/>
              <a:t>промислових</a:t>
            </a:r>
            <a:r>
              <a:rPr lang="ru-RU" sz="1600" dirty="0"/>
              <a:t> зон </a:t>
            </a:r>
            <a:r>
              <a:rPr lang="ru-RU" sz="1600" dirty="0" err="1"/>
              <a:t>тощо</a:t>
            </a:r>
            <a:r>
              <a:rPr lang="ru-RU" sz="1600" dirty="0"/>
              <a:t>. </a:t>
            </a:r>
          </a:p>
          <a:p>
            <a:pPr>
              <a:defRPr/>
            </a:pPr>
            <a:r>
              <a:rPr lang="ru-RU" sz="1600" dirty="0" err="1"/>
              <a:t>По-третє</a:t>
            </a:r>
            <a:r>
              <a:rPr lang="ru-RU" sz="1600" dirty="0"/>
              <a:t>, </a:t>
            </a:r>
            <a:r>
              <a:rPr lang="ru-RU" sz="1600" dirty="0" err="1"/>
              <a:t>варто</a:t>
            </a:r>
            <a:r>
              <a:rPr lang="ru-RU" sz="1600" dirty="0"/>
              <a:t> 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дієвий</a:t>
            </a:r>
            <a:r>
              <a:rPr lang="ru-RU" sz="1600" dirty="0"/>
              <a:t> </a:t>
            </a:r>
            <a:r>
              <a:rPr lang="ru-RU" sz="1600" dirty="0" err="1"/>
              <a:t>механізм</a:t>
            </a:r>
            <a:r>
              <a:rPr lang="ru-RU" sz="1600" dirty="0"/>
              <a:t> </a:t>
            </a:r>
            <a:r>
              <a:rPr lang="ru-RU" sz="1600" dirty="0" err="1"/>
              <a:t>взаємоузгодженої</a:t>
            </a:r>
            <a:r>
              <a:rPr lang="ru-RU" sz="1600" dirty="0"/>
              <a:t> </a:t>
            </a:r>
            <a:r>
              <a:rPr lang="ru-RU" sz="1600" dirty="0" err="1"/>
              <a:t>релокації</a:t>
            </a:r>
            <a:r>
              <a:rPr lang="ru-RU" sz="1600" dirty="0"/>
              <a:t> </a:t>
            </a:r>
            <a:r>
              <a:rPr lang="ru-RU" sz="1600" dirty="0" err="1"/>
              <a:t>підприємств</a:t>
            </a:r>
            <a:r>
              <a:rPr lang="ru-RU" sz="1600" dirty="0"/>
              <a:t> та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потенційних</a:t>
            </a:r>
            <a:r>
              <a:rPr lang="ru-RU" sz="1600" dirty="0"/>
              <a:t> </a:t>
            </a:r>
            <a:r>
              <a:rPr lang="ru-RU" sz="1600" dirty="0" err="1"/>
              <a:t>працівників</a:t>
            </a:r>
            <a:r>
              <a:rPr lang="ru-RU" sz="1600" dirty="0"/>
              <a:t>. 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передбачити</a:t>
            </a:r>
            <a:r>
              <a:rPr lang="ru-RU" sz="1600" dirty="0"/>
              <a:t> </a:t>
            </a:r>
            <a:r>
              <a:rPr lang="ru-RU" sz="1600" dirty="0" err="1"/>
              <a:t>будівництво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житлових</a:t>
            </a:r>
            <a:r>
              <a:rPr lang="ru-RU" sz="1600" dirty="0"/>
              <a:t> </a:t>
            </a:r>
            <a:r>
              <a:rPr lang="ru-RU" sz="1600" dirty="0" err="1"/>
              <a:t>будинків</a:t>
            </a:r>
            <a:r>
              <a:rPr lang="ru-RU" sz="1600" dirty="0"/>
              <a:t> у </a:t>
            </a:r>
            <a:r>
              <a:rPr lang="ru-RU" sz="1600" dirty="0" err="1"/>
              <a:t>місцях</a:t>
            </a:r>
            <a:r>
              <a:rPr lang="ru-RU" sz="1600" dirty="0"/>
              <a:t> </a:t>
            </a:r>
            <a:r>
              <a:rPr lang="ru-RU" sz="1600" dirty="0" err="1"/>
              <a:t>можливої</a:t>
            </a:r>
            <a:r>
              <a:rPr lang="ru-RU" sz="1600" dirty="0"/>
              <a:t> </a:t>
            </a:r>
            <a:r>
              <a:rPr lang="ru-RU" sz="1600" dirty="0" err="1"/>
              <a:t>локалізації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промислових</a:t>
            </a:r>
            <a:r>
              <a:rPr lang="ru-RU" sz="1600" dirty="0"/>
              <a:t> </a:t>
            </a:r>
            <a:r>
              <a:rPr lang="ru-RU" sz="1600" dirty="0" err="1"/>
              <a:t>об’єктів</a:t>
            </a:r>
            <a:r>
              <a:rPr lang="ru-RU" sz="1600" dirty="0"/>
              <a:t> та </a:t>
            </a:r>
            <a:r>
              <a:rPr lang="ru-RU" sz="1600" dirty="0" err="1"/>
              <a:t>індустріальних</a:t>
            </a:r>
            <a:r>
              <a:rPr lang="ru-RU" sz="1600" dirty="0"/>
              <a:t> </a:t>
            </a:r>
            <a:r>
              <a:rPr lang="ru-RU" sz="1600" dirty="0" err="1"/>
              <a:t>парків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започаткувати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об’єктів</a:t>
            </a:r>
            <a:r>
              <a:rPr lang="ru-RU" sz="1600" dirty="0"/>
              <a:t> </a:t>
            </a:r>
            <a:r>
              <a:rPr lang="ru-RU" sz="1600" dirty="0" err="1"/>
              <a:t>відповідної</a:t>
            </a:r>
            <a:r>
              <a:rPr lang="ru-RU" sz="1600" dirty="0"/>
              <a:t> </a:t>
            </a:r>
            <a:r>
              <a:rPr lang="ru-RU" sz="1600" dirty="0" err="1"/>
              <a:t>соціальної</a:t>
            </a:r>
            <a:r>
              <a:rPr lang="ru-RU" sz="1600" dirty="0"/>
              <a:t>, </a:t>
            </a:r>
            <a:r>
              <a:rPr lang="ru-RU" sz="1600" dirty="0" err="1"/>
              <a:t>інженерної</a:t>
            </a:r>
            <a:r>
              <a:rPr lang="ru-RU" sz="1600" dirty="0"/>
              <a:t> та </a:t>
            </a:r>
            <a:r>
              <a:rPr lang="ru-RU" sz="1600" dirty="0" err="1"/>
              <a:t>маркетингової</a:t>
            </a:r>
            <a:r>
              <a:rPr lang="ru-RU" sz="1600" dirty="0"/>
              <a:t> </a:t>
            </a:r>
            <a:r>
              <a:rPr lang="ru-RU" sz="1600" dirty="0" err="1"/>
              <a:t>інфраструктури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uk-UA" sz="2800" dirty="0"/>
              <a:t>На що звернути увагу?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750" y="1700213"/>
            <a:ext cx="8135938" cy="4548187"/>
          </a:xfrm>
        </p:spPr>
        <p:txBody>
          <a:bodyPr/>
          <a:lstStyle/>
          <a:p>
            <a:pPr>
              <a:defRPr/>
            </a:pPr>
            <a:r>
              <a:rPr lang="ru-RU" sz="1600" dirty="0" err="1">
                <a:effectLst/>
              </a:rPr>
              <a:t>Формування</a:t>
            </a:r>
            <a:r>
              <a:rPr lang="ru-RU" sz="1600" dirty="0">
                <a:effectLst/>
              </a:rPr>
              <a:t> низки </a:t>
            </a:r>
            <a:r>
              <a:rPr lang="ru-RU" sz="1600" dirty="0" err="1">
                <a:effectLst/>
              </a:rPr>
              <a:t>нових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поселень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які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матимуть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певну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промислову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спеціалізацію</a:t>
            </a:r>
            <a:r>
              <a:rPr lang="ru-RU" sz="1600" dirty="0">
                <a:effectLst/>
              </a:rPr>
              <a:t> (</a:t>
            </a:r>
            <a:r>
              <a:rPr lang="ru-RU" sz="1600" dirty="0" err="1">
                <a:effectLst/>
              </a:rPr>
              <a:t>насамперед</a:t>
            </a:r>
            <a:r>
              <a:rPr lang="ru-RU" sz="1600" dirty="0">
                <a:effectLst/>
              </a:rPr>
              <a:t> в </a:t>
            </a:r>
            <a:r>
              <a:rPr lang="ru-RU" sz="1600" dirty="0" err="1">
                <a:effectLst/>
              </a:rPr>
              <a:t>інноваційних</a:t>
            </a:r>
            <a:r>
              <a:rPr lang="ru-RU" sz="1600" dirty="0">
                <a:effectLst/>
              </a:rPr>
              <a:t> секторах </a:t>
            </a:r>
            <a:r>
              <a:rPr lang="ru-RU" sz="1600" dirty="0" err="1">
                <a:effectLst/>
              </a:rPr>
              <a:t>сучасної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машинобудівної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індустрії</a:t>
            </a:r>
            <a:r>
              <a:rPr lang="ru-RU" sz="1600" dirty="0">
                <a:effectLst/>
              </a:rPr>
              <a:t> та ВПК), </a:t>
            </a:r>
            <a:r>
              <a:rPr lang="ru-RU" sz="1600" dirty="0" err="1">
                <a:effectLst/>
              </a:rPr>
              <a:t>або</a:t>
            </a:r>
            <a:r>
              <a:rPr lang="ru-RU" sz="1600" dirty="0">
                <a:effectLst/>
              </a:rPr>
              <a:t> ж </a:t>
            </a:r>
            <a:r>
              <a:rPr lang="ru-RU" sz="1600" dirty="0" err="1">
                <a:effectLst/>
              </a:rPr>
              <a:t>агроіндустріальну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спрямованість</a:t>
            </a:r>
            <a:r>
              <a:rPr lang="ru-RU" sz="1600" dirty="0">
                <a:effectLst/>
              </a:rPr>
              <a:t> (</a:t>
            </a:r>
            <a:r>
              <a:rPr lang="ru-RU" sz="1600" dirty="0" err="1">
                <a:effectLst/>
              </a:rPr>
              <a:t>передусім</a:t>
            </a:r>
            <a:r>
              <a:rPr lang="ru-RU" sz="1600" dirty="0">
                <a:effectLst/>
              </a:rPr>
              <a:t> у </a:t>
            </a:r>
            <a:r>
              <a:rPr lang="ru-RU" sz="1600" dirty="0" err="1">
                <a:effectLst/>
              </a:rPr>
              <a:t>переробці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аграрної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продукції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її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зберіганні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розгортанні</a:t>
            </a:r>
            <a:r>
              <a:rPr lang="ru-RU" sz="1600" dirty="0">
                <a:effectLst/>
              </a:rPr>
              <a:t> мереж </a:t>
            </a:r>
            <a:r>
              <a:rPr lang="ru-RU" sz="1600" dirty="0" err="1">
                <a:effectLst/>
              </a:rPr>
              <a:t>сільськогосподарської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логістики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тощо</a:t>
            </a:r>
            <a:r>
              <a:rPr lang="ru-RU" sz="1600" dirty="0">
                <a:effectLst/>
              </a:rPr>
              <a:t>).</a:t>
            </a:r>
          </a:p>
          <a:p>
            <a:pPr>
              <a:defRPr/>
            </a:pPr>
            <a:endParaRPr lang="ru-RU" sz="1600" dirty="0">
              <a:effectLst/>
            </a:endParaRPr>
          </a:p>
          <a:p>
            <a:pPr>
              <a:defRPr/>
            </a:pPr>
            <a:r>
              <a:rPr lang="ru-RU" sz="1600" dirty="0" err="1">
                <a:effectLst/>
              </a:rPr>
              <a:t>Оптимізація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процесів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просторового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розосередження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релокованих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підприємств</a:t>
            </a:r>
            <a:r>
              <a:rPr lang="ru-RU" sz="1600" dirty="0">
                <a:effectLst/>
              </a:rPr>
              <a:t> і </a:t>
            </a:r>
            <a:r>
              <a:rPr lang="ru-RU" sz="1600" dirty="0" err="1">
                <a:effectLst/>
              </a:rPr>
              <a:t>внутрішньо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переміщених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осіб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тісно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пов’язана</a:t>
            </a:r>
            <a:r>
              <a:rPr lang="ru-RU" sz="1600" dirty="0">
                <a:effectLst/>
              </a:rPr>
              <a:t> з </a:t>
            </a:r>
            <a:r>
              <a:rPr lang="ru-RU" sz="1600" dirty="0" err="1">
                <a:effectLst/>
              </a:rPr>
              <a:t>модернізацією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стратегій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соціально-економічного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розвитку</a:t>
            </a:r>
            <a:r>
              <a:rPr lang="ru-RU" sz="1600" dirty="0">
                <a:effectLst/>
              </a:rPr>
              <a:t> тих </a:t>
            </a:r>
            <a:r>
              <a:rPr lang="ru-RU" sz="1600" dirty="0" err="1">
                <a:effectLst/>
              </a:rPr>
              <a:t>регіонів</a:t>
            </a:r>
            <a:r>
              <a:rPr lang="ru-RU" sz="1600" dirty="0">
                <a:effectLst/>
              </a:rPr>
              <a:t> і </a:t>
            </a:r>
            <a:r>
              <a:rPr lang="ru-RU" sz="1600" dirty="0" err="1">
                <a:effectLst/>
              </a:rPr>
              <a:t>територіальних</a:t>
            </a:r>
            <a:r>
              <a:rPr lang="ru-RU" sz="1600" dirty="0">
                <a:effectLst/>
              </a:rPr>
              <a:t> громад, </a:t>
            </a:r>
            <a:r>
              <a:rPr lang="ru-RU" sz="1600" dirty="0" err="1">
                <a:effectLst/>
              </a:rPr>
              <a:t>які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їх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приймають</a:t>
            </a:r>
            <a:r>
              <a:rPr lang="ru-RU" sz="1600" dirty="0">
                <a:effectLst/>
              </a:rPr>
              <a:t>. </a:t>
            </a:r>
            <a:r>
              <a:rPr lang="ru-RU" sz="1600" dirty="0" err="1">
                <a:effectLst/>
              </a:rPr>
              <a:t>Крім</a:t>
            </a:r>
            <a:r>
              <a:rPr lang="ru-RU" sz="1600" dirty="0">
                <a:effectLst/>
              </a:rPr>
              <a:t> того, у </a:t>
            </a:r>
            <a:r>
              <a:rPr lang="ru-RU" sz="1600" dirty="0" err="1">
                <a:effectLst/>
              </a:rPr>
              <a:t>вказаних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стратегіях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слід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зображати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пріоритетні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напрями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формування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продовольчих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резервів</a:t>
            </a:r>
            <a:r>
              <a:rPr lang="ru-RU" sz="1600" dirty="0">
                <a:effectLst/>
              </a:rPr>
              <a:t> на </a:t>
            </a:r>
            <a:r>
              <a:rPr lang="ru-RU" sz="1600" dirty="0" err="1">
                <a:effectLst/>
              </a:rPr>
              <a:t>території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громади</a:t>
            </a:r>
            <a:r>
              <a:rPr lang="ru-RU" sz="1600" dirty="0">
                <a:effectLst/>
              </a:rPr>
              <a:t> та </a:t>
            </a:r>
            <a:r>
              <a:rPr lang="ru-RU" sz="1600" dirty="0" err="1">
                <a:effectLst/>
              </a:rPr>
              <a:t>основні</a:t>
            </a:r>
            <a:r>
              <a:rPr lang="ru-RU" sz="1600" dirty="0">
                <a:effectLst/>
              </a:rPr>
              <a:t> заходи з </a:t>
            </a:r>
            <a:r>
              <a:rPr lang="ru-RU" sz="1600" dirty="0" err="1">
                <a:effectLst/>
              </a:rPr>
              <a:t>нівелювання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актуальних</a:t>
            </a:r>
            <a:r>
              <a:rPr lang="ru-RU" sz="1600" dirty="0">
                <a:effectLst/>
              </a:rPr>
              <a:t> для </a:t>
            </a:r>
            <a:r>
              <a:rPr lang="ru-RU" sz="1600" dirty="0" err="1">
                <a:effectLst/>
              </a:rPr>
              <a:t>неї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безпекових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ризиків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зокрема</a:t>
            </a:r>
            <a:r>
              <a:rPr lang="ru-RU" sz="1600" dirty="0">
                <a:effectLst/>
              </a:rPr>
              <a:t> з </a:t>
            </a:r>
            <a:r>
              <a:rPr lang="ru-RU" sz="1600" dirty="0" err="1">
                <a:effectLst/>
              </a:rPr>
              <a:t>урахуванням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досвіду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набутого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Україною</a:t>
            </a:r>
            <a:r>
              <a:rPr lang="ru-RU" sz="1600" dirty="0">
                <a:effectLst/>
              </a:rPr>
              <a:t> за час </a:t>
            </a:r>
            <a:r>
              <a:rPr lang="ru-RU" sz="1600" dirty="0" err="1">
                <a:effectLst/>
              </a:rPr>
              <a:t>війни</a:t>
            </a:r>
            <a:r>
              <a:rPr lang="ru-RU" sz="1600" dirty="0">
                <a:effectLst/>
              </a:rPr>
              <a:t>. </a:t>
            </a:r>
            <a:r>
              <a:rPr lang="ru-RU" sz="1600" dirty="0" err="1">
                <a:effectLst/>
              </a:rPr>
              <a:t>Передусім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це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стосується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створення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якісної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системи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територіальної</a:t>
            </a:r>
            <a:r>
              <a:rPr lang="ru-RU" sz="1600" dirty="0">
                <a:effectLst/>
              </a:rPr>
              <a:t> оборони та </a:t>
            </a:r>
            <a:r>
              <a:rPr lang="ru-RU" sz="1600" dirty="0" err="1">
                <a:effectLst/>
              </a:rPr>
              <a:t>налагодження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ефективних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взаємодій</a:t>
            </a:r>
            <a:r>
              <a:rPr lang="ru-RU" sz="1600" dirty="0">
                <a:effectLst/>
              </a:rPr>
              <a:t> з </a:t>
            </a:r>
            <a:r>
              <a:rPr lang="ru-RU" sz="1600" dirty="0" err="1">
                <a:effectLst/>
              </a:rPr>
              <a:t>командуванням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військових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частин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щодо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розміщення</a:t>
            </a:r>
            <a:r>
              <a:rPr lang="ru-RU" sz="1600" dirty="0">
                <a:effectLst/>
              </a:rPr>
              <a:t> на </a:t>
            </a:r>
            <a:r>
              <a:rPr lang="ru-RU" sz="1600" dirty="0" err="1">
                <a:effectLst/>
              </a:rPr>
              <a:t>території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громади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належним</a:t>
            </a:r>
            <a:r>
              <a:rPr lang="ru-RU" sz="1600" dirty="0">
                <a:effectLst/>
              </a:rPr>
              <a:t> чином </a:t>
            </a:r>
            <a:r>
              <a:rPr lang="ru-RU" sz="1600" dirty="0" err="1">
                <a:effectLst/>
              </a:rPr>
              <a:t>захищених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складів</a:t>
            </a:r>
            <a:r>
              <a:rPr lang="ru-RU" sz="1600" dirty="0">
                <a:effectLst/>
              </a:rPr>
              <a:t> та </a:t>
            </a:r>
            <a:r>
              <a:rPr lang="ru-RU" sz="1600" dirty="0" err="1">
                <a:effectLst/>
              </a:rPr>
              <a:t>логістичних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потужностей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які</a:t>
            </a:r>
            <a:r>
              <a:rPr lang="ru-RU" sz="1600" dirty="0">
                <a:effectLst/>
              </a:rPr>
              <a:t> в </a:t>
            </a:r>
            <a:r>
              <a:rPr lang="ru-RU" sz="1600" dirty="0" err="1">
                <a:effectLst/>
              </a:rPr>
              <a:t>перспективі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можна</a:t>
            </a:r>
            <a:r>
              <a:rPr lang="ru-RU" sz="1600" dirty="0">
                <a:effectLst/>
              </a:rPr>
              <a:t> буде </a:t>
            </a:r>
            <a:r>
              <a:rPr lang="ru-RU" sz="1600" dirty="0" err="1">
                <a:effectLst/>
              </a:rPr>
              <a:t>використовувати</a:t>
            </a:r>
            <a:r>
              <a:rPr lang="ru-RU" sz="1600" dirty="0">
                <a:effectLst/>
              </a:rPr>
              <a:t> у </a:t>
            </a:r>
            <a:r>
              <a:rPr lang="ru-RU" sz="1600" dirty="0" err="1">
                <a:effectLst/>
              </a:rPr>
              <a:t>воєнних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цілях</a:t>
            </a:r>
            <a:r>
              <a:rPr lang="ru-RU" sz="1600" dirty="0">
                <a:effectLst/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sz="2800" dirty="0" err="1"/>
              <a:t>Важлива</a:t>
            </a:r>
            <a:r>
              <a:rPr lang="ru-RU" sz="2800" dirty="0"/>
              <a:t> </a:t>
            </a:r>
            <a:r>
              <a:rPr lang="ru-RU" sz="2800" dirty="0" err="1"/>
              <a:t>функція</a:t>
            </a:r>
            <a:r>
              <a:rPr lang="ru-RU" sz="2800" dirty="0"/>
              <a:t> </a:t>
            </a:r>
            <a:r>
              <a:rPr lang="ru-RU" sz="2800" dirty="0" err="1"/>
              <a:t>територіальних</a:t>
            </a:r>
            <a:r>
              <a:rPr lang="ru-RU" sz="2800" dirty="0"/>
              <a:t> громад та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самоврядування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воєнного</a:t>
            </a:r>
            <a:r>
              <a:rPr lang="ru-RU" sz="2800" dirty="0"/>
              <a:t> стану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188" y="1981200"/>
            <a:ext cx="8281987" cy="4114800"/>
          </a:xfrm>
        </p:spPr>
        <p:txBody>
          <a:bodyPr/>
          <a:lstStyle/>
          <a:p>
            <a:pPr>
              <a:defRPr/>
            </a:pPr>
            <a:r>
              <a:rPr lang="ru-RU" sz="1600" dirty="0" err="1"/>
              <a:t>посилення</a:t>
            </a:r>
            <a:r>
              <a:rPr lang="ru-RU" sz="1600" dirty="0"/>
              <a:t> </a:t>
            </a:r>
            <a:r>
              <a:rPr lang="ru-RU" sz="1600" dirty="0" err="1"/>
              <a:t>співпраці</a:t>
            </a:r>
            <a:r>
              <a:rPr lang="ru-RU" sz="1600" dirty="0"/>
              <a:t> з </a:t>
            </a:r>
            <a:r>
              <a:rPr lang="ru-RU" sz="1600" dirty="0" err="1"/>
              <a:t>донорськими</a:t>
            </a:r>
            <a:r>
              <a:rPr lang="ru-RU" sz="1600" dirty="0"/>
              <a:t> </a:t>
            </a:r>
            <a:r>
              <a:rPr lang="ru-RU" sz="1600" dirty="0" err="1"/>
              <a:t>організаціями</a:t>
            </a:r>
            <a:r>
              <a:rPr lang="ru-RU" sz="1600" dirty="0"/>
              <a:t> </a:t>
            </a:r>
            <a:r>
              <a:rPr lang="ru-RU" sz="1600" dirty="0" err="1"/>
              <a:t>європейських</a:t>
            </a:r>
            <a:r>
              <a:rPr lang="ru-RU" sz="1600" dirty="0"/>
              <a:t> держав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розбудови</a:t>
            </a:r>
            <a:r>
              <a:rPr lang="ru-RU" sz="1600" dirty="0"/>
              <a:t> та </a:t>
            </a:r>
            <a:r>
              <a:rPr lang="ru-RU" sz="1600" dirty="0" err="1"/>
              <a:t>модернізації</a:t>
            </a:r>
            <a:r>
              <a:rPr lang="ru-RU" sz="1600" dirty="0"/>
              <a:t> </a:t>
            </a:r>
            <a:r>
              <a:rPr lang="ru-RU" sz="1600" dirty="0" err="1"/>
              <a:t>інфраструктури</a:t>
            </a:r>
            <a:r>
              <a:rPr lang="ru-RU" sz="1600" dirty="0"/>
              <a:t> </a:t>
            </a:r>
            <a:r>
              <a:rPr lang="ru-RU" sz="1600" dirty="0" err="1"/>
              <a:t>відповідних</a:t>
            </a:r>
            <a:r>
              <a:rPr lang="ru-RU" sz="1600" dirty="0"/>
              <a:t> громад,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підготовки</a:t>
            </a:r>
            <a:r>
              <a:rPr lang="ru-RU" sz="1600" dirty="0"/>
              <a:t> до </a:t>
            </a:r>
            <a:r>
              <a:rPr lang="ru-RU" sz="1600" dirty="0" err="1"/>
              <a:t>реалізації</a:t>
            </a:r>
            <a:r>
              <a:rPr lang="ru-RU" sz="1600" dirty="0"/>
              <a:t> проєктів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повоєнного</a:t>
            </a:r>
            <a:r>
              <a:rPr lang="ru-RU" sz="1600" dirty="0"/>
              <a:t> </a:t>
            </a:r>
            <a:r>
              <a:rPr lang="ru-RU" sz="1600" dirty="0" err="1"/>
              <a:t>соціально-економічного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. </a:t>
            </a:r>
            <a:r>
              <a:rPr lang="ru-RU" sz="1600" dirty="0" err="1"/>
              <a:t>Адже</a:t>
            </a:r>
            <a:r>
              <a:rPr lang="ru-RU" sz="1600" dirty="0"/>
              <a:t> в </a:t>
            </a:r>
            <a:r>
              <a:rPr lang="ru-RU" sz="1600" dirty="0" err="1"/>
              <a:t>умовах</a:t>
            </a:r>
            <a:r>
              <a:rPr lang="ru-RU" sz="1600" dirty="0"/>
              <a:t> </a:t>
            </a:r>
            <a:r>
              <a:rPr lang="ru-RU" sz="1600" dirty="0" err="1"/>
              <a:t>ведення</a:t>
            </a:r>
            <a:r>
              <a:rPr lang="ru-RU" sz="1600" dirty="0"/>
              <a:t> </a:t>
            </a:r>
            <a:r>
              <a:rPr lang="ru-RU" sz="1600" dirty="0" err="1"/>
              <a:t>бойових</a:t>
            </a:r>
            <a:r>
              <a:rPr lang="ru-RU" sz="1600" dirty="0"/>
              <a:t> </a:t>
            </a:r>
            <a:r>
              <a:rPr lang="ru-RU" sz="1600" dirty="0" err="1"/>
              <a:t>дій</a:t>
            </a:r>
            <a:r>
              <a:rPr lang="ru-RU" sz="1600" dirty="0"/>
              <a:t> на </a:t>
            </a:r>
            <a:r>
              <a:rPr lang="ru-RU" sz="1600" dirty="0" err="1"/>
              <a:t>півдні</a:t>
            </a:r>
            <a:r>
              <a:rPr lang="ru-RU" sz="1600" dirty="0"/>
              <a:t> та </a:t>
            </a:r>
            <a:r>
              <a:rPr lang="ru-RU" sz="1600" dirty="0" err="1"/>
              <a:t>сході</a:t>
            </a:r>
            <a:r>
              <a:rPr lang="ru-RU" sz="1600" dirty="0"/>
              <a:t> </a:t>
            </a:r>
            <a:r>
              <a:rPr lang="ru-RU" sz="1600" dirty="0" err="1"/>
              <a:t>нашої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, </a:t>
            </a:r>
            <a:r>
              <a:rPr lang="ru-RU" sz="1600" dirty="0" err="1"/>
              <a:t>європейські</a:t>
            </a:r>
            <a:r>
              <a:rPr lang="ru-RU" sz="1600" dirty="0"/>
              <a:t> </a:t>
            </a:r>
            <a:r>
              <a:rPr lang="ru-RU" sz="1600" dirty="0" err="1"/>
              <a:t>партнери</a:t>
            </a:r>
            <a:r>
              <a:rPr lang="ru-RU" sz="1600" dirty="0"/>
              <a:t> в основному </a:t>
            </a:r>
            <a:r>
              <a:rPr lang="ru-RU" sz="1600" dirty="0" err="1"/>
              <a:t>переорієнтувалися</a:t>
            </a:r>
            <a:r>
              <a:rPr lang="ru-RU" sz="1600" dirty="0"/>
              <a:t> на </a:t>
            </a:r>
            <a:r>
              <a:rPr lang="ru-RU" sz="1600" dirty="0" err="1"/>
              <a:t>військову</a:t>
            </a:r>
            <a:r>
              <a:rPr lang="ru-RU" sz="1600" dirty="0"/>
              <a:t> </a:t>
            </a:r>
            <a:r>
              <a:rPr lang="ru-RU" sz="1600" dirty="0" err="1"/>
              <a:t>підтримку</a:t>
            </a:r>
            <a:r>
              <a:rPr lang="ru-RU" sz="1600" dirty="0"/>
              <a:t> </a:t>
            </a:r>
            <a:r>
              <a:rPr lang="ru-RU" sz="1600" dirty="0" err="1"/>
              <a:t>нашої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 та </a:t>
            </a:r>
            <a:r>
              <a:rPr lang="ru-RU" sz="1600" dirty="0" err="1"/>
              <a:t>надання</a:t>
            </a:r>
            <a:r>
              <a:rPr lang="ru-RU" sz="1600" dirty="0"/>
              <a:t> </a:t>
            </a:r>
            <a:r>
              <a:rPr lang="ru-RU" sz="1600" dirty="0" err="1"/>
              <a:t>допомоги</a:t>
            </a:r>
            <a:r>
              <a:rPr lang="ru-RU" sz="1600" dirty="0"/>
              <a:t> </a:t>
            </a:r>
            <a:r>
              <a:rPr lang="ru-RU" sz="1600" dirty="0" err="1"/>
              <a:t>біженцям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вимушені</a:t>
            </a:r>
            <a:r>
              <a:rPr lang="ru-RU" sz="1600" dirty="0"/>
              <a:t> </a:t>
            </a:r>
            <a:r>
              <a:rPr lang="ru-RU" sz="1600" dirty="0" err="1"/>
              <a:t>виїхати</a:t>
            </a:r>
            <a:r>
              <a:rPr lang="ru-RU" sz="1600" dirty="0"/>
              <a:t> до </a:t>
            </a:r>
            <a:r>
              <a:rPr lang="ru-RU" sz="1600" dirty="0" err="1"/>
              <a:t>їхніх</a:t>
            </a:r>
            <a:r>
              <a:rPr lang="ru-RU" sz="1600" dirty="0"/>
              <a:t> держав. </a:t>
            </a:r>
            <a:r>
              <a:rPr lang="ru-RU" sz="1600" dirty="0" err="1"/>
              <a:t>Це</a:t>
            </a:r>
            <a:r>
              <a:rPr lang="ru-RU" sz="1600" dirty="0"/>
              <a:t> створило </a:t>
            </a:r>
            <a:r>
              <a:rPr lang="ru-RU" sz="1600" dirty="0" err="1"/>
              <a:t>певний</a:t>
            </a:r>
            <a:r>
              <a:rPr lang="ru-RU" sz="1600" dirty="0"/>
              <a:t> «</a:t>
            </a:r>
            <a:r>
              <a:rPr lang="ru-RU" sz="1600" dirty="0" err="1"/>
              <a:t>інституційний</a:t>
            </a:r>
            <a:r>
              <a:rPr lang="ru-RU" sz="1600" dirty="0"/>
              <a:t> вакуум» в </a:t>
            </a:r>
            <a:r>
              <a:rPr lang="ru-RU" sz="1600" dirty="0" err="1"/>
              <a:t>площині</a:t>
            </a:r>
            <a:r>
              <a:rPr lang="ru-RU" sz="1600" dirty="0"/>
              <a:t> </a:t>
            </a:r>
            <a:r>
              <a:rPr lang="ru-RU" sz="1600" dirty="0" err="1"/>
              <a:t>формування</a:t>
            </a:r>
            <a:r>
              <a:rPr lang="ru-RU" sz="1600" dirty="0"/>
              <a:t> засад </a:t>
            </a:r>
            <a:r>
              <a:rPr lang="ru-RU" sz="1600" dirty="0" err="1"/>
              <a:t>повоєнного</a:t>
            </a:r>
            <a:r>
              <a:rPr lang="ru-RU" sz="1600" dirty="0"/>
              <a:t> </a:t>
            </a:r>
            <a:r>
              <a:rPr lang="ru-RU" sz="1600" dirty="0" err="1"/>
              <a:t>соціально-економічного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 в </a:t>
            </a:r>
            <a:r>
              <a:rPr lang="ru-RU" sz="1600" dirty="0" err="1"/>
              <a:t>контексті</a:t>
            </a:r>
            <a:r>
              <a:rPr lang="ru-RU" sz="1600" dirty="0"/>
              <a:t> </a:t>
            </a:r>
            <a:r>
              <a:rPr lang="ru-RU" sz="1600" dirty="0" err="1"/>
              <a:t>інтеграції</a:t>
            </a:r>
            <a:r>
              <a:rPr lang="ru-RU" sz="1600" dirty="0"/>
              <a:t> </a:t>
            </a:r>
            <a:r>
              <a:rPr lang="ru-RU" sz="1600" dirty="0" err="1"/>
              <a:t>нашої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 до </a:t>
            </a:r>
            <a:r>
              <a:rPr lang="ru-RU" sz="1600" dirty="0" err="1"/>
              <a:t>ЄС</a:t>
            </a:r>
            <a:r>
              <a:rPr lang="ru-RU" sz="1600" dirty="0"/>
              <a:t> та </a:t>
            </a:r>
            <a:r>
              <a:rPr lang="ru-RU" sz="1600" dirty="0" err="1"/>
              <a:t>адаптації</a:t>
            </a:r>
            <a:r>
              <a:rPr lang="ru-RU" sz="1600" dirty="0"/>
              <a:t> на </a:t>
            </a:r>
            <a:r>
              <a:rPr lang="ru-RU" sz="1600" dirty="0" err="1"/>
              <a:t>вітчизняний</a:t>
            </a:r>
            <a:r>
              <a:rPr lang="ru-RU" sz="1600" dirty="0"/>
              <a:t> </a:t>
            </a:r>
            <a:r>
              <a:rPr lang="ru-RU" sz="1600" dirty="0" err="1"/>
              <a:t>суспільний</a:t>
            </a:r>
            <a:r>
              <a:rPr lang="ru-RU" sz="1600" dirty="0"/>
              <a:t> </a:t>
            </a:r>
            <a:r>
              <a:rPr lang="ru-RU" sz="1600" dirty="0" err="1"/>
              <a:t>ґрунт</a:t>
            </a:r>
            <a:r>
              <a:rPr lang="ru-RU" sz="1600" dirty="0"/>
              <a:t> </a:t>
            </a:r>
            <a:r>
              <a:rPr lang="ru-RU" sz="1600" dirty="0" err="1"/>
              <a:t>сучасних</a:t>
            </a:r>
            <a:r>
              <a:rPr lang="ru-RU" sz="1600" dirty="0"/>
              <a:t> </a:t>
            </a:r>
            <a:r>
              <a:rPr lang="ru-RU" sz="1600" dirty="0" err="1"/>
              <a:t>європейських</a:t>
            </a:r>
            <a:r>
              <a:rPr lang="ru-RU" sz="1600" dirty="0"/>
              <a:t> </a:t>
            </a:r>
            <a:r>
              <a:rPr lang="ru-RU" sz="1600" dirty="0" err="1"/>
              <a:t>цінностей</a:t>
            </a:r>
            <a:r>
              <a:rPr lang="ru-RU" sz="1600" dirty="0"/>
              <a:t>. Як </a:t>
            </a:r>
            <a:r>
              <a:rPr lang="ru-RU" sz="1600" dirty="0" err="1"/>
              <a:t>наслідок</a:t>
            </a:r>
            <a:r>
              <a:rPr lang="ru-RU" sz="1600" dirty="0"/>
              <a:t>,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завершення</a:t>
            </a:r>
            <a:r>
              <a:rPr lang="ru-RU" sz="1600" dirty="0"/>
              <a:t> </a:t>
            </a:r>
            <a:r>
              <a:rPr lang="ru-RU" sz="1600" dirty="0" err="1"/>
              <a:t>активної</a:t>
            </a:r>
            <a:r>
              <a:rPr lang="ru-RU" sz="1600" dirty="0"/>
              <a:t> </a:t>
            </a:r>
            <a:r>
              <a:rPr lang="ru-RU" sz="1600" dirty="0" err="1"/>
              <a:t>фази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, особливо </a:t>
            </a:r>
            <a:r>
              <a:rPr lang="ru-RU" sz="1600" dirty="0" err="1"/>
              <a:t>якщо</a:t>
            </a:r>
            <a:r>
              <a:rPr lang="ru-RU" sz="1600" dirty="0"/>
              <a:t> вона </a:t>
            </a:r>
            <a:r>
              <a:rPr lang="ru-RU" sz="1600" dirty="0" err="1"/>
              <a:t>затягнеться</a:t>
            </a:r>
            <a:r>
              <a:rPr lang="ru-RU" sz="1600" dirty="0"/>
              <a:t> на </a:t>
            </a:r>
            <a:r>
              <a:rPr lang="ru-RU" sz="1600" dirty="0" err="1"/>
              <a:t>певний</a:t>
            </a:r>
            <a:r>
              <a:rPr lang="ru-RU" sz="1600" dirty="0"/>
              <a:t> </a:t>
            </a:r>
            <a:r>
              <a:rPr lang="ru-RU" sz="1600" dirty="0" err="1"/>
              <a:t>період</a:t>
            </a:r>
            <a:r>
              <a:rPr lang="ru-RU" sz="1600" dirty="0"/>
              <a:t>, ми </a:t>
            </a:r>
            <a:r>
              <a:rPr lang="ru-RU" sz="1600" dirty="0" err="1"/>
              <a:t>можемо</a:t>
            </a:r>
            <a:r>
              <a:rPr lang="ru-RU" sz="1600" dirty="0"/>
              <a:t> </a:t>
            </a:r>
            <a:r>
              <a:rPr lang="ru-RU" sz="1600" dirty="0" err="1"/>
              <a:t>опинитися</a:t>
            </a:r>
            <a:r>
              <a:rPr lang="ru-RU" sz="1600" dirty="0"/>
              <a:t> в </a:t>
            </a:r>
            <a:r>
              <a:rPr lang="ru-RU" sz="1600" dirty="0" err="1"/>
              <a:t>ситуації</a:t>
            </a:r>
            <a:r>
              <a:rPr lang="ru-RU" sz="1600" dirty="0"/>
              <a:t>, коли </a:t>
            </a:r>
            <a:r>
              <a:rPr lang="ru-RU" sz="1600" dirty="0" err="1"/>
              <a:t>значна</a:t>
            </a:r>
            <a:r>
              <a:rPr lang="ru-RU" sz="1600" dirty="0"/>
              <a:t> </a:t>
            </a:r>
            <a:r>
              <a:rPr lang="ru-RU" sz="1600" dirty="0" err="1"/>
              <a:t>частина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 та </a:t>
            </a:r>
            <a:r>
              <a:rPr lang="ru-RU" sz="1600" dirty="0" err="1"/>
              <a:t>представників</a:t>
            </a:r>
            <a:r>
              <a:rPr lang="ru-RU" sz="1600" dirty="0"/>
              <a:t> </a:t>
            </a:r>
            <a:r>
              <a:rPr lang="ru-RU" sz="1600" dirty="0" err="1"/>
              <a:t>влади</a:t>
            </a:r>
            <a:r>
              <a:rPr lang="ru-RU" sz="1600" dirty="0"/>
              <a:t> </a:t>
            </a:r>
            <a:r>
              <a:rPr lang="ru-RU" sz="1600" dirty="0" err="1"/>
              <a:t>виявляться</a:t>
            </a:r>
            <a:r>
              <a:rPr lang="ru-RU" sz="1600" dirty="0"/>
              <a:t> не </a:t>
            </a:r>
            <a:r>
              <a:rPr lang="ru-RU" sz="1600" dirty="0" err="1"/>
              <a:t>готовими</a:t>
            </a:r>
            <a:r>
              <a:rPr lang="ru-RU" sz="1600" dirty="0"/>
              <a:t> до переходу на «</a:t>
            </a:r>
            <a:r>
              <a:rPr lang="ru-RU" sz="1600" dirty="0" err="1"/>
              <a:t>мирні</a:t>
            </a:r>
            <a:r>
              <a:rPr lang="ru-RU" sz="1600" dirty="0"/>
              <a:t> рейки».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загрожує</a:t>
            </a:r>
            <a:r>
              <a:rPr lang="ru-RU" sz="1600" dirty="0"/>
              <a:t> </a:t>
            </a:r>
            <a:r>
              <a:rPr lang="ru-RU" sz="1600" dirty="0" err="1"/>
              <a:t>поширенням</a:t>
            </a:r>
            <a:r>
              <a:rPr lang="ru-RU" sz="1600" dirty="0"/>
              <a:t> так званого «</a:t>
            </a:r>
            <a:r>
              <a:rPr lang="ru-RU" sz="1600" dirty="0" err="1"/>
              <a:t>афганського</a:t>
            </a:r>
            <a:r>
              <a:rPr lang="ru-RU" sz="1600" dirty="0"/>
              <a:t> синдрому», коли для </a:t>
            </a:r>
            <a:r>
              <a:rPr lang="ru-RU" sz="1600" dirty="0" err="1"/>
              <a:t>багатьох</a:t>
            </a:r>
            <a:r>
              <a:rPr lang="ru-RU" sz="1600" dirty="0"/>
              <a:t> людей </a:t>
            </a:r>
            <a:r>
              <a:rPr lang="ru-RU" sz="1600" dirty="0" err="1"/>
              <a:t>життя</a:t>
            </a:r>
            <a:r>
              <a:rPr lang="ru-RU" sz="1600" dirty="0"/>
              <a:t> в </a:t>
            </a:r>
            <a:r>
              <a:rPr lang="ru-RU" sz="1600" dirty="0" err="1"/>
              <a:t>умовах</a:t>
            </a:r>
            <a:r>
              <a:rPr lang="ru-RU" sz="1600" dirty="0"/>
              <a:t> </a:t>
            </a:r>
            <a:r>
              <a:rPr lang="ru-RU" sz="1600" dirty="0" err="1"/>
              <a:t>постійної</a:t>
            </a:r>
            <a:r>
              <a:rPr lang="ru-RU" sz="1600" dirty="0"/>
              <a:t> </a:t>
            </a:r>
            <a:r>
              <a:rPr lang="ru-RU" sz="1600" dirty="0" err="1"/>
              <a:t>небезпеки</a:t>
            </a:r>
            <a:r>
              <a:rPr lang="ru-RU" sz="1600" dirty="0"/>
              <a:t>, </a:t>
            </a:r>
            <a:r>
              <a:rPr lang="ru-RU" sz="1600" dirty="0" err="1"/>
              <a:t>активних</a:t>
            </a:r>
            <a:r>
              <a:rPr lang="ru-RU" sz="1600" dirty="0"/>
              <a:t> </a:t>
            </a:r>
            <a:r>
              <a:rPr lang="ru-RU" sz="1600" dirty="0" err="1"/>
              <a:t>бойових</a:t>
            </a:r>
            <a:r>
              <a:rPr lang="ru-RU" sz="1600" dirty="0"/>
              <a:t> </a:t>
            </a:r>
            <a:r>
              <a:rPr lang="ru-RU" sz="1600" dirty="0" err="1"/>
              <a:t>дій</a:t>
            </a:r>
            <a:r>
              <a:rPr lang="ru-RU" sz="1600" dirty="0"/>
              <a:t> та </a:t>
            </a:r>
            <a:r>
              <a:rPr lang="ru-RU" sz="1600" dirty="0" err="1"/>
              <a:t>підготовки</a:t>
            </a:r>
            <a:r>
              <a:rPr lang="ru-RU" sz="1600" dirty="0"/>
              <a:t> до </a:t>
            </a:r>
            <a:r>
              <a:rPr lang="ru-RU" sz="1600" dirty="0" err="1"/>
              <a:t>чергових</a:t>
            </a:r>
            <a:r>
              <a:rPr lang="ru-RU" sz="1600" dirty="0"/>
              <a:t> </a:t>
            </a:r>
            <a:r>
              <a:rPr lang="ru-RU" sz="1600" dirty="0" err="1"/>
              <a:t>військових</a:t>
            </a:r>
            <a:r>
              <a:rPr lang="ru-RU" sz="1600" dirty="0"/>
              <a:t> </a:t>
            </a:r>
            <a:r>
              <a:rPr lang="ru-RU" sz="1600" dirty="0" err="1"/>
              <a:t>операцій</a:t>
            </a:r>
            <a:r>
              <a:rPr lang="ru-RU" sz="1600" dirty="0"/>
              <a:t> </a:t>
            </a:r>
            <a:r>
              <a:rPr lang="ru-RU" sz="1600" dirty="0" err="1"/>
              <a:t>виявляється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природним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мирне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, з </a:t>
            </a:r>
            <a:r>
              <a:rPr lang="ru-RU" sz="1600" dirty="0" err="1"/>
              <a:t>усіма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побутовими</a:t>
            </a:r>
            <a:r>
              <a:rPr lang="ru-RU" sz="1600" dirty="0"/>
              <a:t>, </a:t>
            </a:r>
            <a:r>
              <a:rPr lang="ru-RU" sz="1600" dirty="0" err="1"/>
              <a:t>фінансовими</a:t>
            </a:r>
            <a:r>
              <a:rPr lang="ru-RU" sz="1600" dirty="0"/>
              <a:t> та </a:t>
            </a:r>
            <a:r>
              <a:rPr lang="ru-RU" sz="1600" dirty="0" err="1"/>
              <a:t>соціальними</a:t>
            </a:r>
            <a:r>
              <a:rPr lang="ru-RU" sz="1600" dirty="0"/>
              <a:t> проблемами (особливо коли </a:t>
            </a:r>
            <a:r>
              <a:rPr lang="ru-RU" sz="1600" dirty="0" err="1"/>
              <a:t>влада</a:t>
            </a:r>
            <a:r>
              <a:rPr lang="ru-RU" sz="1600" dirty="0"/>
              <a:t> не </a:t>
            </a:r>
            <a:r>
              <a:rPr lang="ru-RU" sz="1600" dirty="0" err="1"/>
              <a:t>здатна</a:t>
            </a:r>
            <a:r>
              <a:rPr lang="ru-RU" sz="1600" dirty="0"/>
              <a:t> </a:t>
            </a:r>
            <a:r>
              <a:rPr lang="ru-RU" sz="1600" dirty="0" err="1"/>
              <a:t>вчасно</a:t>
            </a:r>
            <a:r>
              <a:rPr lang="ru-RU" sz="1600" dirty="0"/>
              <a:t> </a:t>
            </a:r>
            <a:r>
              <a:rPr lang="ru-RU" sz="1600" dirty="0" err="1"/>
              <a:t>налагодити</a:t>
            </a:r>
            <a:r>
              <a:rPr lang="ru-RU" sz="1600" dirty="0"/>
              <a:t> </a:t>
            </a:r>
            <a:r>
              <a:rPr lang="ru-RU" sz="1600" dirty="0" err="1"/>
              <a:t>безболісного</a:t>
            </a:r>
            <a:r>
              <a:rPr lang="ru-RU" sz="1600" dirty="0"/>
              <a:t> переходу до </a:t>
            </a:r>
            <a:r>
              <a:rPr lang="ru-RU" sz="1600" dirty="0" err="1"/>
              <a:t>повоєнного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971600" y="268883"/>
            <a:ext cx="7543800" cy="1431925"/>
          </a:xfrm>
        </p:spPr>
        <p:txBody>
          <a:bodyPr/>
          <a:lstStyle/>
          <a:p>
            <a:r>
              <a:rPr lang="uk-UA" sz="2800" b="1" dirty="0">
                <a:effectLst/>
              </a:rPr>
              <a:t>Нові виклики функціонування системи публічного управління в умовах війни</a:t>
            </a:r>
            <a:endParaRPr lang="ru-RU" sz="2800" b="1" dirty="0">
              <a:effectLst/>
            </a:endParaRPr>
          </a:p>
        </p:txBody>
      </p:sp>
      <p:sp>
        <p:nvSpPr>
          <p:cNvPr id="4099" name="Місце для вмісту 2"/>
          <p:cNvSpPr>
            <a:spLocks noGrp="1"/>
          </p:cNvSpPr>
          <p:nvPr>
            <p:ph idx="1"/>
          </p:nvPr>
        </p:nvSpPr>
        <p:spPr>
          <a:xfrm>
            <a:off x="827584" y="1617663"/>
            <a:ext cx="8208466" cy="4114800"/>
          </a:xfrm>
        </p:spPr>
        <p:txBody>
          <a:bodyPr/>
          <a:lstStyle/>
          <a:p>
            <a:r>
              <a:rPr lang="uk-UA" sz="2400" dirty="0">
                <a:effectLst/>
              </a:rPr>
              <a:t>запровадження режиму воєнного стану;</a:t>
            </a:r>
          </a:p>
          <a:p>
            <a:r>
              <a:rPr lang="uk-UA" sz="2400" dirty="0">
                <a:effectLst/>
              </a:rPr>
              <a:t>обмеження виконання функцій на тимчасово окупованих територіях; </a:t>
            </a:r>
          </a:p>
          <a:p>
            <a:r>
              <a:rPr lang="uk-UA" sz="2400" dirty="0">
                <a:effectLst/>
              </a:rPr>
              <a:t>масове переміщення публічних службовців та відтік професійних кадрів;</a:t>
            </a:r>
          </a:p>
          <a:p>
            <a:r>
              <a:rPr lang="uk-UA" sz="2400" dirty="0">
                <a:effectLst/>
              </a:rPr>
              <a:t>завищені очікування людей від влади;</a:t>
            </a:r>
          </a:p>
          <a:p>
            <a:r>
              <a:rPr lang="uk-UA" sz="2400" dirty="0">
                <a:effectLst/>
              </a:rPr>
              <a:t>неготовність працювати в умовах війни та низький рівень врахування безпекової складової;</a:t>
            </a:r>
          </a:p>
          <a:p>
            <a:r>
              <a:rPr lang="uk-UA" sz="2400" dirty="0">
                <a:effectLst/>
              </a:rPr>
              <a:t>незавершеність реформи з децентралізації;</a:t>
            </a:r>
          </a:p>
          <a:p>
            <a:r>
              <a:rPr lang="uk-UA" sz="2400" dirty="0">
                <a:effectLst/>
              </a:rPr>
              <a:t>об'єктивні бюджетні обмеження та руйнування економічного потенціалу;</a:t>
            </a:r>
          </a:p>
          <a:p>
            <a:r>
              <a:rPr lang="uk-UA" sz="2400" dirty="0">
                <a:effectLst/>
              </a:rPr>
              <a:t>випадки к</a:t>
            </a:r>
            <a:r>
              <a:rPr lang="vi-VN" sz="2400" dirty="0">
                <a:effectLst/>
              </a:rPr>
              <a:t>олабораціоні́зм</a:t>
            </a:r>
            <a:r>
              <a:rPr lang="uk-UA" sz="2400" dirty="0">
                <a:effectLst/>
              </a:rPr>
              <a:t>у </a:t>
            </a:r>
            <a:endParaRPr lang="ru-RU" sz="2400" dirty="0"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/>
              <a:t>Орієнтація на перспективу та перемогу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посилювати</a:t>
            </a:r>
            <a:r>
              <a:rPr lang="ru-RU" sz="2000" dirty="0"/>
              <a:t> </a:t>
            </a:r>
            <a:r>
              <a:rPr lang="ru-RU" sz="2000" dirty="0" err="1"/>
              <a:t>співпрацю</a:t>
            </a:r>
            <a:r>
              <a:rPr lang="ru-RU" sz="2000" dirty="0"/>
              <a:t> з </a:t>
            </a:r>
            <a:r>
              <a:rPr lang="ru-RU" sz="2000" dirty="0" err="1"/>
              <a:t>європейськими</a:t>
            </a:r>
            <a:r>
              <a:rPr lang="ru-RU" sz="2000" dirty="0"/>
              <a:t> партнерами (як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владними</a:t>
            </a:r>
            <a:r>
              <a:rPr lang="ru-RU" sz="2000" dirty="0"/>
              <a:t> </a:t>
            </a:r>
            <a:r>
              <a:rPr lang="ru-RU" sz="2000" dirty="0" err="1"/>
              <a:t>інституціями</a:t>
            </a:r>
            <a:r>
              <a:rPr lang="ru-RU" sz="2000" dirty="0"/>
              <a:t>, так і з </a:t>
            </a:r>
            <a:r>
              <a:rPr lang="ru-RU" sz="2000" dirty="0" err="1"/>
              <a:t>інститутами</a:t>
            </a:r>
            <a:r>
              <a:rPr lang="ru-RU" sz="2000" dirty="0"/>
              <a:t> </a:t>
            </a:r>
            <a:r>
              <a:rPr lang="ru-RU" sz="2000" dirty="0" err="1"/>
              <a:t>громадянського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)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розгортання</a:t>
            </a:r>
            <a:r>
              <a:rPr lang="ru-RU" sz="2000" dirty="0"/>
              <a:t> низки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 та проєктів, </a:t>
            </a:r>
            <a:r>
              <a:rPr lang="ru-RU" sz="2000" dirty="0" err="1"/>
              <a:t>спрямованих</a:t>
            </a:r>
            <a:r>
              <a:rPr lang="ru-RU" sz="2000" dirty="0"/>
              <a:t> на </a:t>
            </a:r>
            <a:r>
              <a:rPr lang="ru-RU" sz="2000" dirty="0" err="1"/>
              <a:t>підготовку</a:t>
            </a:r>
            <a:r>
              <a:rPr lang="ru-RU" sz="2000" dirty="0"/>
              <a:t> наших </a:t>
            </a:r>
            <a:r>
              <a:rPr lang="ru-RU" sz="2000" dirty="0" err="1"/>
              <a:t>публічних</a:t>
            </a:r>
            <a:r>
              <a:rPr lang="ru-RU" sz="2000" dirty="0"/>
              <a:t> </a:t>
            </a:r>
            <a:r>
              <a:rPr lang="ru-RU" sz="2000" dirty="0" err="1"/>
              <a:t>службовців</a:t>
            </a:r>
            <a:r>
              <a:rPr lang="ru-RU" sz="2000" dirty="0"/>
              <a:t> і </a:t>
            </a:r>
            <a:r>
              <a:rPr lang="ru-RU" sz="2000" dirty="0" err="1"/>
              <a:t>співгромадян</a:t>
            </a:r>
            <a:r>
              <a:rPr lang="ru-RU" sz="2000" dirty="0"/>
              <a:t> до </a:t>
            </a:r>
            <a:r>
              <a:rPr lang="ru-RU" sz="2000" dirty="0" err="1"/>
              <a:t>повоєнного</a:t>
            </a:r>
            <a:r>
              <a:rPr lang="ru-RU" sz="2000" dirty="0"/>
              <a:t> </a:t>
            </a:r>
            <a:r>
              <a:rPr lang="ru-RU" sz="2000" dirty="0" err="1"/>
              <a:t>етапу</a:t>
            </a:r>
            <a:r>
              <a:rPr lang="ru-RU" sz="2000" dirty="0"/>
              <a:t> </a:t>
            </a:r>
            <a:r>
              <a:rPr lang="ru-RU" sz="2000" dirty="0" err="1"/>
              <a:t>соціально-економічного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 </a:t>
            </a:r>
          </a:p>
          <a:p>
            <a:pPr>
              <a:defRPr/>
            </a:pPr>
            <a:r>
              <a:rPr lang="ru-RU" sz="2000" dirty="0"/>
              <a:t>І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територіальні</a:t>
            </a:r>
            <a:r>
              <a:rPr lang="ru-RU" sz="2000" dirty="0"/>
              <a:t> </a:t>
            </a:r>
            <a:r>
              <a:rPr lang="ru-RU" sz="2000" dirty="0" err="1"/>
              <a:t>громади</a:t>
            </a:r>
            <a:r>
              <a:rPr lang="ru-RU" sz="2000" dirty="0"/>
              <a:t> та 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самоврядування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виступити</a:t>
            </a:r>
            <a:r>
              <a:rPr lang="ru-RU" sz="2000" dirty="0"/>
              <a:t> у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питанні</a:t>
            </a:r>
            <a:r>
              <a:rPr lang="ru-RU" sz="2000" dirty="0"/>
              <a:t> одними з </a:t>
            </a:r>
            <a:r>
              <a:rPr lang="ru-RU" sz="2000" dirty="0" err="1"/>
              <a:t>першочергових</a:t>
            </a:r>
            <a:r>
              <a:rPr lang="ru-RU" sz="2000" dirty="0"/>
              <a:t> </a:t>
            </a:r>
            <a:r>
              <a:rPr lang="ru-RU" sz="2000" dirty="0" err="1"/>
              <a:t>ініціаторів</a:t>
            </a:r>
            <a:r>
              <a:rPr lang="ru-RU" sz="2000" dirty="0"/>
              <a:t>, особливо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мова</a:t>
            </a:r>
            <a:r>
              <a:rPr lang="ru-RU" sz="2000" dirty="0"/>
              <a:t> </a:t>
            </a:r>
            <a:r>
              <a:rPr lang="ru-RU" sz="2000" dirty="0" err="1"/>
              <a:t>йде</a:t>
            </a:r>
            <a:r>
              <a:rPr lang="ru-RU" sz="2000" dirty="0"/>
              <a:t> про </a:t>
            </a:r>
            <a:r>
              <a:rPr lang="ru-RU" sz="2000" dirty="0" err="1"/>
              <a:t>громади</a:t>
            </a:r>
            <a:r>
              <a:rPr lang="ru-RU" sz="2000" dirty="0"/>
              <a:t> та </a:t>
            </a:r>
            <a:r>
              <a:rPr lang="ru-RU" sz="2000" dirty="0" err="1"/>
              <a:t>регіони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віддалені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бойових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але </a:t>
            </a:r>
            <a:r>
              <a:rPr lang="ru-RU" sz="2000" dirty="0" err="1"/>
              <a:t>розташовані</a:t>
            </a:r>
            <a:r>
              <a:rPr lang="ru-RU" sz="2000" dirty="0"/>
              <a:t> </a:t>
            </a:r>
            <a:r>
              <a:rPr lang="ru-RU" sz="2000" dirty="0" err="1"/>
              <a:t>поруч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кордоном з </a:t>
            </a:r>
            <a:r>
              <a:rPr lang="ru-RU" sz="2000" dirty="0" err="1"/>
              <a:t>ЄС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unnamed.jpg">
            <a:extLst>
              <a:ext uri="{FF2B5EF4-FFF2-40B4-BE49-F238E27FC236}">
                <a16:creationId xmlns:a16="http://schemas.microsoft.com/office/drawing/2014/main" id="{D098DC08-5E58-7E9B-E232-5E7218867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EF8B3BA-AD48-C191-F66A-C4DF09E8E1EC}"/>
              </a:ext>
            </a:extLst>
          </p:cNvPr>
          <p:cNvGraphicFramePr/>
          <p:nvPr/>
        </p:nvGraphicFramePr>
        <p:xfrm>
          <a:off x="0" y="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unnamed.jpg">
            <a:extLst>
              <a:ext uri="{FF2B5EF4-FFF2-40B4-BE49-F238E27FC236}">
                <a16:creationId xmlns:a16="http://schemas.microsoft.com/office/drawing/2014/main" id="{16B5DCCD-FE03-88A0-B55F-0981FAF5C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01CEF835-9916-2584-A9FD-A59C2AB26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8931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/>
              <a:t> </a:t>
            </a:r>
            <a:r>
              <a:rPr lang="ru-RU" altLang="uk-UA" sz="2800">
                <a:latin typeface="Arial Black" panose="020B0A04020102020204" pitchFamily="34" charset="0"/>
              </a:rPr>
              <a:t>Нормандський формат – це тип зустрічей у чотиристоронньому порядку (Україна – Німеччина – Франція – Росія)</a:t>
            </a:r>
          </a:p>
          <a:p>
            <a:pPr eaLnBrk="1" hangingPunct="1"/>
            <a:r>
              <a:rPr lang="ru-RU" altLang="uk-UA" sz="320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7172" name="Рисунок 3" descr="загружено (2).jpg">
            <a:extLst>
              <a:ext uri="{FF2B5EF4-FFF2-40B4-BE49-F238E27FC236}">
                <a16:creationId xmlns:a16="http://schemas.microsoft.com/office/drawing/2014/main" id="{0C3D2B57-394E-622C-CD7E-7790D79EA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57438"/>
            <a:ext cx="52927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4">
            <a:extLst>
              <a:ext uri="{FF2B5EF4-FFF2-40B4-BE49-F238E27FC236}">
                <a16:creationId xmlns:a16="http://schemas.microsoft.com/office/drawing/2014/main" id="{5EB49C5D-F110-AB58-712E-E73112AEE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781300"/>
            <a:ext cx="37433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 sz="2000">
                <a:latin typeface="Arial Black" panose="020B0A04020102020204" pitchFamily="34" charset="0"/>
              </a:rPr>
              <a:t>Формат отримав назву від регіону Нормандія, де знаходиться містечко Бенувіль, в якому вперше проходила така зустріч.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unnamed.jpg">
            <a:extLst>
              <a:ext uri="{FF2B5EF4-FFF2-40B4-BE49-F238E27FC236}">
                <a16:creationId xmlns:a16="http://schemas.microsoft.com/office/drawing/2014/main" id="{C756BDEB-24E4-640A-CF2E-4541DEEAF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A73C2-D4CF-8A77-4725-F796FD30ABD7}"/>
              </a:ext>
            </a:extLst>
          </p:cNvPr>
          <p:cNvSpPr txBox="1"/>
          <p:nvPr/>
        </p:nvSpPr>
        <p:spPr>
          <a:xfrm>
            <a:off x="107950" y="188913"/>
            <a:ext cx="8135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6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червня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2014 року,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Бенувіль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(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Нормандія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Франція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)</a:t>
            </a:r>
          </a:p>
        </p:txBody>
      </p:sp>
      <p:pic>
        <p:nvPicPr>
          <p:cNvPr id="8196" name="Рисунок 3" descr="images.jpg">
            <a:extLst>
              <a:ext uri="{FF2B5EF4-FFF2-40B4-BE49-F238E27FC236}">
                <a16:creationId xmlns:a16="http://schemas.microsoft.com/office/drawing/2014/main" id="{32CA1D06-08DF-F8F3-D1B2-16BFBC0DA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22034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 descr="загружено (3).jpg">
            <a:extLst>
              <a:ext uri="{FF2B5EF4-FFF2-40B4-BE49-F238E27FC236}">
                <a16:creationId xmlns:a16="http://schemas.microsoft.com/office/drawing/2014/main" id="{DEF699D4-50FD-4E88-325C-A762A08D8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92150"/>
            <a:ext cx="1187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 descr="images (1).jpg">
            <a:extLst>
              <a:ext uri="{FF2B5EF4-FFF2-40B4-BE49-F238E27FC236}">
                <a16:creationId xmlns:a16="http://schemas.microsoft.com/office/drawing/2014/main" id="{87F755CD-6BD2-7335-3003-C2C43059A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765175"/>
            <a:ext cx="20843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6" descr="загружено (4).jpg">
            <a:extLst>
              <a:ext uri="{FF2B5EF4-FFF2-40B4-BE49-F238E27FC236}">
                <a16:creationId xmlns:a16="http://schemas.microsoft.com/office/drawing/2014/main" id="{D26D1D19-7364-09B6-0594-A77D88D70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2150"/>
            <a:ext cx="143986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">
            <a:extLst>
              <a:ext uri="{FF2B5EF4-FFF2-40B4-BE49-F238E27FC236}">
                <a16:creationId xmlns:a16="http://schemas.microsoft.com/office/drawing/2014/main" id="{2DFF7C15-508F-8B17-4589-E5F8C565D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92375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/>
              <a:t>Новообраний</a:t>
            </a:r>
          </a:p>
          <a:p>
            <a:pPr eaLnBrk="1" hangingPunct="1"/>
            <a:r>
              <a:rPr lang="ru-RU" altLang="uk-UA"/>
              <a:t>Президент України</a:t>
            </a:r>
          </a:p>
        </p:txBody>
      </p:sp>
      <p:sp>
        <p:nvSpPr>
          <p:cNvPr id="8201" name="Прямоугольник 9">
            <a:extLst>
              <a:ext uri="{FF2B5EF4-FFF2-40B4-BE49-F238E27FC236}">
                <a16:creationId xmlns:a16="http://schemas.microsoft.com/office/drawing/2014/main" id="{E1742ED8-86C8-DCD4-7C25-547C8091A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349500"/>
            <a:ext cx="16922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/>
              <a:t>Президент Російської Федерації</a:t>
            </a:r>
          </a:p>
        </p:txBody>
      </p:sp>
      <p:sp>
        <p:nvSpPr>
          <p:cNvPr id="8202" name="Прямоугольник 10">
            <a:extLst>
              <a:ext uri="{FF2B5EF4-FFF2-40B4-BE49-F238E27FC236}">
                <a16:creationId xmlns:a16="http://schemas.microsoft.com/office/drawing/2014/main" id="{A55B7CC5-6FFA-3C5C-4585-0DD2B821F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349500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/>
              <a:t>Канцлер  Німеччини</a:t>
            </a:r>
          </a:p>
        </p:txBody>
      </p:sp>
      <p:sp>
        <p:nvSpPr>
          <p:cNvPr id="8203" name="Прямоугольник 11">
            <a:extLst>
              <a:ext uri="{FF2B5EF4-FFF2-40B4-BE49-F238E27FC236}">
                <a16:creationId xmlns:a16="http://schemas.microsoft.com/office/drawing/2014/main" id="{40384D79-9965-4F5F-9E49-A32A77AF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63" y="2492375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/>
              <a:t>Президент  Франції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56ECD4-D0AD-2038-5F68-33866BF19D92}"/>
              </a:ext>
            </a:extLst>
          </p:cNvPr>
          <p:cNvSpPr/>
          <p:nvPr/>
        </p:nvSpPr>
        <p:spPr>
          <a:xfrm>
            <a:off x="0" y="36449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Зустріч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четвірки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тривала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близько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15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хвилин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її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результат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був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скоріше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декларативним</a:t>
            </a:r>
            <a:r>
              <a:rPr lang="ru-RU" dirty="0"/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182686-847B-9EAB-5D63-42194874FECB}"/>
              </a:ext>
            </a:extLst>
          </p:cNvPr>
          <p:cNvSpPr/>
          <p:nvPr/>
        </p:nvSpPr>
        <p:spPr>
          <a:xfrm>
            <a:off x="0" y="4581525"/>
            <a:ext cx="9144000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 err="1"/>
              <a:t>Перші</a:t>
            </a:r>
            <a:r>
              <a:rPr lang="ru-RU" b="1" u="sng" dirty="0"/>
              <a:t> </a:t>
            </a:r>
            <a:r>
              <a:rPr lang="ru-RU" b="1" u="sng" dirty="0" err="1"/>
              <a:t>Мінські</a:t>
            </a:r>
            <a:r>
              <a:rPr lang="ru-RU" b="1" u="sng" dirty="0"/>
              <a:t> угоди </a:t>
            </a:r>
            <a:r>
              <a:rPr lang="ru-RU" b="1" u="sng" dirty="0" err="1"/>
              <a:t>передбачали</a:t>
            </a:r>
            <a:r>
              <a:rPr lang="ru-RU" b="1" u="sng" dirty="0"/>
              <a:t>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вогню</a:t>
            </a:r>
            <a:r>
              <a:rPr lang="ru-RU" dirty="0"/>
              <a:t>,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,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заручників</a:t>
            </a:r>
            <a:r>
              <a:rPr lang="ru-RU" dirty="0"/>
              <a:t>,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дострокових</a:t>
            </a:r>
            <a:r>
              <a:rPr lang="ru-RU" dirty="0"/>
              <a:t> </a:t>
            </a:r>
            <a:r>
              <a:rPr lang="ru-RU" dirty="0" err="1"/>
              <a:t>парламентських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 на </a:t>
            </a:r>
            <a:r>
              <a:rPr lang="ru-RU" dirty="0" err="1"/>
              <a:t>Донбасі</a:t>
            </a:r>
            <a:r>
              <a:rPr lang="ru-RU" dirty="0"/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мала </a:t>
            </a:r>
            <a:r>
              <a:rPr lang="ru-RU" dirty="0" err="1"/>
              <a:t>ухвалити</a:t>
            </a:r>
            <a:r>
              <a:rPr lang="ru-RU" dirty="0"/>
              <a:t> закон про </a:t>
            </a:r>
            <a:r>
              <a:rPr lang="ru-RU" dirty="0" err="1"/>
              <a:t>тимчасовий</a:t>
            </a:r>
            <a:r>
              <a:rPr lang="ru-RU" dirty="0"/>
              <a:t> порядок </a:t>
            </a:r>
            <a:r>
              <a:rPr lang="ru-RU" dirty="0" err="1"/>
              <a:t>самоуправління</a:t>
            </a:r>
            <a:r>
              <a:rPr lang="ru-RU" dirty="0"/>
              <a:t> у </a:t>
            </a:r>
            <a:r>
              <a:rPr lang="ru-RU" dirty="0" err="1"/>
              <a:t>Донецькій</a:t>
            </a:r>
            <a:r>
              <a:rPr lang="ru-RU" dirty="0"/>
              <a:t> та </a:t>
            </a:r>
            <a:r>
              <a:rPr lang="ru-RU" dirty="0" err="1"/>
              <a:t>Луганській</a:t>
            </a:r>
            <a:r>
              <a:rPr lang="ru-RU" dirty="0"/>
              <a:t> областях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амністію</a:t>
            </a:r>
            <a:r>
              <a:rPr lang="ru-RU" dirty="0"/>
              <a:t> </a:t>
            </a:r>
            <a:r>
              <a:rPr lang="ru-RU" dirty="0" err="1"/>
              <a:t>бойовикам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unnamed.jpg">
            <a:extLst>
              <a:ext uri="{FF2B5EF4-FFF2-40B4-BE49-F238E27FC236}">
                <a16:creationId xmlns:a16="http://schemas.microsoft.com/office/drawing/2014/main" id="{DB8609F8-67D2-E75A-0E57-C24BBF976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3C743A-B278-679C-B7BD-D123851F9DCE}"/>
              </a:ext>
            </a:extLst>
          </p:cNvPr>
          <p:cNvSpPr/>
          <p:nvPr/>
        </p:nvSpPr>
        <p:spPr>
          <a:xfrm>
            <a:off x="250825" y="115888"/>
            <a:ext cx="88931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16–17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жовтня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2014 року,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Мілан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(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Італія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9220" name="Прямоугольник 4">
            <a:extLst>
              <a:ext uri="{FF2B5EF4-FFF2-40B4-BE49-F238E27FC236}">
                <a16:creationId xmlns:a16="http://schemas.microsoft.com/office/drawing/2014/main" id="{0B7B3A8D-1801-2AAD-210D-C260E0281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39243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 sz="2000"/>
              <a:t>Робочий сніданок за участю президентів України й Росії Петра Порошенка й Володимира Путіна завершився у префектурі Мілану, зустріч тривала майже півтори години.</a:t>
            </a:r>
          </a:p>
        </p:txBody>
      </p:sp>
      <p:pic>
        <p:nvPicPr>
          <p:cNvPr id="9221" name="Рисунок 5" descr="c4e702e-putin-merkel-milan.jpg">
            <a:extLst>
              <a:ext uri="{FF2B5EF4-FFF2-40B4-BE49-F238E27FC236}">
                <a16:creationId xmlns:a16="http://schemas.microsoft.com/office/drawing/2014/main" id="{41535DCC-3344-222B-6AEF-F9EBD0E4F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76250"/>
            <a:ext cx="4076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6">
            <a:extLst>
              <a:ext uri="{FF2B5EF4-FFF2-40B4-BE49-F238E27FC236}">
                <a16:creationId xmlns:a16="http://schemas.microsoft.com/office/drawing/2014/main" id="{48820B6A-72D8-69B5-A312-7339461BC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 sz="2000" u="sng">
                <a:solidFill>
                  <a:srgbClr val="FF0000"/>
                </a:solidFill>
              </a:rPr>
              <a:t>Прем'єр Італії Маттео Ренці назвав цю зустріч </a:t>
            </a:r>
            <a:r>
              <a:rPr lang="ru-RU" altLang="uk-UA" sz="2000" b="1" u="sng">
                <a:solidFill>
                  <a:srgbClr val="002060"/>
                </a:solidFill>
              </a:rPr>
              <a:t>"сніданком без сніданку</a:t>
            </a:r>
            <a:r>
              <a:rPr lang="ru-RU" altLang="uk-UA" sz="2000" u="sng">
                <a:solidFill>
                  <a:srgbClr val="002060"/>
                </a:solidFill>
              </a:rPr>
              <a:t>"</a:t>
            </a:r>
            <a:r>
              <a:rPr lang="ru-RU" altLang="uk-UA" sz="2000" u="sng">
                <a:solidFill>
                  <a:srgbClr val="FF0000"/>
                </a:solidFill>
              </a:rPr>
              <a:t>, адже перемовини тривали близько двох годин, впродовж яких учасники не випили навіть кави. </a:t>
            </a:r>
          </a:p>
        </p:txBody>
      </p:sp>
      <p:pic>
        <p:nvPicPr>
          <p:cNvPr id="9223" name="Рисунок 7" descr="b3d4b68-tass.jpg">
            <a:extLst>
              <a:ext uri="{FF2B5EF4-FFF2-40B4-BE49-F238E27FC236}">
                <a16:creationId xmlns:a16="http://schemas.microsoft.com/office/drawing/2014/main" id="{3A9FFD34-BA2D-DB71-8521-251990F13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4563"/>
            <a:ext cx="32766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9" descr="8000297-milan1.jpg">
            <a:extLst>
              <a:ext uri="{FF2B5EF4-FFF2-40B4-BE49-F238E27FC236}">
                <a16:creationId xmlns:a16="http://schemas.microsoft.com/office/drawing/2014/main" id="{BDB0FA10-9D70-6985-DA47-24E876BFE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30876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Прямоугольник 10">
            <a:extLst>
              <a:ext uri="{FF2B5EF4-FFF2-40B4-BE49-F238E27FC236}">
                <a16:creationId xmlns:a16="http://schemas.microsoft.com/office/drawing/2014/main" id="{1036E58A-0179-287A-6998-FED5C68DF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14775"/>
            <a:ext cx="3203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 sz="1400"/>
              <a:t>президент Порошенко вдруге після початку війни на Сході потиснув руку Володимиру Путіну. </a:t>
            </a:r>
          </a:p>
        </p:txBody>
      </p:sp>
      <p:sp>
        <p:nvSpPr>
          <p:cNvPr id="9226" name="Прямоугольник 12">
            <a:extLst>
              <a:ext uri="{FF2B5EF4-FFF2-40B4-BE49-F238E27FC236}">
                <a16:creationId xmlns:a16="http://schemas.microsoft.com/office/drawing/2014/main" id="{1585045E-C6AA-C275-D652-9A1F7801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4852988"/>
            <a:ext cx="23399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 sz="1400"/>
              <a:t>російський лідер єдиний за столом переговорів сидить у навушниках для перекладу. Ця світлина надихнула соцмережі на десятки мемів – всі інші учасники володіли англійською мовою.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unnamed.jpg">
            <a:extLst>
              <a:ext uri="{FF2B5EF4-FFF2-40B4-BE49-F238E27FC236}">
                <a16:creationId xmlns:a16="http://schemas.microsoft.com/office/drawing/2014/main" id="{44EB6509-84D3-7BF4-6C09-C899727D6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 descr="загружено (5).jpg">
            <a:extLst>
              <a:ext uri="{FF2B5EF4-FFF2-40B4-BE49-F238E27FC236}">
                <a16:creationId xmlns:a16="http://schemas.microsoft.com/office/drawing/2014/main" id="{63AA3934-419D-2398-7D2F-AE7050E73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57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>
            <a:extLst>
              <a:ext uri="{FF2B5EF4-FFF2-40B4-BE49-F238E27FC236}">
                <a16:creationId xmlns:a16="http://schemas.microsoft.com/office/drawing/2014/main" id="{9A8342D8-B714-1DCE-F3EB-C05433C3A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0"/>
            <a:ext cx="5580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/>
              <a:t>Під час зустрічі Путін кілька разів називав Донецьку та Луганську області "Новоросією". Чим на той момент дав зрозуміти, що Кремль не відмовляється від реалізації проекту.</a:t>
            </a:r>
          </a:p>
        </p:txBody>
      </p:sp>
      <p:pic>
        <p:nvPicPr>
          <p:cNvPr id="10245" name="Рисунок 4" descr="images (2).jpg">
            <a:extLst>
              <a:ext uri="{FF2B5EF4-FFF2-40B4-BE49-F238E27FC236}">
                <a16:creationId xmlns:a16="http://schemas.microsoft.com/office/drawing/2014/main" id="{65F2C818-1D9F-9707-DAF6-0B8FBCBBD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50307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 descr="загружено (6).jpg">
            <a:extLst>
              <a:ext uri="{FF2B5EF4-FFF2-40B4-BE49-F238E27FC236}">
                <a16:creationId xmlns:a16="http://schemas.microsoft.com/office/drawing/2014/main" id="{E5BB1A06-15BF-DE68-42E8-06037F3E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10063"/>
            <a:ext cx="41402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6">
            <a:extLst>
              <a:ext uri="{FF2B5EF4-FFF2-40B4-BE49-F238E27FC236}">
                <a16:creationId xmlns:a16="http://schemas.microsoft.com/office/drawing/2014/main" id="{AC1ADD6E-06CB-2FAD-071B-C9CBCB83D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205038"/>
            <a:ext cx="40671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/>
              <a:t>Через два місяці після зустрічі у Мілані, в грудні 2014 року, відбувся великий обмін полоненими між Україною та терористами Донбасу. Тоді було звільнено 150 українських заручників, яких обміняли на 222 сепаратистів.</a:t>
            </a:r>
          </a:p>
        </p:txBody>
      </p:sp>
      <p:sp>
        <p:nvSpPr>
          <p:cNvPr id="10248" name="Прямоугольник 7">
            <a:extLst>
              <a:ext uri="{FF2B5EF4-FFF2-40B4-BE49-F238E27FC236}">
                <a16:creationId xmlns:a16="http://schemas.microsoft.com/office/drawing/2014/main" id="{7B1B2502-7AF6-2F48-D6D1-52BC4F150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8863"/>
            <a:ext cx="4859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/>
              <a:t>Згідно з домовленостями, представники місії ОБСЄ також моніторили лінію розмежування за допомогою БПЛА(дрони), які неодноразово фіксували порушення режимів тиші.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unnamed.jpg">
            <a:extLst>
              <a:ext uri="{FF2B5EF4-FFF2-40B4-BE49-F238E27FC236}">
                <a16:creationId xmlns:a16="http://schemas.microsoft.com/office/drawing/2014/main" id="{67C7AF40-A170-3E22-C102-64414B6A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2">
            <a:extLst>
              <a:ext uri="{FF2B5EF4-FFF2-40B4-BE49-F238E27FC236}">
                <a16:creationId xmlns:a16="http://schemas.microsoft.com/office/drawing/2014/main" id="{BF7FB340-431D-2E84-83E3-E5D27EF4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6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 sz="2400" b="1">
                <a:solidFill>
                  <a:srgbClr val="002060"/>
                </a:solidFill>
                <a:latin typeface="Arial Black" panose="020B0A04020102020204" pitchFamily="34" charset="0"/>
              </a:rPr>
              <a:t>11–12 лютого 2015 року, Мінськ (Білорусь</a:t>
            </a:r>
            <a:r>
              <a:rPr lang="ru-RU" altLang="uk-UA" b="1"/>
              <a:t>)</a:t>
            </a:r>
          </a:p>
        </p:txBody>
      </p:sp>
      <p:pic>
        <p:nvPicPr>
          <p:cNvPr id="11268" name="Рисунок 3" descr="9d916b5c9c35fef3ee8c15561f552f9c.jpg">
            <a:extLst>
              <a:ext uri="{FF2B5EF4-FFF2-40B4-BE49-F238E27FC236}">
                <a16:creationId xmlns:a16="http://schemas.microsoft.com/office/drawing/2014/main" id="{5D737744-1689-72D6-C479-BA14C066D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4">
            <a:extLst>
              <a:ext uri="{FF2B5EF4-FFF2-40B4-BE49-F238E27FC236}">
                <a16:creationId xmlns:a16="http://schemas.microsoft.com/office/drawing/2014/main" id="{1B401D9F-0909-1447-EFB8-E6B177836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/>
              <a:t>Після перемовин, які тривали близько 16 годин, "нормандський саміт" узгодив, а учасники підписали так звані "другі Мінські домовленості". Вони мали забезпечити виконання перших і складались із переліку потрібних для цього заходів.</a:t>
            </a:r>
          </a:p>
        </p:txBody>
      </p:sp>
      <p:sp>
        <p:nvSpPr>
          <p:cNvPr id="11270" name="Прямоугольник 5">
            <a:extLst>
              <a:ext uri="{FF2B5EF4-FFF2-40B4-BE49-F238E27FC236}">
                <a16:creationId xmlns:a16="http://schemas.microsoft.com/office/drawing/2014/main" id="{EFB4FF48-0D22-9E1E-3703-894A828D8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1525"/>
            <a:ext cx="39957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uk-UA"/>
              <a:t>Однак увесь цей час невиконаним залишались навіть першочергові пункти: припинення вогню і відведення військ. Тому до політичних складових, які викликали суперечки, справа не доходила, і вони залишались далекими від реалізації.</a:t>
            </a:r>
          </a:p>
        </p:txBody>
      </p:sp>
      <p:pic>
        <p:nvPicPr>
          <p:cNvPr id="11271" name="Рисунок 6" descr="images (3).jpg">
            <a:extLst>
              <a:ext uri="{FF2B5EF4-FFF2-40B4-BE49-F238E27FC236}">
                <a16:creationId xmlns:a16="http://schemas.microsoft.com/office/drawing/2014/main" id="{0A30BC49-A44D-B9A7-2FD8-9A7BB7B1A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19588"/>
            <a:ext cx="493236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5632AB5C-63C6-1B47-E735-DF4310AB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703263"/>
          </a:xfrm>
        </p:spPr>
        <p:txBody>
          <a:bodyPr/>
          <a:lstStyle/>
          <a:p>
            <a:r>
              <a:rPr lang="ru-RU" altLang="uk-UA" b="1"/>
              <a:t>Зміст </a:t>
            </a:r>
            <a:r>
              <a:rPr lang="uk-UA" altLang="uk-UA" b="1"/>
              <a:t>Мінських </a:t>
            </a:r>
            <a:r>
              <a:rPr lang="ru-RU" altLang="uk-UA" b="1"/>
              <a:t>домовленостей</a:t>
            </a:r>
            <a:br>
              <a:rPr lang="ru-RU" altLang="uk-UA" b="1"/>
            </a:br>
            <a:endParaRPr lang="ru-RU" alt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6B9957-67BB-0AAD-648B-AEACB4E3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/>
          <a:lstStyle/>
          <a:p>
            <a:pPr marL="566737" indent="-457200">
              <a:buFont typeface="Georgia" panose="02040502050405020303" pitchFamily="18" charset="0"/>
              <a:buAutoNum type="arabicPeriod"/>
              <a:defRPr/>
            </a:pPr>
            <a:r>
              <a:rPr lang="ru-RU" sz="2000" dirty="0" err="1"/>
              <a:t>Негайне</a:t>
            </a:r>
            <a:r>
              <a:rPr lang="ru-RU" sz="2000" dirty="0"/>
              <a:t> </a:t>
            </a:r>
            <a:r>
              <a:rPr lang="ru-RU" sz="2000" dirty="0" err="1"/>
              <a:t>припинення</a:t>
            </a:r>
            <a:r>
              <a:rPr lang="ru-RU" sz="2000" dirty="0"/>
              <a:t> </a:t>
            </a:r>
            <a:r>
              <a:rPr lang="ru-RU" sz="2000" dirty="0" err="1"/>
              <a:t>вогню</a:t>
            </a:r>
            <a:r>
              <a:rPr lang="ru-RU" sz="2000" dirty="0"/>
              <a:t> в </a:t>
            </a:r>
            <a:r>
              <a:rPr lang="ru-RU" sz="2000" dirty="0" err="1">
                <a:hlinkClick r:id="rId2" tooltip="Окремі райони Донецької та Луганської областей"/>
              </a:rPr>
              <a:t>ОРДЛО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з 00:00 (</a:t>
            </a:r>
            <a:r>
              <a:rPr lang="ru-RU" sz="2000" dirty="0" err="1"/>
              <a:t>київський</a:t>
            </a:r>
            <a:r>
              <a:rPr lang="ru-RU" sz="2000" dirty="0"/>
              <a:t> час) 15 лютого 2015 року. </a:t>
            </a:r>
          </a:p>
          <a:p>
            <a:pPr marL="566737" indent="-457200">
              <a:buFont typeface="Georgia" panose="02040502050405020303" pitchFamily="18" charset="0"/>
              <a:buAutoNum type="arabicPeriod"/>
              <a:defRPr/>
            </a:pPr>
            <a:r>
              <a:rPr lang="ru-RU" sz="2000" dirty="0" err="1"/>
              <a:t>Відведення</a:t>
            </a:r>
            <a:r>
              <a:rPr lang="ru-RU" sz="2000" dirty="0"/>
              <a:t> </a:t>
            </a:r>
            <a:r>
              <a:rPr lang="ru-RU" sz="2000" dirty="0" err="1"/>
              <a:t>важкого</a:t>
            </a:r>
            <a:r>
              <a:rPr lang="ru-RU" sz="2000" dirty="0"/>
              <a:t> </a:t>
            </a:r>
            <a:r>
              <a:rPr lang="ru-RU" sz="2000" dirty="0" err="1"/>
              <a:t>озброєння</a:t>
            </a:r>
            <a:r>
              <a:rPr lang="ru-RU" sz="2000" dirty="0"/>
              <a:t> </a:t>
            </a:r>
            <a:r>
              <a:rPr lang="ru-RU" sz="2000" dirty="0" err="1"/>
              <a:t>обома</a:t>
            </a:r>
            <a:r>
              <a:rPr lang="ru-RU" sz="2000" dirty="0"/>
              <a:t> сторонами на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відстані</a:t>
            </a:r>
            <a:r>
              <a:rPr lang="ru-RU" sz="2000" dirty="0"/>
              <a:t> </a:t>
            </a:r>
            <a:r>
              <a:rPr lang="ru-RU" sz="2000" dirty="0" err="1"/>
              <a:t>задля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шириною </a:t>
            </a:r>
            <a:r>
              <a:rPr lang="ru-RU" sz="2000" dirty="0" err="1"/>
              <a:t>мінімум</a:t>
            </a:r>
            <a:r>
              <a:rPr lang="ru-RU" sz="2000" dirty="0"/>
              <a:t> 50 км один </a:t>
            </a:r>
            <a:r>
              <a:rPr lang="ru-RU" sz="2000" dirty="0" err="1"/>
              <a:t>від</a:t>
            </a:r>
            <a:r>
              <a:rPr lang="ru-RU" sz="2000" dirty="0"/>
              <a:t> одного для </a:t>
            </a:r>
            <a:r>
              <a:rPr lang="ru-RU" sz="2000" dirty="0" err="1"/>
              <a:t>артилерійських</a:t>
            </a:r>
            <a:r>
              <a:rPr lang="ru-RU" sz="2000" dirty="0"/>
              <a:t> систем </a:t>
            </a:r>
            <a:r>
              <a:rPr lang="ru-RU" sz="2000" dirty="0" err="1"/>
              <a:t>калібром</a:t>
            </a:r>
            <a:r>
              <a:rPr lang="ru-RU" sz="2000" dirty="0"/>
              <a:t> 100 мм і </a:t>
            </a:r>
            <a:r>
              <a:rPr lang="ru-RU" sz="2000" dirty="0" err="1"/>
              <a:t>більше</a:t>
            </a:r>
            <a:r>
              <a:rPr lang="ru-RU" sz="2000" dirty="0"/>
              <a:t>,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шириною 70 км для </a:t>
            </a:r>
            <a:r>
              <a:rPr lang="ru-RU" sz="2000" dirty="0" err="1"/>
              <a:t>РСЗВ</a:t>
            </a:r>
            <a:r>
              <a:rPr lang="ru-RU" sz="2000" dirty="0"/>
              <a:t> і шириною 140 км для </a:t>
            </a:r>
            <a:r>
              <a:rPr lang="ru-RU" sz="2000" dirty="0" err="1"/>
              <a:t>РСЗВ</a:t>
            </a:r>
            <a:r>
              <a:rPr lang="ru-RU" sz="2000" dirty="0"/>
              <a:t> «Торнадо-С», «Ураган», «Смерч» і </a:t>
            </a:r>
            <a:r>
              <a:rPr lang="ru-RU" sz="2000" dirty="0" err="1"/>
              <a:t>тактичних</a:t>
            </a:r>
            <a:r>
              <a:rPr lang="ru-RU" sz="2000" dirty="0"/>
              <a:t> </a:t>
            </a:r>
            <a:r>
              <a:rPr lang="ru-RU" sz="2000" dirty="0" err="1"/>
              <a:t>ракетних</a:t>
            </a:r>
            <a:r>
              <a:rPr lang="ru-RU" sz="2000" dirty="0"/>
              <a:t> систем «Точка» («Точка У»): Для </a:t>
            </a:r>
            <a:r>
              <a:rPr lang="ru-RU" sz="2000" dirty="0" err="1"/>
              <a:t>українських</a:t>
            </a:r>
            <a:r>
              <a:rPr lang="ru-RU" sz="2000" dirty="0"/>
              <a:t> </a:t>
            </a:r>
            <a:r>
              <a:rPr lang="ru-RU" sz="2000" dirty="0" err="1"/>
              <a:t>військ</a:t>
            </a:r>
            <a:r>
              <a:rPr lang="ru-RU" sz="2000" dirty="0"/>
              <a:t>: </a:t>
            </a:r>
          </a:p>
          <a:p>
            <a:pPr>
              <a:defRPr/>
            </a:pP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фактичної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 </a:t>
            </a:r>
            <a:r>
              <a:rPr lang="ru-RU" sz="2000" dirty="0" err="1"/>
              <a:t>зіткнення</a:t>
            </a:r>
            <a:r>
              <a:rPr lang="ru-RU" sz="2000" dirty="0"/>
              <a:t>;</a:t>
            </a:r>
          </a:p>
          <a:p>
            <a:pPr>
              <a:defRPr/>
            </a:pPr>
            <a:r>
              <a:rPr lang="ru-RU" sz="2000" dirty="0"/>
              <a:t>для </a:t>
            </a:r>
            <a:r>
              <a:rPr lang="ru-RU" sz="2000" dirty="0" err="1"/>
              <a:t>збройних</a:t>
            </a:r>
            <a:r>
              <a:rPr lang="ru-RU" sz="2000" dirty="0"/>
              <a:t> </a:t>
            </a:r>
            <a:r>
              <a:rPr lang="ru-RU" sz="2000" dirty="0" err="1"/>
              <a:t>формувань</a:t>
            </a:r>
            <a:r>
              <a:rPr lang="ru-RU" sz="2000" dirty="0"/>
              <a:t> </a:t>
            </a:r>
            <a:r>
              <a:rPr lang="ru-RU" sz="2000" dirty="0" err="1"/>
              <a:t>ОРДЛО</a:t>
            </a:r>
            <a:r>
              <a:rPr lang="ru-RU" sz="2000" dirty="0"/>
              <a:t>: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 </a:t>
            </a:r>
            <a:r>
              <a:rPr lang="ru-RU" sz="2000" dirty="0" err="1"/>
              <a:t>зіткнення</a:t>
            </a:r>
            <a:r>
              <a:rPr lang="ru-RU" sz="2000" dirty="0"/>
              <a:t> </a:t>
            </a:r>
            <a:r>
              <a:rPr lang="ru-RU" sz="2000" dirty="0" err="1"/>
              <a:t>згідно</a:t>
            </a:r>
            <a:r>
              <a:rPr lang="ru-RU" sz="2000" dirty="0"/>
              <a:t> з </a:t>
            </a:r>
            <a:r>
              <a:rPr lang="ru-RU" sz="2000" dirty="0" err="1"/>
              <a:t>Мінським</a:t>
            </a:r>
            <a:r>
              <a:rPr lang="ru-RU" sz="2000" dirty="0"/>
              <a:t> меморандумом </a:t>
            </a:r>
            <a:r>
              <a:rPr lang="ru-RU" sz="2000" dirty="0" err="1"/>
              <a:t>від</a:t>
            </a:r>
            <a:r>
              <a:rPr lang="ru-RU" sz="2000" dirty="0"/>
              <a:t> 19 </a:t>
            </a:r>
            <a:r>
              <a:rPr lang="ru-RU" sz="2000" dirty="0" err="1"/>
              <a:t>вересня</a:t>
            </a:r>
            <a:r>
              <a:rPr lang="ru-RU" sz="2000" dirty="0"/>
              <a:t> 2014 року.</a:t>
            </a:r>
          </a:p>
          <a:p>
            <a:pPr>
              <a:defRPr/>
            </a:pPr>
            <a:r>
              <a:rPr lang="ru-RU" sz="2000" dirty="0" err="1"/>
              <a:t>відведення</a:t>
            </a:r>
            <a:r>
              <a:rPr lang="ru-RU" sz="2000" dirty="0"/>
              <a:t> </a:t>
            </a:r>
            <a:r>
              <a:rPr lang="ru-RU" sz="2000" dirty="0" err="1"/>
              <a:t>вищепереліченого</a:t>
            </a:r>
            <a:r>
              <a:rPr lang="ru-RU" sz="2000" dirty="0"/>
              <a:t> </a:t>
            </a:r>
            <a:r>
              <a:rPr lang="ru-RU" sz="2000" dirty="0" err="1"/>
              <a:t>важкого</a:t>
            </a:r>
            <a:r>
              <a:rPr lang="ru-RU" sz="2000" dirty="0"/>
              <a:t> </a:t>
            </a:r>
            <a:r>
              <a:rPr lang="ru-RU" sz="2000" dirty="0" err="1"/>
              <a:t>озброєння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розпочатися</a:t>
            </a:r>
            <a:r>
              <a:rPr lang="ru-RU" sz="2000" dirty="0"/>
              <a:t> не </a:t>
            </a:r>
            <a:r>
              <a:rPr lang="ru-RU" sz="2000" dirty="0" err="1"/>
              <a:t>пізніше</a:t>
            </a:r>
            <a:r>
              <a:rPr lang="ru-RU" sz="2000" dirty="0"/>
              <a:t> другого дня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припинення</a:t>
            </a:r>
            <a:r>
              <a:rPr lang="ru-RU" sz="2000" dirty="0"/>
              <a:t> </a:t>
            </a:r>
            <a:r>
              <a:rPr lang="ru-RU" sz="2000" dirty="0" err="1"/>
              <a:t>вогню</a:t>
            </a:r>
            <a:r>
              <a:rPr lang="ru-RU" sz="2000" dirty="0"/>
              <a:t> і </a:t>
            </a:r>
            <a:r>
              <a:rPr lang="ru-RU" sz="2000" dirty="0" err="1"/>
              <a:t>завершитися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14 </a:t>
            </a:r>
            <a:r>
              <a:rPr lang="ru-RU" sz="2000" dirty="0" err="1"/>
              <a:t>днів</a:t>
            </a:r>
            <a:r>
              <a:rPr lang="ru-RU" sz="2000" dirty="0"/>
              <a:t>.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сприятиме</a:t>
            </a:r>
            <a:r>
              <a:rPr lang="ru-RU" sz="2000" dirty="0"/>
              <a:t> </a:t>
            </a:r>
            <a:r>
              <a:rPr lang="ru-RU" sz="2000" dirty="0" err="1"/>
              <a:t>ОБСЄ</a:t>
            </a:r>
            <a:r>
              <a:rPr lang="ru-RU" sz="2000" dirty="0"/>
              <a:t> за </a:t>
            </a:r>
            <a:r>
              <a:rPr lang="ru-RU" sz="2000" dirty="0" err="1"/>
              <a:t>підтримки</a:t>
            </a:r>
            <a:r>
              <a:rPr lang="ru-RU" sz="2000" dirty="0"/>
              <a:t> </a:t>
            </a:r>
            <a:r>
              <a:rPr lang="ru-RU" sz="2000" dirty="0" err="1"/>
              <a:t>Тристоронньої</a:t>
            </a:r>
            <a:r>
              <a:rPr lang="ru-RU" sz="2000" dirty="0"/>
              <a:t> </a:t>
            </a:r>
            <a:r>
              <a:rPr lang="ru-RU" sz="2000" dirty="0" err="1"/>
              <a:t>контактної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24302E6-A4BF-EFA8-5727-AF2EC092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7875"/>
            <a:ext cx="8229600" cy="1066800"/>
          </a:xfrm>
        </p:spPr>
        <p:txBody>
          <a:bodyPr/>
          <a:lstStyle/>
          <a:p>
            <a:r>
              <a:rPr lang="ru-RU" altLang="uk-UA" b="1"/>
              <a:t>Зміст </a:t>
            </a:r>
            <a:r>
              <a:rPr lang="uk-UA" altLang="uk-UA" b="1"/>
              <a:t>Мінських </a:t>
            </a:r>
            <a:r>
              <a:rPr lang="ru-RU" altLang="uk-UA" b="1"/>
              <a:t>домовленостей</a:t>
            </a:r>
            <a:endParaRPr lang="ru-RU" altLang="uk-UA"/>
          </a:p>
        </p:txBody>
      </p:sp>
      <p:sp>
        <p:nvSpPr>
          <p:cNvPr id="13315" name="Місце для вмісту 2">
            <a:extLst>
              <a:ext uri="{FF2B5EF4-FFF2-40B4-BE49-F238E27FC236}">
                <a16:creationId xmlns:a16="http://schemas.microsoft.com/office/drawing/2014/main" id="{5085E00D-14EC-88C1-1811-FF7F830EA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16113"/>
            <a:ext cx="8569325" cy="4324350"/>
          </a:xfrm>
        </p:spPr>
        <p:txBody>
          <a:bodyPr/>
          <a:lstStyle/>
          <a:p>
            <a:pPr marL="565150" indent="-457200">
              <a:buFont typeface="Trebuchet MS" panose="020B0603020202020204" pitchFamily="34" charset="0"/>
              <a:buAutoNum type="arabicPeriod" startAt="3"/>
            </a:pPr>
            <a:r>
              <a:rPr lang="ru-RU" altLang="uk-UA" sz="2000"/>
              <a:t>Забезпечення моніторингу і верифікації режиму припинення вогню та відведення важкого озброєння з боку ОБСЄ з першого дня відводу, із застосуванням всіх необхідних технічних засобів, включаючи супутники, БПЛА, радіолокаційні системи тощо. </a:t>
            </a:r>
          </a:p>
          <a:p>
            <a:pPr marL="565150" indent="-457200">
              <a:buFont typeface="Trebuchet MS" panose="020B0603020202020204" pitchFamily="34" charset="0"/>
              <a:buAutoNum type="arabicPeriod" startAt="3"/>
            </a:pPr>
            <a:r>
              <a:rPr lang="ru-RU" altLang="uk-UA" sz="2000"/>
              <a:t>У перший день після відводу початок діалогу про модальності проведення місцевих виборів відповідно до українського законодавства і Закону України «Про тимчасовий порядок місцевого самоврядування в ОРДЛО» і про режим цих районів. Не пізніше 30 днів з дати підписання документу, прийняти постанову Верховної ради із зазначенням території, де поширюється особливий режим відповідно до Закону «Про тимчасовий порядок місцевого самоврядування в ОРДЛО» на основі лінії, встановленої в Мінському меморандумі від 19.09.2014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3DD15AA1-44C7-FCBF-A358-50997CF8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1975"/>
            <a:ext cx="8229600" cy="1066800"/>
          </a:xfrm>
        </p:spPr>
        <p:txBody>
          <a:bodyPr/>
          <a:lstStyle/>
          <a:p>
            <a:r>
              <a:rPr lang="ru-RU" altLang="uk-UA" b="1"/>
              <a:t>Зміст </a:t>
            </a:r>
            <a:r>
              <a:rPr lang="uk-UA" altLang="uk-UA" b="1"/>
              <a:t>Мінських </a:t>
            </a:r>
            <a:r>
              <a:rPr lang="ru-RU" altLang="uk-UA" b="1"/>
              <a:t>домовленостей</a:t>
            </a:r>
            <a:endParaRPr lang="ru-RU" altLang="uk-UA"/>
          </a:p>
        </p:txBody>
      </p:sp>
      <p:sp>
        <p:nvSpPr>
          <p:cNvPr id="14339" name="Місце для вмісту 2">
            <a:extLst>
              <a:ext uri="{FF2B5EF4-FFF2-40B4-BE49-F238E27FC236}">
                <a16:creationId xmlns:a16="http://schemas.microsoft.com/office/drawing/2014/main" id="{CDFD28B2-688F-F466-AACD-662E01E3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/>
          <a:lstStyle/>
          <a:p>
            <a:pPr marL="622300" indent="-514350">
              <a:buFont typeface="Trebuchet MS" panose="020B0603020202020204" pitchFamily="34" charset="0"/>
              <a:buAutoNum type="arabicPeriod" startAt="5"/>
            </a:pPr>
            <a:r>
              <a:rPr lang="ru-RU" altLang="uk-UA" sz="1800"/>
              <a:t>Забезпечити помилування і амністію шляхом введення в силу закону, що забороняє переслідування і покарання осіб у зв'язку з подіями, що мали місце в ОРДЛО. </a:t>
            </a:r>
          </a:p>
          <a:p>
            <a:pPr marL="622300" indent="-514350">
              <a:buFont typeface="Trebuchet MS" panose="020B0603020202020204" pitchFamily="34" charset="0"/>
              <a:buAutoNum type="arabicPeriod" startAt="5"/>
            </a:pPr>
            <a:r>
              <a:rPr lang="ru-RU" altLang="uk-UA" sz="1800"/>
              <a:t>Забезпечити звільнення і обмін всіх заручників і незаконно утримуваних осіб на основі принципу «всіх на всіх». Цей процес має бути завершений найпізніше на п'ятий день після відводу.</a:t>
            </a:r>
          </a:p>
          <a:p>
            <a:pPr marL="622300" indent="-514350">
              <a:buFont typeface="Trebuchet MS" panose="020B0603020202020204" pitchFamily="34" charset="0"/>
              <a:buAutoNum type="arabicPeriod" startAt="5"/>
            </a:pPr>
            <a:r>
              <a:rPr lang="ru-RU" altLang="uk-UA" sz="1800"/>
              <a:t>Забезпечити безпечний доступ, доставку, зберігання і розподіл гуманітарної допомоги нужденним на основі міжнародного механізму. </a:t>
            </a:r>
          </a:p>
          <a:p>
            <a:pPr marL="622300" indent="-514350">
              <a:buFont typeface="Trebuchet MS" panose="020B0603020202020204" pitchFamily="34" charset="0"/>
              <a:buAutoNum type="arabicPeriod" startAt="5"/>
            </a:pPr>
            <a:r>
              <a:rPr lang="ru-RU" altLang="uk-UA" sz="1800"/>
              <a:t>Визначення модальностей повного відновлення соціально-економічних зв'язків, включаючи соціальні перекази, такі як виплата пенсій та інші виплати (надходження і доходи, своєчасна оплата всіх комунальних рахунків, відновлення оподаткування в рамках правового поля України). У цих цілях Україна відновить управління сегментом своєї банківської системи в районах, де є конфлікт, і, можливо, буде створений міжнародний механізм для полегшення таких переказів.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/>
              </a:rPr>
              <a:t>Нормативно-правова база</a:t>
            </a:r>
            <a:r>
              <a:rPr lang="en-US" sz="2800" b="1" dirty="0">
                <a:effectLst/>
              </a:rPr>
              <a:t> </a:t>
            </a:r>
            <a:endParaRPr lang="ru-RU" sz="2800" b="1" dirty="0"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err="1"/>
              <a:t>Конституція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, </a:t>
            </a:r>
          </a:p>
          <a:p>
            <a:pPr>
              <a:defRPr/>
            </a:pPr>
            <a:r>
              <a:rPr lang="ru-RU" sz="2800" dirty="0" err="1"/>
              <a:t>закони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«Про </a:t>
            </a:r>
            <a:r>
              <a:rPr lang="ru-RU" sz="2800" dirty="0" err="1"/>
              <a:t>затвердження</a:t>
            </a:r>
            <a:r>
              <a:rPr lang="ru-RU" sz="2800" dirty="0"/>
              <a:t> Указу Президента </a:t>
            </a:r>
            <a:r>
              <a:rPr lang="ru-RU" sz="2800" dirty="0" err="1"/>
              <a:t>України</a:t>
            </a:r>
            <a:r>
              <a:rPr lang="ru-RU" sz="2800" dirty="0"/>
              <a:t> «Про </a:t>
            </a:r>
            <a:r>
              <a:rPr lang="ru-RU" sz="2800" dirty="0" err="1"/>
              <a:t>введення</a:t>
            </a:r>
            <a:r>
              <a:rPr lang="ru-RU" sz="2800" dirty="0"/>
              <a:t> </a:t>
            </a:r>
            <a:r>
              <a:rPr lang="ru-RU" sz="2800" dirty="0" err="1"/>
              <a:t>воєнного</a:t>
            </a:r>
            <a:r>
              <a:rPr lang="ru-RU" sz="2800" dirty="0"/>
              <a:t> стану в </a:t>
            </a:r>
            <a:r>
              <a:rPr lang="ru-RU" sz="2800" dirty="0" err="1"/>
              <a:t>Україні</a:t>
            </a:r>
            <a:r>
              <a:rPr lang="ru-RU" sz="2800" dirty="0"/>
              <a:t>», «Про </a:t>
            </a:r>
            <a:r>
              <a:rPr lang="ru-RU" sz="2800" dirty="0" err="1"/>
              <a:t>правовий</a:t>
            </a:r>
            <a:r>
              <a:rPr lang="ru-RU" sz="2800" dirty="0"/>
              <a:t> режим </a:t>
            </a:r>
            <a:r>
              <a:rPr lang="ru-RU" sz="2800" dirty="0" err="1"/>
              <a:t>воєнного</a:t>
            </a:r>
            <a:r>
              <a:rPr lang="ru-RU" sz="2800" dirty="0"/>
              <a:t> стану», «Про оборону </a:t>
            </a:r>
            <a:r>
              <a:rPr lang="ru-RU" sz="2800" dirty="0" err="1"/>
              <a:t>України</a:t>
            </a:r>
            <a:r>
              <a:rPr lang="ru-RU" sz="2800" dirty="0"/>
              <a:t>», «Про </a:t>
            </a:r>
            <a:r>
              <a:rPr lang="ru-RU" sz="2800" dirty="0" err="1"/>
              <a:t>мобілізаційну</a:t>
            </a:r>
            <a:r>
              <a:rPr lang="ru-RU" sz="2800" dirty="0"/>
              <a:t> </a:t>
            </a:r>
            <a:r>
              <a:rPr lang="ru-RU" sz="2800" dirty="0" err="1"/>
              <a:t>підготовку</a:t>
            </a:r>
            <a:r>
              <a:rPr lang="ru-RU" sz="2800" dirty="0"/>
              <a:t> та </a:t>
            </a:r>
            <a:r>
              <a:rPr lang="ru-RU" sz="2800" dirty="0" err="1"/>
              <a:t>мобілізацію</a:t>
            </a:r>
            <a:r>
              <a:rPr lang="ru-RU" sz="2800" dirty="0"/>
              <a:t>», «Про </a:t>
            </a:r>
            <a:r>
              <a:rPr lang="ru-RU" sz="2800" dirty="0" err="1"/>
              <a:t>місцеве</a:t>
            </a:r>
            <a:r>
              <a:rPr lang="ru-RU" sz="2800" dirty="0"/>
              <a:t> </a:t>
            </a:r>
            <a:r>
              <a:rPr lang="ru-RU" sz="2800" dirty="0" err="1"/>
              <a:t>самоврядування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».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6E31764C-5209-A6A2-D285-0C9F871A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r>
              <a:rPr lang="ru-RU" altLang="uk-UA" b="1"/>
              <a:t>Зміст </a:t>
            </a:r>
            <a:r>
              <a:rPr lang="uk-UA" altLang="uk-UA" b="1"/>
              <a:t>Мінських </a:t>
            </a:r>
            <a:r>
              <a:rPr lang="ru-RU" altLang="uk-UA" b="1"/>
              <a:t>домовленостей</a:t>
            </a:r>
            <a:endParaRPr lang="ru-RU" alt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0A2B00-FAA4-EA67-7DB8-F36B99713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24350"/>
          </a:xfrm>
        </p:spPr>
        <p:txBody>
          <a:bodyPr/>
          <a:lstStyle/>
          <a:p>
            <a:pPr marL="566737" indent="-457200">
              <a:buFont typeface="+mj-lt"/>
              <a:buAutoNum type="arabicPeriod" startAt="9"/>
              <a:defRPr/>
            </a:pP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повного</a:t>
            </a:r>
            <a:r>
              <a:rPr lang="ru-RU" sz="2000" dirty="0"/>
              <a:t> контролю над </a:t>
            </a:r>
            <a:r>
              <a:rPr lang="ru-RU" sz="2000" dirty="0" err="1"/>
              <a:t>державним</a:t>
            </a:r>
            <a:r>
              <a:rPr lang="ru-RU" sz="2000" dirty="0"/>
              <a:t> кордоном з боку уряду </a:t>
            </a:r>
            <a:r>
              <a:rPr lang="ru-RU" sz="2000" dirty="0" err="1"/>
              <a:t>України</a:t>
            </a:r>
            <a:r>
              <a:rPr lang="ru-RU" sz="2000" dirty="0"/>
              <a:t> у </a:t>
            </a:r>
            <a:r>
              <a:rPr lang="ru-RU" sz="2000" dirty="0" err="1"/>
              <a:t>всій</a:t>
            </a:r>
            <a:r>
              <a:rPr lang="ru-RU" sz="2000" dirty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 </a:t>
            </a:r>
            <a:r>
              <a:rPr lang="ru-RU" sz="2000" dirty="0" err="1"/>
              <a:t>конфлікту</a:t>
            </a:r>
            <a:r>
              <a:rPr lang="ru-RU" sz="2000" dirty="0"/>
              <a:t>, яке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розпочатися</a:t>
            </a:r>
            <a:r>
              <a:rPr lang="ru-RU" sz="2000" dirty="0"/>
              <a:t> в перший день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місцевих</a:t>
            </a:r>
            <a:r>
              <a:rPr lang="ru-RU" sz="2000" dirty="0"/>
              <a:t> </a:t>
            </a:r>
            <a:r>
              <a:rPr lang="ru-RU" sz="2000" dirty="0" err="1"/>
              <a:t>виборів</a:t>
            </a:r>
            <a:r>
              <a:rPr lang="ru-RU" sz="2000" dirty="0"/>
              <a:t> і </a:t>
            </a:r>
            <a:r>
              <a:rPr lang="ru-RU" sz="2000" dirty="0" err="1"/>
              <a:t>завершитися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всеосяжного</a:t>
            </a:r>
            <a:r>
              <a:rPr lang="ru-RU" sz="2000" dirty="0"/>
              <a:t> </a:t>
            </a:r>
            <a:r>
              <a:rPr lang="ru-RU" sz="2000" dirty="0" err="1"/>
              <a:t>політичного</a:t>
            </a:r>
            <a:r>
              <a:rPr lang="ru-RU" sz="2000" dirty="0"/>
              <a:t> </a:t>
            </a:r>
            <a:r>
              <a:rPr lang="ru-RU" sz="2000" dirty="0" err="1"/>
              <a:t>врегулювання</a:t>
            </a:r>
            <a:r>
              <a:rPr lang="ru-RU" sz="2000" dirty="0"/>
              <a:t> (</a:t>
            </a:r>
            <a:r>
              <a:rPr lang="ru-RU" sz="2000" dirty="0" err="1"/>
              <a:t>місцеві</a:t>
            </a:r>
            <a:r>
              <a:rPr lang="ru-RU" sz="2000" dirty="0"/>
              <a:t> </a:t>
            </a:r>
            <a:r>
              <a:rPr lang="ru-RU" sz="2000" dirty="0" err="1"/>
              <a:t>вибори</a:t>
            </a:r>
            <a:r>
              <a:rPr lang="ru-RU" sz="2000" dirty="0"/>
              <a:t> в </a:t>
            </a:r>
            <a:r>
              <a:rPr lang="ru-RU" sz="2000" dirty="0" err="1"/>
              <a:t>окремих</a:t>
            </a:r>
            <a:r>
              <a:rPr lang="ru-RU" sz="2000" dirty="0"/>
              <a:t> районах </a:t>
            </a:r>
            <a:r>
              <a:rPr lang="ru-RU" sz="2000" dirty="0" err="1"/>
              <a:t>Донецької</a:t>
            </a:r>
            <a:r>
              <a:rPr lang="ru-RU" sz="2000" dirty="0"/>
              <a:t> та </a:t>
            </a:r>
            <a:r>
              <a:rPr lang="ru-RU" sz="2000" dirty="0" err="1"/>
              <a:t>Луганської</a:t>
            </a:r>
            <a:r>
              <a:rPr lang="ru-RU" sz="2000" dirty="0"/>
              <a:t> областей на </a:t>
            </a:r>
            <a:r>
              <a:rPr lang="ru-RU" sz="2000" dirty="0" err="1"/>
              <a:t>підставі</a:t>
            </a:r>
            <a:r>
              <a:rPr lang="ru-RU" sz="2000" dirty="0"/>
              <a:t> Закону </a:t>
            </a:r>
            <a:r>
              <a:rPr lang="ru-RU" sz="2000" dirty="0" err="1"/>
              <a:t>України</a:t>
            </a:r>
            <a:r>
              <a:rPr lang="ru-RU" sz="2000" dirty="0"/>
              <a:t> та </a:t>
            </a:r>
            <a:r>
              <a:rPr lang="ru-RU" sz="2000" dirty="0" err="1"/>
              <a:t>конституційна</a:t>
            </a:r>
            <a:r>
              <a:rPr lang="ru-RU" sz="2000" dirty="0"/>
              <a:t> реформа) до </a:t>
            </a:r>
            <a:r>
              <a:rPr lang="ru-RU" sz="2000" dirty="0" err="1"/>
              <a:t>кінця</a:t>
            </a:r>
            <a:r>
              <a:rPr lang="ru-RU" sz="2000" dirty="0"/>
              <a:t> 2015 року за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пункту 11 — в </a:t>
            </a:r>
            <a:r>
              <a:rPr lang="ru-RU" sz="2000" dirty="0" err="1"/>
              <a:t>консультаціях</a:t>
            </a:r>
            <a:r>
              <a:rPr lang="ru-RU" sz="2000" dirty="0"/>
              <a:t> і за </a:t>
            </a:r>
            <a:r>
              <a:rPr lang="ru-RU" sz="2000" dirty="0" err="1"/>
              <a:t>погодженням</a:t>
            </a:r>
            <a:r>
              <a:rPr lang="ru-RU" sz="2000" dirty="0"/>
              <a:t> з </a:t>
            </a:r>
            <a:r>
              <a:rPr lang="ru-RU" sz="2000" dirty="0" err="1"/>
              <a:t>представниками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районів</a:t>
            </a:r>
            <a:r>
              <a:rPr lang="ru-RU" sz="2000" dirty="0"/>
              <a:t> </a:t>
            </a:r>
            <a:r>
              <a:rPr lang="ru-RU" sz="2000" dirty="0" err="1"/>
              <a:t>Донецької</a:t>
            </a:r>
            <a:r>
              <a:rPr lang="ru-RU" sz="2000" dirty="0"/>
              <a:t> та </a:t>
            </a:r>
            <a:r>
              <a:rPr lang="ru-RU" sz="2000" dirty="0" err="1"/>
              <a:t>Луганської</a:t>
            </a:r>
            <a:r>
              <a:rPr lang="ru-RU" sz="2000" dirty="0"/>
              <a:t> областей в рамках </a:t>
            </a:r>
            <a:r>
              <a:rPr lang="ru-RU" sz="2000" dirty="0" err="1"/>
              <a:t>Тристоронньої</a:t>
            </a:r>
            <a:r>
              <a:rPr lang="ru-RU" sz="2000" dirty="0"/>
              <a:t> </a:t>
            </a:r>
            <a:r>
              <a:rPr lang="ru-RU" sz="2000" dirty="0" err="1"/>
              <a:t>контактної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.</a:t>
            </a:r>
          </a:p>
          <a:p>
            <a:pPr marL="566737" indent="-457200">
              <a:buFont typeface="+mj-lt"/>
              <a:buAutoNum type="arabicPeriod" startAt="9"/>
              <a:defRPr/>
            </a:pPr>
            <a:r>
              <a:rPr lang="ru-RU" sz="2000" dirty="0" err="1"/>
              <a:t>Виведення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іноземних</a:t>
            </a:r>
            <a:r>
              <a:rPr lang="ru-RU" sz="2000" dirty="0"/>
              <a:t> </a:t>
            </a:r>
            <a:r>
              <a:rPr lang="ru-RU" sz="2000" dirty="0" err="1"/>
              <a:t>збройних</a:t>
            </a:r>
            <a:r>
              <a:rPr lang="ru-RU" sz="2000" dirty="0"/>
              <a:t> </a:t>
            </a:r>
            <a:r>
              <a:rPr lang="ru-RU" sz="2000" dirty="0" err="1"/>
              <a:t>формувань</a:t>
            </a:r>
            <a:r>
              <a:rPr lang="ru-RU" sz="2000" dirty="0"/>
              <a:t>, </a:t>
            </a:r>
            <a:r>
              <a:rPr lang="ru-RU" sz="2000" dirty="0" err="1"/>
              <a:t>військової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найманців</a:t>
            </a:r>
            <a:r>
              <a:rPr lang="ru-RU" sz="2000" dirty="0"/>
              <a:t> з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спостереженням</a:t>
            </a:r>
            <a:r>
              <a:rPr lang="ru-RU" sz="2000" dirty="0"/>
              <a:t> </a:t>
            </a:r>
            <a:r>
              <a:rPr lang="ru-RU" sz="2000" dirty="0" err="1"/>
              <a:t>ОБСЄ</a:t>
            </a:r>
            <a:r>
              <a:rPr lang="ru-RU" sz="2000" dirty="0"/>
              <a:t>. </a:t>
            </a:r>
            <a:r>
              <a:rPr lang="ru-RU" sz="2000" dirty="0" err="1"/>
              <a:t>Роззброєння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незаконних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8984240A-5A46-71F1-B357-07C45FA7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66800"/>
          </a:xfrm>
        </p:spPr>
        <p:txBody>
          <a:bodyPr/>
          <a:lstStyle/>
          <a:p>
            <a:r>
              <a:rPr lang="ru-RU" altLang="uk-UA" b="1"/>
              <a:t>Зміст </a:t>
            </a:r>
            <a:r>
              <a:rPr lang="uk-UA" altLang="uk-UA" b="1"/>
              <a:t>Мінських </a:t>
            </a:r>
            <a:r>
              <a:rPr lang="ru-RU" altLang="uk-UA" b="1"/>
              <a:t>домовленостей</a:t>
            </a:r>
            <a:endParaRPr lang="ru-RU" altLang="uk-UA"/>
          </a:p>
        </p:txBody>
      </p:sp>
      <p:sp>
        <p:nvSpPr>
          <p:cNvPr id="16387" name="Місце для вмісту 2">
            <a:extLst>
              <a:ext uri="{FF2B5EF4-FFF2-40B4-BE49-F238E27FC236}">
                <a16:creationId xmlns:a16="http://schemas.microsoft.com/office/drawing/2014/main" id="{2279F853-E188-D921-A406-BA6D02E6C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29163"/>
          </a:xfrm>
        </p:spPr>
        <p:txBody>
          <a:bodyPr/>
          <a:lstStyle/>
          <a:p>
            <a:pPr marL="450850" indent="-342900">
              <a:buFont typeface="Trebuchet MS" panose="020B0603020202020204" pitchFamily="34" charset="0"/>
              <a:buAutoNum type="arabicPeriod" startAt="11"/>
            </a:pPr>
            <a:r>
              <a:rPr lang="ru-RU" altLang="uk-UA" sz="1800"/>
              <a:t>Проведення конституційної реформи в Україні з набуттям чинності до кінця 2015 року нової Конституції, яка передбачає ключовим елементом децентралізацію (з урахуванням особливостей окремих районів Донецької та Луганської областей, узгоджених з представниками цих районів), а також прийняття постійного законодавства про особливий статус окремих районів Донецької та Луганської областей відповідно до заходів, зазначеними в </a:t>
            </a:r>
            <a:r>
              <a:rPr lang="ru-RU" altLang="uk-UA" sz="1800" i="1"/>
              <a:t>примітці</a:t>
            </a:r>
            <a:r>
              <a:rPr lang="ru-RU" altLang="uk-UA" sz="1800"/>
              <a:t>, до кінця 2015 року. </a:t>
            </a:r>
          </a:p>
          <a:p>
            <a:pPr marL="450850" indent="-342900">
              <a:buFont typeface="Trebuchet MS" panose="020B0603020202020204" pitchFamily="34" charset="0"/>
              <a:buAutoNum type="arabicPeriod" startAt="11"/>
            </a:pPr>
            <a:r>
              <a:rPr lang="ru-RU" altLang="uk-UA" sz="1800"/>
              <a:t>а підставі Закону України «Про тимчасовий порядок місцевого самоврядування в окремих районах Донецької та Луганської областей» питання, що стосуються місцевих виборів, будуть обговорюватися і узгоджуватися з представниками окремих районів Донецької та Луганської областей в рамках Тристоронньої контактної групи. Вибори будуть проведені з дотриманням відповідних стандартів ОБСЄ при моніторингу з боку БДІПЛ ОБСЄ. </a:t>
            </a:r>
          </a:p>
          <a:p>
            <a:pPr marL="450850" indent="-342900">
              <a:buFont typeface="Trebuchet MS" panose="020B0603020202020204" pitchFamily="34" charset="0"/>
              <a:buAutoNum type="arabicPeriod" startAt="11"/>
            </a:pPr>
            <a:r>
              <a:rPr lang="ru-RU" altLang="uk-UA" sz="1800"/>
              <a:t>Інтенсифікувати діяльність Тристоронньої контактної групи, у тому числі шляхом створення робочих груп щодо виконання відповідних аспектів Мінських угод. Вони будуть відображати склад Тристоронньої контактної групи.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212" y="1461511"/>
            <a:ext cx="7037188" cy="1470683"/>
          </a:xfrm>
          <a:prstGeom prst="rect">
            <a:avLst/>
          </a:prstGeom>
        </p:spPr>
        <p:txBody>
          <a:bodyPr vert="horz" wrap="square" lIns="0" tIns="923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43" marR="4344" indent="1629" algn="ctr">
              <a:lnSpc>
                <a:spcPct val="120300"/>
              </a:lnSpc>
              <a:spcBef>
                <a:spcPts val="73"/>
              </a:spcBef>
            </a:pPr>
            <a:r>
              <a:rPr spc="209" dirty="0"/>
              <a:t>Міністерство </a:t>
            </a:r>
            <a:r>
              <a:rPr spc="115" dirty="0"/>
              <a:t>з </a:t>
            </a:r>
            <a:r>
              <a:rPr spc="171" dirty="0"/>
              <a:t>питань </a:t>
            </a:r>
            <a:r>
              <a:rPr spc="174" dirty="0"/>
              <a:t> </a:t>
            </a:r>
            <a:r>
              <a:rPr spc="162" dirty="0"/>
              <a:t>реінтеграції </a:t>
            </a:r>
            <a:r>
              <a:rPr spc="201" dirty="0"/>
              <a:t>тимчасово </a:t>
            </a:r>
            <a:r>
              <a:rPr spc="205" dirty="0"/>
              <a:t> </a:t>
            </a:r>
            <a:r>
              <a:rPr spc="174" dirty="0"/>
              <a:t>окупованих</a:t>
            </a:r>
            <a:r>
              <a:rPr spc="-68" dirty="0"/>
              <a:t> </a:t>
            </a:r>
            <a:r>
              <a:rPr spc="188" dirty="0" err="1"/>
              <a:t>територій</a:t>
            </a:r>
            <a:r>
              <a:rPr spc="-64" dirty="0"/>
              <a:t> </a:t>
            </a:r>
            <a:r>
              <a:rPr spc="141" dirty="0" err="1"/>
              <a:t>України</a:t>
            </a:r>
            <a:endParaRPr sz="3078" dirty="0"/>
          </a:p>
        </p:txBody>
      </p:sp>
      <p:grpSp>
        <p:nvGrpSpPr>
          <p:cNvPr id="3" name="object 3"/>
          <p:cNvGrpSpPr/>
          <p:nvPr/>
        </p:nvGrpSpPr>
        <p:grpSpPr>
          <a:xfrm>
            <a:off x="3632437" y="4902057"/>
            <a:ext cx="4539963" cy="975215"/>
            <a:chOff x="2693798" y="1008618"/>
            <a:chExt cx="5309235" cy="1140460"/>
          </a:xfrm>
        </p:grpSpPr>
        <p:sp>
          <p:nvSpPr>
            <p:cNvPr id="4" name="object 4"/>
            <p:cNvSpPr/>
            <p:nvPr/>
          </p:nvSpPr>
          <p:spPr>
            <a:xfrm>
              <a:off x="3344148" y="1008618"/>
              <a:ext cx="73660" cy="570230"/>
            </a:xfrm>
            <a:custGeom>
              <a:avLst/>
              <a:gdLst/>
              <a:ahLst/>
              <a:cxnLst/>
              <a:rect l="l" t="t" r="r" b="b"/>
              <a:pathLst>
                <a:path w="73660" h="570230">
                  <a:moveTo>
                    <a:pt x="73620" y="570046"/>
                  </a:moveTo>
                  <a:lnTo>
                    <a:pt x="0" y="570046"/>
                  </a:lnTo>
                  <a:lnTo>
                    <a:pt x="0" y="0"/>
                  </a:lnTo>
                  <a:lnTo>
                    <a:pt x="73620" y="0"/>
                  </a:lnTo>
                  <a:lnTo>
                    <a:pt x="73620" y="570046"/>
                  </a:lnTo>
                  <a:close/>
                </a:path>
              </a:pathLst>
            </a:custGeom>
            <a:solidFill>
              <a:srgbClr val="005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4148" y="1578664"/>
              <a:ext cx="73660" cy="570230"/>
            </a:xfrm>
            <a:custGeom>
              <a:avLst/>
              <a:gdLst/>
              <a:ahLst/>
              <a:cxnLst/>
              <a:rect l="l" t="t" r="r" b="b"/>
              <a:pathLst>
                <a:path w="73660" h="570230">
                  <a:moveTo>
                    <a:pt x="73620" y="570046"/>
                  </a:moveTo>
                  <a:lnTo>
                    <a:pt x="0" y="570046"/>
                  </a:lnTo>
                  <a:lnTo>
                    <a:pt x="0" y="0"/>
                  </a:lnTo>
                  <a:lnTo>
                    <a:pt x="73620" y="0"/>
                  </a:lnTo>
                  <a:lnTo>
                    <a:pt x="73620" y="570046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93797" y="1225600"/>
              <a:ext cx="5309235" cy="691515"/>
            </a:xfrm>
            <a:custGeom>
              <a:avLst/>
              <a:gdLst/>
              <a:ahLst/>
              <a:cxnLst/>
              <a:rect l="l" t="t" r="r" b="b"/>
              <a:pathLst>
                <a:path w="5309234" h="691514">
                  <a:moveTo>
                    <a:pt x="415048" y="53047"/>
                  </a:moveTo>
                  <a:lnTo>
                    <a:pt x="380352" y="77266"/>
                  </a:lnTo>
                  <a:lnTo>
                    <a:pt x="380352" y="380111"/>
                  </a:lnTo>
                  <a:lnTo>
                    <a:pt x="380326" y="414121"/>
                  </a:lnTo>
                  <a:lnTo>
                    <a:pt x="380326" y="517474"/>
                  </a:lnTo>
                  <a:lnTo>
                    <a:pt x="380301" y="516750"/>
                  </a:lnTo>
                  <a:lnTo>
                    <a:pt x="302069" y="516750"/>
                  </a:lnTo>
                  <a:lnTo>
                    <a:pt x="301586" y="503834"/>
                  </a:lnTo>
                  <a:lnTo>
                    <a:pt x="300278" y="491426"/>
                  </a:lnTo>
                  <a:lnTo>
                    <a:pt x="298335" y="479285"/>
                  </a:lnTo>
                  <a:lnTo>
                    <a:pt x="297561" y="475322"/>
                  </a:lnTo>
                  <a:lnTo>
                    <a:pt x="296354" y="469188"/>
                  </a:lnTo>
                  <a:lnTo>
                    <a:pt x="295948" y="467131"/>
                  </a:lnTo>
                  <a:lnTo>
                    <a:pt x="312267" y="463740"/>
                  </a:lnTo>
                  <a:lnTo>
                    <a:pt x="328726" y="456184"/>
                  </a:lnTo>
                  <a:lnTo>
                    <a:pt x="342823" y="445058"/>
                  </a:lnTo>
                  <a:lnTo>
                    <a:pt x="350939" y="434479"/>
                  </a:lnTo>
                  <a:lnTo>
                    <a:pt x="353720" y="430860"/>
                  </a:lnTo>
                  <a:lnTo>
                    <a:pt x="360591" y="414121"/>
                  </a:lnTo>
                  <a:lnTo>
                    <a:pt x="380326" y="414121"/>
                  </a:lnTo>
                  <a:lnTo>
                    <a:pt x="380326" y="380111"/>
                  </a:lnTo>
                  <a:lnTo>
                    <a:pt x="360616" y="380111"/>
                  </a:lnTo>
                  <a:lnTo>
                    <a:pt x="355460" y="366496"/>
                  </a:lnTo>
                  <a:lnTo>
                    <a:pt x="352323" y="361734"/>
                  </a:lnTo>
                  <a:lnTo>
                    <a:pt x="347433" y="354355"/>
                  </a:lnTo>
                  <a:lnTo>
                    <a:pt x="336981" y="343865"/>
                  </a:lnTo>
                  <a:lnTo>
                    <a:pt x="324561" y="335229"/>
                  </a:lnTo>
                  <a:lnTo>
                    <a:pt x="338150" y="219646"/>
                  </a:lnTo>
                  <a:lnTo>
                    <a:pt x="343014" y="193306"/>
                  </a:lnTo>
                  <a:lnTo>
                    <a:pt x="352094" y="168554"/>
                  </a:lnTo>
                  <a:lnTo>
                    <a:pt x="364744" y="145719"/>
                  </a:lnTo>
                  <a:lnTo>
                    <a:pt x="380326" y="125120"/>
                  </a:lnTo>
                  <a:lnTo>
                    <a:pt x="380352" y="380111"/>
                  </a:lnTo>
                  <a:lnTo>
                    <a:pt x="380352" y="77266"/>
                  </a:lnTo>
                  <a:lnTo>
                    <a:pt x="339369" y="122999"/>
                  </a:lnTo>
                  <a:lnTo>
                    <a:pt x="315937" y="170942"/>
                  </a:lnTo>
                  <a:lnTo>
                    <a:pt x="303479" y="223037"/>
                  </a:lnTo>
                  <a:lnTo>
                    <a:pt x="285800" y="363105"/>
                  </a:lnTo>
                  <a:lnTo>
                    <a:pt x="293281" y="361734"/>
                  </a:lnTo>
                  <a:lnTo>
                    <a:pt x="306451" y="364667"/>
                  </a:lnTo>
                  <a:lnTo>
                    <a:pt x="317525" y="372452"/>
                  </a:lnTo>
                  <a:lnTo>
                    <a:pt x="325145" y="383540"/>
                  </a:lnTo>
                  <a:lnTo>
                    <a:pt x="327977" y="396417"/>
                  </a:lnTo>
                  <a:lnTo>
                    <a:pt x="325805" y="407746"/>
                  </a:lnTo>
                  <a:lnTo>
                    <a:pt x="319811" y="417664"/>
                  </a:lnTo>
                  <a:lnTo>
                    <a:pt x="310743" y="425297"/>
                  </a:lnTo>
                  <a:lnTo>
                    <a:pt x="299402" y="429729"/>
                  </a:lnTo>
                  <a:lnTo>
                    <a:pt x="278295" y="434479"/>
                  </a:lnTo>
                  <a:lnTo>
                    <a:pt x="268058" y="412724"/>
                  </a:lnTo>
                  <a:lnTo>
                    <a:pt x="268058" y="517474"/>
                  </a:lnTo>
                  <a:lnTo>
                    <a:pt x="263309" y="517474"/>
                  </a:lnTo>
                  <a:lnTo>
                    <a:pt x="263309" y="552157"/>
                  </a:lnTo>
                  <a:lnTo>
                    <a:pt x="257352" y="572046"/>
                  </a:lnTo>
                  <a:lnTo>
                    <a:pt x="248767" y="590918"/>
                  </a:lnTo>
                  <a:lnTo>
                    <a:pt x="237756" y="608761"/>
                  </a:lnTo>
                  <a:lnTo>
                    <a:pt x="224523" y="625589"/>
                  </a:lnTo>
                  <a:lnTo>
                    <a:pt x="224523" y="552157"/>
                  </a:lnTo>
                  <a:lnTo>
                    <a:pt x="263309" y="552157"/>
                  </a:lnTo>
                  <a:lnTo>
                    <a:pt x="263309" y="517474"/>
                  </a:lnTo>
                  <a:lnTo>
                    <a:pt x="224523" y="517474"/>
                  </a:lnTo>
                  <a:lnTo>
                    <a:pt x="227406" y="502386"/>
                  </a:lnTo>
                  <a:lnTo>
                    <a:pt x="235318" y="489521"/>
                  </a:lnTo>
                  <a:lnTo>
                    <a:pt x="247192" y="480098"/>
                  </a:lnTo>
                  <a:lnTo>
                    <a:pt x="261950" y="475322"/>
                  </a:lnTo>
                  <a:lnTo>
                    <a:pt x="264337" y="485546"/>
                  </a:lnTo>
                  <a:lnTo>
                    <a:pt x="266280" y="495896"/>
                  </a:lnTo>
                  <a:lnTo>
                    <a:pt x="267589" y="506501"/>
                  </a:lnTo>
                  <a:lnTo>
                    <a:pt x="268058" y="517474"/>
                  </a:lnTo>
                  <a:lnTo>
                    <a:pt x="268058" y="412724"/>
                  </a:lnTo>
                  <a:lnTo>
                    <a:pt x="255155" y="385279"/>
                  </a:lnTo>
                  <a:lnTo>
                    <a:pt x="245706" y="358381"/>
                  </a:lnTo>
                  <a:lnTo>
                    <a:pt x="244932" y="356184"/>
                  </a:lnTo>
                  <a:lnTo>
                    <a:pt x="244932" y="444042"/>
                  </a:lnTo>
                  <a:lnTo>
                    <a:pt x="234213" y="447776"/>
                  </a:lnTo>
                  <a:lnTo>
                    <a:pt x="224434" y="453555"/>
                  </a:lnTo>
                  <a:lnTo>
                    <a:pt x="215557" y="460857"/>
                  </a:lnTo>
                  <a:lnTo>
                    <a:pt x="207505" y="469188"/>
                  </a:lnTo>
                  <a:lnTo>
                    <a:pt x="199466" y="460857"/>
                  </a:lnTo>
                  <a:lnTo>
                    <a:pt x="190588" y="453555"/>
                  </a:lnTo>
                  <a:lnTo>
                    <a:pt x="189826" y="453110"/>
                  </a:lnTo>
                  <a:lnTo>
                    <a:pt x="189826" y="517474"/>
                  </a:lnTo>
                  <a:lnTo>
                    <a:pt x="189826" y="552157"/>
                  </a:lnTo>
                  <a:lnTo>
                    <a:pt x="189826" y="625589"/>
                  </a:lnTo>
                  <a:lnTo>
                    <a:pt x="176593" y="609041"/>
                  </a:lnTo>
                  <a:lnTo>
                    <a:pt x="165582" y="591159"/>
                  </a:lnTo>
                  <a:lnTo>
                    <a:pt x="157010" y="572135"/>
                  </a:lnTo>
                  <a:lnTo>
                    <a:pt x="151041" y="552157"/>
                  </a:lnTo>
                  <a:lnTo>
                    <a:pt x="189826" y="552157"/>
                  </a:lnTo>
                  <a:lnTo>
                    <a:pt x="189826" y="517474"/>
                  </a:lnTo>
                  <a:lnTo>
                    <a:pt x="146291" y="517474"/>
                  </a:lnTo>
                  <a:lnTo>
                    <a:pt x="146773" y="506501"/>
                  </a:lnTo>
                  <a:lnTo>
                    <a:pt x="148082" y="495896"/>
                  </a:lnTo>
                  <a:lnTo>
                    <a:pt x="150025" y="485546"/>
                  </a:lnTo>
                  <a:lnTo>
                    <a:pt x="152412" y="475322"/>
                  </a:lnTo>
                  <a:lnTo>
                    <a:pt x="167157" y="480098"/>
                  </a:lnTo>
                  <a:lnTo>
                    <a:pt x="179031" y="489508"/>
                  </a:lnTo>
                  <a:lnTo>
                    <a:pt x="186944" y="502373"/>
                  </a:lnTo>
                  <a:lnTo>
                    <a:pt x="189826" y="517474"/>
                  </a:lnTo>
                  <a:lnTo>
                    <a:pt x="189826" y="453110"/>
                  </a:lnTo>
                  <a:lnTo>
                    <a:pt x="180809" y="447776"/>
                  </a:lnTo>
                  <a:lnTo>
                    <a:pt x="170091" y="444042"/>
                  </a:lnTo>
                  <a:lnTo>
                    <a:pt x="175145" y="434479"/>
                  </a:lnTo>
                  <a:lnTo>
                    <a:pt x="181000" y="423405"/>
                  </a:lnTo>
                  <a:lnTo>
                    <a:pt x="191096" y="402234"/>
                  </a:lnTo>
                  <a:lnTo>
                    <a:pt x="200037" y="380568"/>
                  </a:lnTo>
                  <a:lnTo>
                    <a:pt x="207505" y="358381"/>
                  </a:lnTo>
                  <a:lnTo>
                    <a:pt x="214985" y="380555"/>
                  </a:lnTo>
                  <a:lnTo>
                    <a:pt x="223926" y="402221"/>
                  </a:lnTo>
                  <a:lnTo>
                    <a:pt x="234022" y="423379"/>
                  </a:lnTo>
                  <a:lnTo>
                    <a:pt x="244932" y="444042"/>
                  </a:lnTo>
                  <a:lnTo>
                    <a:pt x="244932" y="356184"/>
                  </a:lnTo>
                  <a:lnTo>
                    <a:pt x="238061" y="336588"/>
                  </a:lnTo>
                  <a:lnTo>
                    <a:pt x="227482" y="288391"/>
                  </a:lnTo>
                  <a:lnTo>
                    <a:pt x="223862" y="240703"/>
                  </a:lnTo>
                  <a:lnTo>
                    <a:pt x="225234" y="197840"/>
                  </a:lnTo>
                  <a:lnTo>
                    <a:pt x="231317" y="111620"/>
                  </a:lnTo>
                  <a:lnTo>
                    <a:pt x="232702" y="67995"/>
                  </a:lnTo>
                  <a:lnTo>
                    <a:pt x="230949" y="49047"/>
                  </a:lnTo>
                  <a:lnTo>
                    <a:pt x="225894" y="31191"/>
                  </a:lnTo>
                  <a:lnTo>
                    <a:pt x="217766" y="14744"/>
                  </a:lnTo>
                  <a:lnTo>
                    <a:pt x="206844" y="0"/>
                  </a:lnTo>
                  <a:lnTo>
                    <a:pt x="196202" y="14744"/>
                  </a:lnTo>
                  <a:lnTo>
                    <a:pt x="188048" y="31191"/>
                  </a:lnTo>
                  <a:lnTo>
                    <a:pt x="182829" y="49047"/>
                  </a:lnTo>
                  <a:lnTo>
                    <a:pt x="180987" y="67995"/>
                  </a:lnTo>
                  <a:lnTo>
                    <a:pt x="182943" y="111620"/>
                  </a:lnTo>
                  <a:lnTo>
                    <a:pt x="185915" y="154863"/>
                  </a:lnTo>
                  <a:lnTo>
                    <a:pt x="188633" y="197840"/>
                  </a:lnTo>
                  <a:lnTo>
                    <a:pt x="189826" y="240703"/>
                  </a:lnTo>
                  <a:lnTo>
                    <a:pt x="186207" y="288378"/>
                  </a:lnTo>
                  <a:lnTo>
                    <a:pt x="175615" y="336562"/>
                  </a:lnTo>
                  <a:lnTo>
                    <a:pt x="158534" y="385267"/>
                  </a:lnTo>
                  <a:lnTo>
                    <a:pt x="135394" y="434479"/>
                  </a:lnTo>
                  <a:lnTo>
                    <a:pt x="119075" y="430809"/>
                  </a:lnTo>
                  <a:lnTo>
                    <a:pt x="119075" y="467855"/>
                  </a:lnTo>
                  <a:lnTo>
                    <a:pt x="116687" y="479996"/>
                  </a:lnTo>
                  <a:lnTo>
                    <a:pt x="114744" y="492150"/>
                  </a:lnTo>
                  <a:lnTo>
                    <a:pt x="113436" y="504558"/>
                  </a:lnTo>
                  <a:lnTo>
                    <a:pt x="112953" y="517499"/>
                  </a:lnTo>
                  <a:lnTo>
                    <a:pt x="34721" y="517499"/>
                  </a:lnTo>
                  <a:lnTo>
                    <a:pt x="34721" y="414147"/>
                  </a:lnTo>
                  <a:lnTo>
                    <a:pt x="54457" y="414147"/>
                  </a:lnTo>
                  <a:lnTo>
                    <a:pt x="61315" y="430860"/>
                  </a:lnTo>
                  <a:lnTo>
                    <a:pt x="72224" y="445173"/>
                  </a:lnTo>
                  <a:lnTo>
                    <a:pt x="86309" y="456501"/>
                  </a:lnTo>
                  <a:lnTo>
                    <a:pt x="102755" y="464464"/>
                  </a:lnTo>
                  <a:lnTo>
                    <a:pt x="119075" y="467855"/>
                  </a:lnTo>
                  <a:lnTo>
                    <a:pt x="119075" y="430809"/>
                  </a:lnTo>
                  <a:lnTo>
                    <a:pt x="114287" y="429729"/>
                  </a:lnTo>
                  <a:lnTo>
                    <a:pt x="102933" y="425488"/>
                  </a:lnTo>
                  <a:lnTo>
                    <a:pt x="93878" y="418172"/>
                  </a:lnTo>
                  <a:lnTo>
                    <a:pt x="91427" y="414147"/>
                  </a:lnTo>
                  <a:lnTo>
                    <a:pt x="87884" y="408317"/>
                  </a:lnTo>
                  <a:lnTo>
                    <a:pt x="85712" y="396417"/>
                  </a:lnTo>
                  <a:lnTo>
                    <a:pt x="88544" y="383819"/>
                  </a:lnTo>
                  <a:lnTo>
                    <a:pt x="91554" y="379437"/>
                  </a:lnTo>
                  <a:lnTo>
                    <a:pt x="96164" y="372706"/>
                  </a:lnTo>
                  <a:lnTo>
                    <a:pt x="107226" y="364769"/>
                  </a:lnTo>
                  <a:lnTo>
                    <a:pt x="120408" y="361734"/>
                  </a:lnTo>
                  <a:lnTo>
                    <a:pt x="129247" y="363105"/>
                  </a:lnTo>
                  <a:lnTo>
                    <a:pt x="129070" y="361734"/>
                  </a:lnTo>
                  <a:lnTo>
                    <a:pt x="111569" y="223037"/>
                  </a:lnTo>
                  <a:lnTo>
                    <a:pt x="100838" y="171043"/>
                  </a:lnTo>
                  <a:lnTo>
                    <a:pt x="90487" y="150101"/>
                  </a:lnTo>
                  <a:lnTo>
                    <a:pt x="90487" y="334568"/>
                  </a:lnTo>
                  <a:lnTo>
                    <a:pt x="78066" y="343293"/>
                  </a:lnTo>
                  <a:lnTo>
                    <a:pt x="67614" y="353936"/>
                  </a:lnTo>
                  <a:lnTo>
                    <a:pt x="59588" y="366115"/>
                  </a:lnTo>
                  <a:lnTo>
                    <a:pt x="54432" y="379437"/>
                  </a:lnTo>
                  <a:lnTo>
                    <a:pt x="54457" y="378739"/>
                  </a:lnTo>
                  <a:lnTo>
                    <a:pt x="34721" y="378739"/>
                  </a:lnTo>
                  <a:lnTo>
                    <a:pt x="34721" y="124447"/>
                  </a:lnTo>
                  <a:lnTo>
                    <a:pt x="62433" y="168148"/>
                  </a:lnTo>
                  <a:lnTo>
                    <a:pt x="76898" y="218973"/>
                  </a:lnTo>
                  <a:lnTo>
                    <a:pt x="90487" y="334568"/>
                  </a:lnTo>
                  <a:lnTo>
                    <a:pt x="90487" y="150101"/>
                  </a:lnTo>
                  <a:lnTo>
                    <a:pt x="77812" y="124447"/>
                  </a:lnTo>
                  <a:lnTo>
                    <a:pt x="77216" y="123253"/>
                  </a:lnTo>
                  <a:lnTo>
                    <a:pt x="42875" y="82854"/>
                  </a:lnTo>
                  <a:lnTo>
                    <a:pt x="0" y="53047"/>
                  </a:lnTo>
                  <a:lnTo>
                    <a:pt x="0" y="552119"/>
                  </a:lnTo>
                  <a:lnTo>
                    <a:pt x="115646" y="552119"/>
                  </a:lnTo>
                  <a:lnTo>
                    <a:pt x="125361" y="586435"/>
                  </a:lnTo>
                  <a:lnTo>
                    <a:pt x="140817" y="617562"/>
                  </a:lnTo>
                  <a:lnTo>
                    <a:pt x="161378" y="644867"/>
                  </a:lnTo>
                  <a:lnTo>
                    <a:pt x="186410" y="667715"/>
                  </a:lnTo>
                  <a:lnTo>
                    <a:pt x="192798" y="672579"/>
                  </a:lnTo>
                  <a:lnTo>
                    <a:pt x="198526" y="678078"/>
                  </a:lnTo>
                  <a:lnTo>
                    <a:pt x="203479" y="684339"/>
                  </a:lnTo>
                  <a:lnTo>
                    <a:pt x="207543" y="691502"/>
                  </a:lnTo>
                  <a:lnTo>
                    <a:pt x="211607" y="684339"/>
                  </a:lnTo>
                  <a:lnTo>
                    <a:pt x="216573" y="678078"/>
                  </a:lnTo>
                  <a:lnTo>
                    <a:pt x="222288" y="672579"/>
                  </a:lnTo>
                  <a:lnTo>
                    <a:pt x="228638" y="667715"/>
                  </a:lnTo>
                  <a:lnTo>
                    <a:pt x="254241" y="645071"/>
                  </a:lnTo>
                  <a:lnTo>
                    <a:pt x="268757" y="625589"/>
                  </a:lnTo>
                  <a:lnTo>
                    <a:pt x="274739" y="617575"/>
                  </a:lnTo>
                  <a:lnTo>
                    <a:pt x="289877" y="586257"/>
                  </a:lnTo>
                  <a:lnTo>
                    <a:pt x="299389" y="552157"/>
                  </a:lnTo>
                  <a:lnTo>
                    <a:pt x="415048" y="552119"/>
                  </a:lnTo>
                  <a:lnTo>
                    <a:pt x="415048" y="517499"/>
                  </a:lnTo>
                  <a:lnTo>
                    <a:pt x="415048" y="414121"/>
                  </a:lnTo>
                  <a:lnTo>
                    <a:pt x="415048" y="380111"/>
                  </a:lnTo>
                  <a:lnTo>
                    <a:pt x="415048" y="125120"/>
                  </a:lnTo>
                  <a:lnTo>
                    <a:pt x="415048" y="53047"/>
                  </a:lnTo>
                  <a:close/>
                </a:path>
                <a:path w="5309234" h="691514">
                  <a:moveTo>
                    <a:pt x="1384719" y="172110"/>
                  </a:moveTo>
                  <a:lnTo>
                    <a:pt x="1288656" y="172110"/>
                  </a:lnTo>
                  <a:lnTo>
                    <a:pt x="1173581" y="478129"/>
                  </a:lnTo>
                  <a:lnTo>
                    <a:pt x="1084440" y="243090"/>
                  </a:lnTo>
                  <a:lnTo>
                    <a:pt x="1057503" y="172110"/>
                  </a:lnTo>
                  <a:lnTo>
                    <a:pt x="960450" y="172110"/>
                  </a:lnTo>
                  <a:lnTo>
                    <a:pt x="960450" y="552119"/>
                  </a:lnTo>
                  <a:lnTo>
                    <a:pt x="1021499" y="552119"/>
                  </a:lnTo>
                  <a:lnTo>
                    <a:pt x="1021499" y="243090"/>
                  </a:lnTo>
                  <a:lnTo>
                    <a:pt x="1138580" y="552119"/>
                  </a:lnTo>
                  <a:lnTo>
                    <a:pt x="1207643" y="552119"/>
                  </a:lnTo>
                  <a:lnTo>
                    <a:pt x="1235519" y="478129"/>
                  </a:lnTo>
                  <a:lnTo>
                    <a:pt x="1323721" y="244094"/>
                  </a:lnTo>
                  <a:lnTo>
                    <a:pt x="1323721" y="552119"/>
                  </a:lnTo>
                  <a:lnTo>
                    <a:pt x="1384719" y="552119"/>
                  </a:lnTo>
                  <a:lnTo>
                    <a:pt x="1384719" y="244094"/>
                  </a:lnTo>
                  <a:lnTo>
                    <a:pt x="1384719" y="172110"/>
                  </a:lnTo>
                  <a:close/>
                </a:path>
                <a:path w="5309234" h="691514">
                  <a:moveTo>
                    <a:pt x="1531505" y="252095"/>
                  </a:moveTo>
                  <a:lnTo>
                    <a:pt x="1471460" y="252095"/>
                  </a:lnTo>
                  <a:lnTo>
                    <a:pt x="1471460" y="552119"/>
                  </a:lnTo>
                  <a:lnTo>
                    <a:pt x="1531505" y="552119"/>
                  </a:lnTo>
                  <a:lnTo>
                    <a:pt x="1531505" y="252095"/>
                  </a:lnTo>
                  <a:close/>
                </a:path>
                <a:path w="5309234" h="691514">
                  <a:moveTo>
                    <a:pt x="1534515" y="150101"/>
                  </a:moveTo>
                  <a:lnTo>
                    <a:pt x="1468450" y="150101"/>
                  </a:lnTo>
                  <a:lnTo>
                    <a:pt x="1468450" y="210108"/>
                  </a:lnTo>
                  <a:lnTo>
                    <a:pt x="1534515" y="210108"/>
                  </a:lnTo>
                  <a:lnTo>
                    <a:pt x="1534515" y="150101"/>
                  </a:lnTo>
                  <a:close/>
                </a:path>
                <a:path w="5309234" h="691514">
                  <a:moveTo>
                    <a:pt x="1880260" y="252095"/>
                  </a:moveTo>
                  <a:lnTo>
                    <a:pt x="1820214" y="252095"/>
                  </a:lnTo>
                  <a:lnTo>
                    <a:pt x="1820214" y="371436"/>
                  </a:lnTo>
                  <a:lnTo>
                    <a:pt x="1674114" y="371436"/>
                  </a:lnTo>
                  <a:lnTo>
                    <a:pt x="1674114" y="252095"/>
                  </a:lnTo>
                  <a:lnTo>
                    <a:pt x="1614055" y="252095"/>
                  </a:lnTo>
                  <a:lnTo>
                    <a:pt x="1614055" y="371436"/>
                  </a:lnTo>
                  <a:lnTo>
                    <a:pt x="1614055" y="427304"/>
                  </a:lnTo>
                  <a:lnTo>
                    <a:pt x="1614055" y="551726"/>
                  </a:lnTo>
                  <a:lnTo>
                    <a:pt x="1674114" y="551726"/>
                  </a:lnTo>
                  <a:lnTo>
                    <a:pt x="1674114" y="427304"/>
                  </a:lnTo>
                  <a:lnTo>
                    <a:pt x="1820214" y="427304"/>
                  </a:lnTo>
                  <a:lnTo>
                    <a:pt x="1820214" y="551726"/>
                  </a:lnTo>
                  <a:lnTo>
                    <a:pt x="1880260" y="551726"/>
                  </a:lnTo>
                  <a:lnTo>
                    <a:pt x="1880260" y="427304"/>
                  </a:lnTo>
                  <a:lnTo>
                    <a:pt x="1880260" y="371436"/>
                  </a:lnTo>
                  <a:lnTo>
                    <a:pt x="1880260" y="252095"/>
                  </a:lnTo>
                  <a:close/>
                </a:path>
                <a:path w="5309234" h="691514">
                  <a:moveTo>
                    <a:pt x="2258987" y="289102"/>
                  </a:moveTo>
                  <a:lnTo>
                    <a:pt x="2249551" y="240449"/>
                  </a:lnTo>
                  <a:lnTo>
                    <a:pt x="2239772" y="227088"/>
                  </a:lnTo>
                  <a:lnTo>
                    <a:pt x="2222576" y="203606"/>
                  </a:lnTo>
                  <a:lnTo>
                    <a:pt x="2194915" y="188442"/>
                  </a:lnTo>
                  <a:lnTo>
                    <a:pt x="2194915" y="290106"/>
                  </a:lnTo>
                  <a:lnTo>
                    <a:pt x="2189899" y="317652"/>
                  </a:lnTo>
                  <a:lnTo>
                    <a:pt x="2174925" y="337350"/>
                  </a:lnTo>
                  <a:lnTo>
                    <a:pt x="2150199" y="349161"/>
                  </a:lnTo>
                  <a:lnTo>
                    <a:pt x="2115883" y="353098"/>
                  </a:lnTo>
                  <a:lnTo>
                    <a:pt x="2027834" y="353098"/>
                  </a:lnTo>
                  <a:lnTo>
                    <a:pt x="2027834" y="227088"/>
                  </a:lnTo>
                  <a:lnTo>
                    <a:pt x="2115883" y="227088"/>
                  </a:lnTo>
                  <a:lnTo>
                    <a:pt x="2150186" y="231025"/>
                  </a:lnTo>
                  <a:lnTo>
                    <a:pt x="2174913" y="242849"/>
                  </a:lnTo>
                  <a:lnTo>
                    <a:pt x="2189899" y="262534"/>
                  </a:lnTo>
                  <a:lnTo>
                    <a:pt x="2194915" y="290106"/>
                  </a:lnTo>
                  <a:lnTo>
                    <a:pt x="2194915" y="188442"/>
                  </a:lnTo>
                  <a:lnTo>
                    <a:pt x="2180031" y="180263"/>
                  </a:lnTo>
                  <a:lnTo>
                    <a:pt x="2123897" y="172110"/>
                  </a:lnTo>
                  <a:lnTo>
                    <a:pt x="1964778" y="172110"/>
                  </a:lnTo>
                  <a:lnTo>
                    <a:pt x="1964778" y="552119"/>
                  </a:lnTo>
                  <a:lnTo>
                    <a:pt x="2027834" y="552119"/>
                  </a:lnTo>
                  <a:lnTo>
                    <a:pt x="2027834" y="407111"/>
                  </a:lnTo>
                  <a:lnTo>
                    <a:pt x="2123897" y="407111"/>
                  </a:lnTo>
                  <a:lnTo>
                    <a:pt x="2180031" y="398945"/>
                  </a:lnTo>
                  <a:lnTo>
                    <a:pt x="2222576" y="375488"/>
                  </a:lnTo>
                  <a:lnTo>
                    <a:pt x="2249551" y="338353"/>
                  </a:lnTo>
                  <a:lnTo>
                    <a:pt x="2258796" y="290106"/>
                  </a:lnTo>
                  <a:lnTo>
                    <a:pt x="2258987" y="289102"/>
                  </a:lnTo>
                  <a:close/>
                </a:path>
                <a:path w="5309234" h="691514">
                  <a:moveTo>
                    <a:pt x="2582824" y="402145"/>
                  </a:moveTo>
                  <a:lnTo>
                    <a:pt x="2579497" y="375132"/>
                  </a:lnTo>
                  <a:lnTo>
                    <a:pt x="2576385" y="349923"/>
                  </a:lnTo>
                  <a:lnTo>
                    <a:pt x="2557754" y="306971"/>
                  </a:lnTo>
                  <a:lnTo>
                    <a:pt x="2548686" y="297141"/>
                  </a:lnTo>
                  <a:lnTo>
                    <a:pt x="2527922" y="274624"/>
                  </a:lnTo>
                  <a:lnTo>
                    <a:pt x="2521801" y="271513"/>
                  </a:lnTo>
                  <a:lnTo>
                    <a:pt x="2521801" y="375132"/>
                  </a:lnTo>
                  <a:lnTo>
                    <a:pt x="2350706" y="375132"/>
                  </a:lnTo>
                  <a:lnTo>
                    <a:pt x="2361501" y="342696"/>
                  </a:lnTo>
                  <a:lnTo>
                    <a:pt x="2380094" y="318135"/>
                  </a:lnTo>
                  <a:lnTo>
                    <a:pt x="2405989" y="302577"/>
                  </a:lnTo>
                  <a:lnTo>
                    <a:pt x="2438755" y="297141"/>
                  </a:lnTo>
                  <a:lnTo>
                    <a:pt x="2469172" y="302437"/>
                  </a:lnTo>
                  <a:lnTo>
                    <a:pt x="2493772" y="317754"/>
                  </a:lnTo>
                  <a:lnTo>
                    <a:pt x="2511628" y="342265"/>
                  </a:lnTo>
                  <a:lnTo>
                    <a:pt x="2521801" y="375132"/>
                  </a:lnTo>
                  <a:lnTo>
                    <a:pt x="2521801" y="271513"/>
                  </a:lnTo>
                  <a:lnTo>
                    <a:pt x="2487904" y="254228"/>
                  </a:lnTo>
                  <a:lnTo>
                    <a:pt x="2438730" y="247129"/>
                  </a:lnTo>
                  <a:lnTo>
                    <a:pt x="2389022" y="254698"/>
                  </a:lnTo>
                  <a:lnTo>
                    <a:pt x="2347772" y="276059"/>
                  </a:lnTo>
                  <a:lnTo>
                    <a:pt x="2316454" y="309130"/>
                  </a:lnTo>
                  <a:lnTo>
                    <a:pt x="2296579" y="351840"/>
                  </a:lnTo>
                  <a:lnTo>
                    <a:pt x="2289619" y="402145"/>
                  </a:lnTo>
                  <a:lnTo>
                    <a:pt x="2296045" y="452437"/>
                  </a:lnTo>
                  <a:lnTo>
                    <a:pt x="2315045" y="495147"/>
                  </a:lnTo>
                  <a:lnTo>
                    <a:pt x="2346261" y="528218"/>
                  </a:lnTo>
                  <a:lnTo>
                    <a:pt x="2389276" y="549579"/>
                  </a:lnTo>
                  <a:lnTo>
                    <a:pt x="2443734" y="557149"/>
                  </a:lnTo>
                  <a:lnTo>
                    <a:pt x="2486977" y="552932"/>
                  </a:lnTo>
                  <a:lnTo>
                    <a:pt x="2522524" y="541401"/>
                  </a:lnTo>
                  <a:lnTo>
                    <a:pt x="2550960" y="524243"/>
                  </a:lnTo>
                  <a:lnTo>
                    <a:pt x="2569705" y="506145"/>
                  </a:lnTo>
                  <a:lnTo>
                    <a:pt x="2572816" y="503135"/>
                  </a:lnTo>
                  <a:lnTo>
                    <a:pt x="2531783" y="467131"/>
                  </a:lnTo>
                  <a:lnTo>
                    <a:pt x="2516898" y="482511"/>
                  </a:lnTo>
                  <a:lnTo>
                    <a:pt x="2497404" y="494893"/>
                  </a:lnTo>
                  <a:lnTo>
                    <a:pt x="2472829" y="503135"/>
                  </a:lnTo>
                  <a:lnTo>
                    <a:pt x="2442730" y="506145"/>
                  </a:lnTo>
                  <a:lnTo>
                    <a:pt x="2406802" y="500176"/>
                  </a:lnTo>
                  <a:lnTo>
                    <a:pt x="2378951" y="483146"/>
                  </a:lnTo>
                  <a:lnTo>
                    <a:pt x="2359710" y="456374"/>
                  </a:lnTo>
                  <a:lnTo>
                    <a:pt x="2349677" y="421144"/>
                  </a:lnTo>
                  <a:lnTo>
                    <a:pt x="2580817" y="421144"/>
                  </a:lnTo>
                  <a:lnTo>
                    <a:pt x="2582824" y="414147"/>
                  </a:lnTo>
                  <a:lnTo>
                    <a:pt x="2582824" y="402145"/>
                  </a:lnTo>
                  <a:close/>
                </a:path>
                <a:path w="5309234" h="691514">
                  <a:moveTo>
                    <a:pt x="2703715" y="252095"/>
                  </a:moveTo>
                  <a:lnTo>
                    <a:pt x="2643657" y="252095"/>
                  </a:lnTo>
                  <a:lnTo>
                    <a:pt x="2643657" y="552119"/>
                  </a:lnTo>
                  <a:lnTo>
                    <a:pt x="2703715" y="552119"/>
                  </a:lnTo>
                  <a:lnTo>
                    <a:pt x="2703715" y="252095"/>
                  </a:lnTo>
                  <a:close/>
                </a:path>
                <a:path w="5309234" h="691514">
                  <a:moveTo>
                    <a:pt x="2706713" y="150101"/>
                  </a:moveTo>
                  <a:lnTo>
                    <a:pt x="2640660" y="150101"/>
                  </a:lnTo>
                  <a:lnTo>
                    <a:pt x="2640660" y="210108"/>
                  </a:lnTo>
                  <a:lnTo>
                    <a:pt x="2706713" y="210108"/>
                  </a:lnTo>
                  <a:lnTo>
                    <a:pt x="2706713" y="150101"/>
                  </a:lnTo>
                  <a:close/>
                </a:path>
                <a:path w="5309234" h="691514">
                  <a:moveTo>
                    <a:pt x="3052457" y="252095"/>
                  </a:moveTo>
                  <a:lnTo>
                    <a:pt x="2992412" y="252095"/>
                  </a:lnTo>
                  <a:lnTo>
                    <a:pt x="2992412" y="371436"/>
                  </a:lnTo>
                  <a:lnTo>
                    <a:pt x="2846311" y="371436"/>
                  </a:lnTo>
                  <a:lnTo>
                    <a:pt x="2846311" y="252095"/>
                  </a:lnTo>
                  <a:lnTo>
                    <a:pt x="2786253" y="252095"/>
                  </a:lnTo>
                  <a:lnTo>
                    <a:pt x="2786253" y="371436"/>
                  </a:lnTo>
                  <a:lnTo>
                    <a:pt x="2786253" y="427304"/>
                  </a:lnTo>
                  <a:lnTo>
                    <a:pt x="2786253" y="551726"/>
                  </a:lnTo>
                  <a:lnTo>
                    <a:pt x="2846311" y="551726"/>
                  </a:lnTo>
                  <a:lnTo>
                    <a:pt x="2846311" y="427304"/>
                  </a:lnTo>
                  <a:lnTo>
                    <a:pt x="2992412" y="427304"/>
                  </a:lnTo>
                  <a:lnTo>
                    <a:pt x="2992412" y="551726"/>
                  </a:lnTo>
                  <a:lnTo>
                    <a:pt x="3052457" y="551726"/>
                  </a:lnTo>
                  <a:lnTo>
                    <a:pt x="3052457" y="427304"/>
                  </a:lnTo>
                  <a:lnTo>
                    <a:pt x="3052457" y="371436"/>
                  </a:lnTo>
                  <a:lnTo>
                    <a:pt x="3052457" y="252095"/>
                  </a:lnTo>
                  <a:close/>
                </a:path>
                <a:path w="5309234" h="691514">
                  <a:moveTo>
                    <a:pt x="3374415" y="251523"/>
                  </a:moveTo>
                  <a:lnTo>
                    <a:pt x="3098228" y="251523"/>
                  </a:lnTo>
                  <a:lnTo>
                    <a:pt x="3098228" y="306108"/>
                  </a:lnTo>
                  <a:lnTo>
                    <a:pt x="3206292" y="306108"/>
                  </a:lnTo>
                  <a:lnTo>
                    <a:pt x="3206292" y="552424"/>
                  </a:lnTo>
                  <a:lnTo>
                    <a:pt x="3266338" y="552424"/>
                  </a:lnTo>
                  <a:lnTo>
                    <a:pt x="3266338" y="306108"/>
                  </a:lnTo>
                  <a:lnTo>
                    <a:pt x="3374415" y="306108"/>
                  </a:lnTo>
                  <a:lnTo>
                    <a:pt x="3374415" y="251523"/>
                  </a:lnTo>
                  <a:close/>
                </a:path>
                <a:path w="5309234" h="691514">
                  <a:moveTo>
                    <a:pt x="3689934" y="402145"/>
                  </a:moveTo>
                  <a:lnTo>
                    <a:pt x="3686606" y="375132"/>
                  </a:lnTo>
                  <a:lnTo>
                    <a:pt x="3683508" y="349923"/>
                  </a:lnTo>
                  <a:lnTo>
                    <a:pt x="3664864" y="306971"/>
                  </a:lnTo>
                  <a:lnTo>
                    <a:pt x="3655796" y="297141"/>
                  </a:lnTo>
                  <a:lnTo>
                    <a:pt x="3635032" y="274624"/>
                  </a:lnTo>
                  <a:lnTo>
                    <a:pt x="3628910" y="271513"/>
                  </a:lnTo>
                  <a:lnTo>
                    <a:pt x="3628910" y="375132"/>
                  </a:lnTo>
                  <a:lnTo>
                    <a:pt x="3457816" y="375132"/>
                  </a:lnTo>
                  <a:lnTo>
                    <a:pt x="3487191" y="318135"/>
                  </a:lnTo>
                  <a:lnTo>
                    <a:pt x="3545865" y="297141"/>
                  </a:lnTo>
                  <a:lnTo>
                    <a:pt x="3600894" y="317754"/>
                  </a:lnTo>
                  <a:lnTo>
                    <a:pt x="3628910" y="375132"/>
                  </a:lnTo>
                  <a:lnTo>
                    <a:pt x="3628910" y="271513"/>
                  </a:lnTo>
                  <a:lnTo>
                    <a:pt x="3595027" y="254228"/>
                  </a:lnTo>
                  <a:lnTo>
                    <a:pt x="3545840" y="247129"/>
                  </a:lnTo>
                  <a:lnTo>
                    <a:pt x="3496132" y="254698"/>
                  </a:lnTo>
                  <a:lnTo>
                    <a:pt x="3454882" y="276059"/>
                  </a:lnTo>
                  <a:lnTo>
                    <a:pt x="3423577" y="309130"/>
                  </a:lnTo>
                  <a:lnTo>
                    <a:pt x="3403689" y="351840"/>
                  </a:lnTo>
                  <a:lnTo>
                    <a:pt x="3396742" y="402145"/>
                  </a:lnTo>
                  <a:lnTo>
                    <a:pt x="3403155" y="452437"/>
                  </a:lnTo>
                  <a:lnTo>
                    <a:pt x="3422167" y="495147"/>
                  </a:lnTo>
                  <a:lnTo>
                    <a:pt x="3453371" y="528218"/>
                  </a:lnTo>
                  <a:lnTo>
                    <a:pt x="3496399" y="549579"/>
                  </a:lnTo>
                  <a:lnTo>
                    <a:pt x="3550843" y="557149"/>
                  </a:lnTo>
                  <a:lnTo>
                    <a:pt x="3594087" y="552932"/>
                  </a:lnTo>
                  <a:lnTo>
                    <a:pt x="3629634" y="541401"/>
                  </a:lnTo>
                  <a:lnTo>
                    <a:pt x="3658070" y="524243"/>
                  </a:lnTo>
                  <a:lnTo>
                    <a:pt x="3676815" y="506145"/>
                  </a:lnTo>
                  <a:lnTo>
                    <a:pt x="3679926" y="503135"/>
                  </a:lnTo>
                  <a:lnTo>
                    <a:pt x="3638893" y="467131"/>
                  </a:lnTo>
                  <a:lnTo>
                    <a:pt x="3624008" y="482511"/>
                  </a:lnTo>
                  <a:lnTo>
                    <a:pt x="3604514" y="494893"/>
                  </a:lnTo>
                  <a:lnTo>
                    <a:pt x="3579952" y="503135"/>
                  </a:lnTo>
                  <a:lnTo>
                    <a:pt x="3549840" y="506145"/>
                  </a:lnTo>
                  <a:lnTo>
                    <a:pt x="3513899" y="500176"/>
                  </a:lnTo>
                  <a:lnTo>
                    <a:pt x="3486035" y="483146"/>
                  </a:lnTo>
                  <a:lnTo>
                    <a:pt x="3466795" y="456374"/>
                  </a:lnTo>
                  <a:lnTo>
                    <a:pt x="3456762" y="421144"/>
                  </a:lnTo>
                  <a:lnTo>
                    <a:pt x="3687940" y="421144"/>
                  </a:lnTo>
                  <a:lnTo>
                    <a:pt x="3689934" y="414147"/>
                  </a:lnTo>
                  <a:lnTo>
                    <a:pt x="3689934" y="402145"/>
                  </a:lnTo>
                  <a:close/>
                </a:path>
                <a:path w="5309234" h="691514">
                  <a:moveTo>
                    <a:pt x="3966349" y="252247"/>
                  </a:moveTo>
                  <a:lnTo>
                    <a:pt x="3750183" y="252247"/>
                  </a:lnTo>
                  <a:lnTo>
                    <a:pt x="3750183" y="308114"/>
                  </a:lnTo>
                  <a:lnTo>
                    <a:pt x="3750183" y="551878"/>
                  </a:lnTo>
                  <a:lnTo>
                    <a:pt x="3810241" y="551878"/>
                  </a:lnTo>
                  <a:lnTo>
                    <a:pt x="3810241" y="308114"/>
                  </a:lnTo>
                  <a:lnTo>
                    <a:pt x="3966349" y="308114"/>
                  </a:lnTo>
                  <a:lnTo>
                    <a:pt x="3966349" y="252247"/>
                  </a:lnTo>
                  <a:close/>
                </a:path>
                <a:path w="5309234" h="691514">
                  <a:moveTo>
                    <a:pt x="4302290" y="402107"/>
                  </a:moveTo>
                  <a:lnTo>
                    <a:pt x="4296245" y="349897"/>
                  </a:lnTo>
                  <a:lnTo>
                    <a:pt x="4278909" y="306933"/>
                  </a:lnTo>
                  <a:lnTo>
                    <a:pt x="4271429" y="298107"/>
                  </a:lnTo>
                  <a:lnTo>
                    <a:pt x="4251503" y="274586"/>
                  </a:lnTo>
                  <a:lnTo>
                    <a:pt x="4241228" y="268820"/>
                  </a:lnTo>
                  <a:lnTo>
                    <a:pt x="4241228" y="402107"/>
                  </a:lnTo>
                  <a:lnTo>
                    <a:pt x="4235247" y="444931"/>
                  </a:lnTo>
                  <a:lnTo>
                    <a:pt x="4218089" y="477735"/>
                  </a:lnTo>
                  <a:lnTo>
                    <a:pt x="4191000" y="498716"/>
                  </a:lnTo>
                  <a:lnTo>
                    <a:pt x="4155186" y="506107"/>
                  </a:lnTo>
                  <a:lnTo>
                    <a:pt x="4119219" y="498716"/>
                  </a:lnTo>
                  <a:lnTo>
                    <a:pt x="4091775" y="477735"/>
                  </a:lnTo>
                  <a:lnTo>
                    <a:pt x="4074274" y="444931"/>
                  </a:lnTo>
                  <a:lnTo>
                    <a:pt x="4068140" y="402107"/>
                  </a:lnTo>
                  <a:lnTo>
                    <a:pt x="4074414" y="359283"/>
                  </a:lnTo>
                  <a:lnTo>
                    <a:pt x="4092156" y="326491"/>
                  </a:lnTo>
                  <a:lnTo>
                    <a:pt x="4119638" y="305498"/>
                  </a:lnTo>
                  <a:lnTo>
                    <a:pt x="4145559" y="300113"/>
                  </a:lnTo>
                  <a:lnTo>
                    <a:pt x="4155186" y="298107"/>
                  </a:lnTo>
                  <a:lnTo>
                    <a:pt x="4190568" y="305498"/>
                  </a:lnTo>
                  <a:lnTo>
                    <a:pt x="4217708" y="326478"/>
                  </a:lnTo>
                  <a:lnTo>
                    <a:pt x="4235107" y="359270"/>
                  </a:lnTo>
                  <a:lnTo>
                    <a:pt x="4241228" y="402107"/>
                  </a:lnTo>
                  <a:lnTo>
                    <a:pt x="4241228" y="268820"/>
                  </a:lnTo>
                  <a:lnTo>
                    <a:pt x="4215193" y="254190"/>
                  </a:lnTo>
                  <a:lnTo>
                    <a:pt x="4171200" y="247091"/>
                  </a:lnTo>
                  <a:lnTo>
                    <a:pt x="4140327" y="250596"/>
                  </a:lnTo>
                  <a:lnTo>
                    <a:pt x="4112539" y="260845"/>
                  </a:lnTo>
                  <a:lnTo>
                    <a:pt x="4088320" y="277482"/>
                  </a:lnTo>
                  <a:lnTo>
                    <a:pt x="4068140" y="300113"/>
                  </a:lnTo>
                  <a:lnTo>
                    <a:pt x="4064127" y="252095"/>
                  </a:lnTo>
                  <a:lnTo>
                    <a:pt x="4012082" y="252095"/>
                  </a:lnTo>
                  <a:lnTo>
                    <a:pt x="4012082" y="652119"/>
                  </a:lnTo>
                  <a:lnTo>
                    <a:pt x="4072140" y="652119"/>
                  </a:lnTo>
                  <a:lnTo>
                    <a:pt x="4072140" y="512114"/>
                  </a:lnTo>
                  <a:lnTo>
                    <a:pt x="4091546" y="531380"/>
                  </a:lnTo>
                  <a:lnTo>
                    <a:pt x="4114901" y="545503"/>
                  </a:lnTo>
                  <a:lnTo>
                    <a:pt x="4141635" y="554177"/>
                  </a:lnTo>
                  <a:lnTo>
                    <a:pt x="4171200" y="557123"/>
                  </a:lnTo>
                  <a:lnTo>
                    <a:pt x="4214419" y="549833"/>
                  </a:lnTo>
                  <a:lnTo>
                    <a:pt x="4250626" y="529056"/>
                  </a:lnTo>
                  <a:lnTo>
                    <a:pt x="4265003" y="512114"/>
                  </a:lnTo>
                  <a:lnTo>
                    <a:pt x="4270095" y="506107"/>
                  </a:lnTo>
                  <a:lnTo>
                    <a:pt x="4278325" y="496417"/>
                  </a:lnTo>
                  <a:lnTo>
                    <a:pt x="4296041" y="453555"/>
                  </a:lnTo>
                  <a:lnTo>
                    <a:pt x="4302290" y="402107"/>
                  </a:lnTo>
                  <a:close/>
                </a:path>
                <a:path w="5309234" h="691514">
                  <a:moveTo>
                    <a:pt x="4622228" y="500138"/>
                  </a:moveTo>
                  <a:lnTo>
                    <a:pt x="4611217" y="500138"/>
                  </a:lnTo>
                  <a:lnTo>
                    <a:pt x="4602759" y="498995"/>
                  </a:lnTo>
                  <a:lnTo>
                    <a:pt x="4596841" y="495515"/>
                  </a:lnTo>
                  <a:lnTo>
                    <a:pt x="4593348" y="489585"/>
                  </a:lnTo>
                  <a:lnTo>
                    <a:pt x="4592205" y="481139"/>
                  </a:lnTo>
                  <a:lnTo>
                    <a:pt x="4592205" y="399110"/>
                  </a:lnTo>
                  <a:lnTo>
                    <a:pt x="4592205" y="346125"/>
                  </a:lnTo>
                  <a:lnTo>
                    <a:pt x="4584204" y="304507"/>
                  </a:lnTo>
                  <a:lnTo>
                    <a:pt x="4578756" y="297141"/>
                  </a:lnTo>
                  <a:lnTo>
                    <a:pt x="4561192" y="273380"/>
                  </a:lnTo>
                  <a:lnTo>
                    <a:pt x="4524667" y="253873"/>
                  </a:lnTo>
                  <a:lnTo>
                    <a:pt x="4476127" y="247129"/>
                  </a:lnTo>
                  <a:lnTo>
                    <a:pt x="4438777" y="250456"/>
                  </a:lnTo>
                  <a:lnTo>
                    <a:pt x="4404703" y="260248"/>
                  </a:lnTo>
                  <a:lnTo>
                    <a:pt x="4373829" y="276237"/>
                  </a:lnTo>
                  <a:lnTo>
                    <a:pt x="4346041" y="298145"/>
                  </a:lnTo>
                  <a:lnTo>
                    <a:pt x="4383075" y="337146"/>
                  </a:lnTo>
                  <a:lnTo>
                    <a:pt x="4402480" y="320344"/>
                  </a:lnTo>
                  <a:lnTo>
                    <a:pt x="4424337" y="307771"/>
                  </a:lnTo>
                  <a:lnTo>
                    <a:pt x="4448073" y="299872"/>
                  </a:lnTo>
                  <a:lnTo>
                    <a:pt x="4473130" y="297141"/>
                  </a:lnTo>
                  <a:lnTo>
                    <a:pt x="4499026" y="300151"/>
                  </a:lnTo>
                  <a:lnTo>
                    <a:pt x="4518914" y="308521"/>
                  </a:lnTo>
                  <a:lnTo>
                    <a:pt x="4531677" y="321195"/>
                  </a:lnTo>
                  <a:lnTo>
                    <a:pt x="4536186" y="337146"/>
                  </a:lnTo>
                  <a:lnTo>
                    <a:pt x="4534179" y="343954"/>
                  </a:lnTo>
                  <a:lnTo>
                    <a:pt x="4534179" y="399110"/>
                  </a:lnTo>
                  <a:lnTo>
                    <a:pt x="4534179" y="438124"/>
                  </a:lnTo>
                  <a:lnTo>
                    <a:pt x="4527207" y="465099"/>
                  </a:lnTo>
                  <a:lnTo>
                    <a:pt x="4508424" y="487387"/>
                  </a:lnTo>
                  <a:lnTo>
                    <a:pt x="4481004" y="502551"/>
                  </a:lnTo>
                  <a:lnTo>
                    <a:pt x="4448137" y="508139"/>
                  </a:lnTo>
                  <a:lnTo>
                    <a:pt x="4427385" y="505358"/>
                  </a:lnTo>
                  <a:lnTo>
                    <a:pt x="4411980" y="497141"/>
                  </a:lnTo>
                  <a:lnTo>
                    <a:pt x="4402391" y="483666"/>
                  </a:lnTo>
                  <a:lnTo>
                    <a:pt x="4399089" y="465124"/>
                  </a:lnTo>
                  <a:lnTo>
                    <a:pt x="4405782" y="441540"/>
                  </a:lnTo>
                  <a:lnTo>
                    <a:pt x="4423346" y="427240"/>
                  </a:lnTo>
                  <a:lnTo>
                    <a:pt x="4448048" y="419138"/>
                  </a:lnTo>
                  <a:lnTo>
                    <a:pt x="4495901" y="410641"/>
                  </a:lnTo>
                  <a:lnTo>
                    <a:pt x="4511916" y="407365"/>
                  </a:lnTo>
                  <a:lnTo>
                    <a:pt x="4524553" y="403707"/>
                  </a:lnTo>
                  <a:lnTo>
                    <a:pt x="4534179" y="399110"/>
                  </a:lnTo>
                  <a:lnTo>
                    <a:pt x="4534179" y="343954"/>
                  </a:lnTo>
                  <a:lnTo>
                    <a:pt x="4532046" y="351167"/>
                  </a:lnTo>
                  <a:lnTo>
                    <a:pt x="4519549" y="360032"/>
                  </a:lnTo>
                  <a:lnTo>
                    <a:pt x="4498606" y="365709"/>
                  </a:lnTo>
                  <a:lnTo>
                    <a:pt x="4469130" y="370154"/>
                  </a:lnTo>
                  <a:lnTo>
                    <a:pt x="4424045" y="379006"/>
                  </a:lnTo>
                  <a:lnTo>
                    <a:pt x="4382440" y="395147"/>
                  </a:lnTo>
                  <a:lnTo>
                    <a:pt x="4351909" y="423303"/>
                  </a:lnTo>
                  <a:lnTo>
                    <a:pt x="4340034" y="468160"/>
                  </a:lnTo>
                  <a:lnTo>
                    <a:pt x="4347197" y="504418"/>
                  </a:lnTo>
                  <a:lnTo>
                    <a:pt x="4367301" y="532523"/>
                  </a:lnTo>
                  <a:lnTo>
                    <a:pt x="4398289" y="550697"/>
                  </a:lnTo>
                  <a:lnTo>
                    <a:pt x="4438104" y="557149"/>
                  </a:lnTo>
                  <a:lnTo>
                    <a:pt x="4470120" y="553554"/>
                  </a:lnTo>
                  <a:lnTo>
                    <a:pt x="4499254" y="543407"/>
                  </a:lnTo>
                  <a:lnTo>
                    <a:pt x="4524070" y="527621"/>
                  </a:lnTo>
                  <a:lnTo>
                    <a:pt x="4542231" y="508139"/>
                  </a:lnTo>
                  <a:lnTo>
                    <a:pt x="4543158" y="507136"/>
                  </a:lnTo>
                  <a:lnTo>
                    <a:pt x="4548721" y="528840"/>
                  </a:lnTo>
                  <a:lnTo>
                    <a:pt x="4559808" y="543407"/>
                  </a:lnTo>
                  <a:lnTo>
                    <a:pt x="4577080" y="551586"/>
                  </a:lnTo>
                  <a:lnTo>
                    <a:pt x="4601210" y="554151"/>
                  </a:lnTo>
                  <a:lnTo>
                    <a:pt x="4611217" y="554151"/>
                  </a:lnTo>
                  <a:lnTo>
                    <a:pt x="4619231" y="553148"/>
                  </a:lnTo>
                  <a:lnTo>
                    <a:pt x="4622228" y="552157"/>
                  </a:lnTo>
                  <a:lnTo>
                    <a:pt x="4622228" y="507136"/>
                  </a:lnTo>
                  <a:lnTo>
                    <a:pt x="4622228" y="500138"/>
                  </a:lnTo>
                  <a:close/>
                </a:path>
                <a:path w="5309234" h="691514">
                  <a:moveTo>
                    <a:pt x="4981016" y="497725"/>
                  </a:moveTo>
                  <a:lnTo>
                    <a:pt x="4940986" y="497725"/>
                  </a:lnTo>
                  <a:lnTo>
                    <a:pt x="4940986" y="252691"/>
                  </a:lnTo>
                  <a:lnTo>
                    <a:pt x="4880927" y="252691"/>
                  </a:lnTo>
                  <a:lnTo>
                    <a:pt x="4880927" y="497725"/>
                  </a:lnTo>
                  <a:lnTo>
                    <a:pt x="4738840" y="497725"/>
                  </a:lnTo>
                  <a:lnTo>
                    <a:pt x="4738840" y="252691"/>
                  </a:lnTo>
                  <a:lnTo>
                    <a:pt x="4678781" y="252691"/>
                  </a:lnTo>
                  <a:lnTo>
                    <a:pt x="4678781" y="497725"/>
                  </a:lnTo>
                  <a:lnTo>
                    <a:pt x="4678781" y="552310"/>
                  </a:lnTo>
                  <a:lnTo>
                    <a:pt x="4923942" y="552310"/>
                  </a:lnTo>
                  <a:lnTo>
                    <a:pt x="4923942" y="622147"/>
                  </a:lnTo>
                  <a:lnTo>
                    <a:pt x="4981016" y="622147"/>
                  </a:lnTo>
                  <a:lnTo>
                    <a:pt x="4981016" y="552310"/>
                  </a:lnTo>
                  <a:lnTo>
                    <a:pt x="4981016" y="497725"/>
                  </a:lnTo>
                  <a:close/>
                </a:path>
                <a:path w="5309234" h="691514">
                  <a:moveTo>
                    <a:pt x="5096980" y="252095"/>
                  </a:moveTo>
                  <a:lnTo>
                    <a:pt x="5036934" y="252095"/>
                  </a:lnTo>
                  <a:lnTo>
                    <a:pt x="5036934" y="552119"/>
                  </a:lnTo>
                  <a:lnTo>
                    <a:pt x="5096980" y="552119"/>
                  </a:lnTo>
                  <a:lnTo>
                    <a:pt x="5096980" y="252095"/>
                  </a:lnTo>
                  <a:close/>
                </a:path>
                <a:path w="5309234" h="691514">
                  <a:moveTo>
                    <a:pt x="5099990" y="150101"/>
                  </a:moveTo>
                  <a:lnTo>
                    <a:pt x="5033924" y="150101"/>
                  </a:lnTo>
                  <a:lnTo>
                    <a:pt x="5033924" y="210108"/>
                  </a:lnTo>
                  <a:lnTo>
                    <a:pt x="5099990" y="210108"/>
                  </a:lnTo>
                  <a:lnTo>
                    <a:pt x="5099990" y="150101"/>
                  </a:lnTo>
                  <a:close/>
                </a:path>
                <a:path w="5309234" h="691514">
                  <a:moveTo>
                    <a:pt x="5206085" y="150101"/>
                  </a:moveTo>
                  <a:lnTo>
                    <a:pt x="5141023" y="150101"/>
                  </a:lnTo>
                  <a:lnTo>
                    <a:pt x="5141023" y="210108"/>
                  </a:lnTo>
                  <a:lnTo>
                    <a:pt x="5206085" y="210108"/>
                  </a:lnTo>
                  <a:lnTo>
                    <a:pt x="5206085" y="150101"/>
                  </a:lnTo>
                  <a:close/>
                </a:path>
                <a:path w="5309234" h="691514">
                  <a:moveTo>
                    <a:pt x="5255120" y="252095"/>
                  </a:moveTo>
                  <a:lnTo>
                    <a:pt x="5195074" y="252095"/>
                  </a:lnTo>
                  <a:lnTo>
                    <a:pt x="5195074" y="552119"/>
                  </a:lnTo>
                  <a:lnTo>
                    <a:pt x="5255120" y="552119"/>
                  </a:lnTo>
                  <a:lnTo>
                    <a:pt x="5255120" y="252095"/>
                  </a:lnTo>
                  <a:close/>
                </a:path>
                <a:path w="5309234" h="691514">
                  <a:moveTo>
                    <a:pt x="5309171" y="150101"/>
                  </a:moveTo>
                  <a:lnTo>
                    <a:pt x="5244109" y="150101"/>
                  </a:lnTo>
                  <a:lnTo>
                    <a:pt x="5244109" y="210108"/>
                  </a:lnTo>
                  <a:lnTo>
                    <a:pt x="5309171" y="210108"/>
                  </a:lnTo>
                  <a:lnTo>
                    <a:pt x="5309171" y="1501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4058872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52" dirty="0">
                <a:latin typeface="Trebuchet MS"/>
                <a:cs typeface="Trebuchet MS"/>
              </a:rPr>
              <a:t>Структура</a:t>
            </a:r>
            <a:r>
              <a:rPr sz="2052" spc="-30" dirty="0">
                <a:latin typeface="Trebuchet MS"/>
                <a:cs typeface="Trebuchet MS"/>
              </a:rPr>
              <a:t> </a:t>
            </a:r>
            <a:r>
              <a:rPr sz="2052" spc="209" dirty="0">
                <a:latin typeface="Trebuchet MS"/>
                <a:cs typeface="Trebuchet MS"/>
              </a:rPr>
              <a:t>Мінреінтеграції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91" y="1395710"/>
            <a:ext cx="8636302" cy="496838"/>
          </a:xfrm>
          <a:custGeom>
            <a:avLst/>
            <a:gdLst/>
            <a:ahLst/>
            <a:cxnLst/>
            <a:rect l="l" t="t" r="r" b="b"/>
            <a:pathLst>
              <a:path w="10099675" h="581025">
                <a:moveTo>
                  <a:pt x="10099548" y="0"/>
                </a:moveTo>
                <a:lnTo>
                  <a:pt x="0" y="0"/>
                </a:lnTo>
                <a:lnTo>
                  <a:pt x="0" y="580643"/>
                </a:lnTo>
                <a:lnTo>
                  <a:pt x="10099548" y="580643"/>
                </a:lnTo>
                <a:lnTo>
                  <a:pt x="10099548" y="0"/>
                </a:lnTo>
                <a:close/>
              </a:path>
            </a:pathLst>
          </a:custGeom>
          <a:solidFill>
            <a:srgbClr val="355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049" y="1426221"/>
            <a:ext cx="8431593" cy="411739"/>
          </a:xfrm>
          <a:prstGeom prst="rect">
            <a:avLst/>
          </a:prstGeom>
        </p:spPr>
        <p:txBody>
          <a:bodyPr vert="horz" wrap="square" lIns="0" tIns="9231" rIns="0" bIns="0" rtlCol="0">
            <a:spAutoFit/>
          </a:bodyPr>
          <a:lstStyle/>
          <a:p>
            <a:pPr marL="3298112" marR="4344" indent="-3287795">
              <a:lnSpc>
                <a:spcPct val="102600"/>
              </a:lnSpc>
              <a:spcBef>
                <a:spcPts val="73"/>
              </a:spcBef>
            </a:pPr>
            <a:r>
              <a:rPr sz="1325" b="1" spc="115" dirty="0">
                <a:solidFill>
                  <a:srgbClr val="FFFFFF"/>
                </a:solidFill>
                <a:latin typeface="Tahoma"/>
                <a:cs typeface="Tahoma"/>
              </a:rPr>
              <a:t>Віцепрем’єр-міністр</a:t>
            </a:r>
            <a:r>
              <a:rPr sz="1325" b="1" spc="20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FFFFFF"/>
                </a:solidFill>
                <a:latin typeface="Tahoma"/>
                <a:cs typeface="Tahoma"/>
              </a:rPr>
              <a:t>України</a:t>
            </a:r>
            <a:r>
              <a:rPr sz="1325" b="1" spc="1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25" b="1" spc="34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325" b="1" spc="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25" b="1" spc="124" dirty="0">
                <a:solidFill>
                  <a:srgbClr val="FFFFFF"/>
                </a:solidFill>
                <a:latin typeface="Tahoma"/>
                <a:cs typeface="Tahoma"/>
              </a:rPr>
              <a:t>Міністр</a:t>
            </a:r>
            <a:r>
              <a:rPr sz="1325" b="1" spc="8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325" b="1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FFFFFF"/>
                </a:solidFill>
                <a:latin typeface="Tahoma"/>
                <a:cs typeface="Tahoma"/>
              </a:rPr>
              <a:t>питань </a:t>
            </a:r>
            <a:r>
              <a:rPr sz="1325" b="1" spc="90" dirty="0">
                <a:solidFill>
                  <a:srgbClr val="FFFFFF"/>
                </a:solidFill>
                <a:latin typeface="Tahoma"/>
                <a:cs typeface="Tahoma"/>
              </a:rPr>
              <a:t>реінтеграції</a:t>
            </a:r>
            <a:r>
              <a:rPr sz="1325" b="1" spc="1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25" b="1" spc="111" dirty="0">
                <a:solidFill>
                  <a:srgbClr val="FFFFFF"/>
                </a:solidFill>
                <a:latin typeface="Tahoma"/>
                <a:cs typeface="Tahoma"/>
              </a:rPr>
              <a:t>тимчасово</a:t>
            </a:r>
            <a:r>
              <a:rPr sz="1325" b="1" spc="13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FFFFFF"/>
                </a:solidFill>
                <a:latin typeface="Tahoma"/>
                <a:cs typeface="Tahoma"/>
              </a:rPr>
              <a:t>окупованих </a:t>
            </a:r>
            <a:r>
              <a:rPr sz="1325" b="1" spc="-3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FFFFFF"/>
                </a:solidFill>
                <a:latin typeface="Tahoma"/>
                <a:cs typeface="Tahoma"/>
              </a:rPr>
              <a:t>територій</a:t>
            </a:r>
            <a:r>
              <a:rPr sz="1325" b="1" spc="1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FFFFFF"/>
                </a:solidFill>
                <a:latin typeface="Tahoma"/>
                <a:cs typeface="Tahoma"/>
              </a:rPr>
              <a:t>України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236" y="2001689"/>
            <a:ext cx="1700654" cy="620803"/>
          </a:xfrm>
          <a:prstGeom prst="rect">
            <a:avLst/>
          </a:prstGeom>
          <a:solidFill>
            <a:srgbClr val="466D8B"/>
          </a:solidFill>
        </p:spPr>
        <p:txBody>
          <a:bodyPr vert="horz" wrap="square" lIns="0" tIns="41267" rIns="0" bIns="0" rtlCol="0">
            <a:spAutoFit/>
          </a:bodyPr>
          <a:lstStyle/>
          <a:p>
            <a:pPr marL="131403" marR="125973" algn="ctr">
              <a:spcBef>
                <a:spcPts val="325"/>
              </a:spcBef>
            </a:pP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941" spc="17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107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941" spc="21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пни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941" spc="-1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188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97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тр</a:t>
            </a:r>
            <a:r>
              <a:rPr sz="941" spc="26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-12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-4" dirty="0">
                <a:solidFill>
                  <a:srgbClr val="FFFFFF"/>
                </a:solidFill>
                <a:latin typeface="Verdana"/>
                <a:cs typeface="Verdana"/>
              </a:rPr>
              <a:t>–  </a:t>
            </a:r>
            <a:r>
              <a:rPr sz="941" spc="128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941" spc="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941" spc="51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941" spc="51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941" spc="17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141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941" spc="81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941" spc="43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41" spc="68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941" spc="-14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21" dirty="0">
                <a:solidFill>
                  <a:srgbClr val="FFFFFF"/>
                </a:solidFill>
                <a:latin typeface="Verdana"/>
                <a:cs typeface="Verdana"/>
              </a:rPr>
              <a:t>з  </a:t>
            </a:r>
            <a:r>
              <a:rPr sz="941" spc="81" dirty="0">
                <a:solidFill>
                  <a:srgbClr val="FFFFFF"/>
                </a:solidFill>
                <a:latin typeface="Verdana"/>
                <a:cs typeface="Verdana"/>
              </a:rPr>
              <a:t>пи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941" spc="17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941" spc="-1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51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941" spc="6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34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тр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97" dirty="0">
                <a:solidFill>
                  <a:srgbClr val="FFFFFF"/>
                </a:solidFill>
                <a:latin typeface="Verdana"/>
                <a:cs typeface="Verdana"/>
              </a:rPr>
              <a:t>ш</a:t>
            </a: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941" spc="60" dirty="0">
                <a:solidFill>
                  <a:srgbClr val="FFFFFF"/>
                </a:solidFill>
                <a:latin typeface="Verdana"/>
                <a:cs typeface="Verdana"/>
              </a:rPr>
              <a:t>о  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941" spc="81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941" spc="128" dirty="0">
                <a:solidFill>
                  <a:srgbClr val="FFFFFF"/>
                </a:solidFill>
                <a:latin typeface="Verdana"/>
                <a:cs typeface="Verdana"/>
              </a:rPr>
              <a:t>ем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щ</a:t>
            </a:r>
            <a:r>
              <a:rPr sz="941" spc="77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941" spc="-14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941" spc="94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6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endParaRPr sz="941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868" y="5187971"/>
            <a:ext cx="1704998" cy="187002"/>
          </a:xfrm>
          <a:prstGeom prst="rect">
            <a:avLst/>
          </a:prstGeom>
          <a:solidFill>
            <a:srgbClr val="466D8B"/>
          </a:solidFill>
        </p:spPr>
        <p:txBody>
          <a:bodyPr vert="horz" wrap="square" lIns="0" tIns="41810" rIns="0" bIns="0" rtlCol="0">
            <a:spAutoFit/>
          </a:bodyPr>
          <a:lstStyle/>
          <a:p>
            <a:pPr marL="185702">
              <a:spcBef>
                <a:spcPts val="329"/>
              </a:spcBef>
            </a:pP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941" spc="17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107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941" spc="21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пни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941" spc="-1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188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97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тр</a:t>
            </a:r>
            <a:r>
              <a:rPr sz="941" spc="26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endParaRPr sz="941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80302" y="2001689"/>
            <a:ext cx="1700654" cy="223170"/>
          </a:xfrm>
          <a:custGeom>
            <a:avLst/>
            <a:gdLst/>
            <a:ahLst/>
            <a:cxnLst/>
            <a:rect l="l" t="t" r="r" b="b"/>
            <a:pathLst>
              <a:path w="1988820" h="260985">
                <a:moveTo>
                  <a:pt x="1988820" y="0"/>
                </a:moveTo>
                <a:lnTo>
                  <a:pt x="0" y="0"/>
                </a:lnTo>
                <a:lnTo>
                  <a:pt x="0" y="260603"/>
                </a:lnTo>
                <a:lnTo>
                  <a:pt x="1988820" y="260603"/>
                </a:lnTo>
                <a:lnTo>
                  <a:pt x="1988820" y="0"/>
                </a:lnTo>
                <a:close/>
              </a:path>
            </a:pathLst>
          </a:custGeom>
          <a:solidFill>
            <a:srgbClr val="466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0302" y="2001689"/>
            <a:ext cx="1700654" cy="186453"/>
          </a:xfrm>
          <a:prstGeom prst="rect">
            <a:avLst/>
          </a:prstGeom>
        </p:spPr>
        <p:txBody>
          <a:bodyPr vert="horz" wrap="square" lIns="0" tIns="41267" rIns="0" bIns="0" rtlCol="0">
            <a:spAutoFit/>
          </a:bodyPr>
          <a:lstStyle/>
          <a:p>
            <a:pPr marL="184073">
              <a:spcBef>
                <a:spcPts val="325"/>
              </a:spcBef>
            </a:pP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941" spc="17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107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941" spc="21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пни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941" spc="-1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188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97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тр</a:t>
            </a:r>
            <a:r>
              <a:rPr sz="941" spc="26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endParaRPr sz="941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72483" y="4085478"/>
            <a:ext cx="1700654" cy="226971"/>
          </a:xfrm>
          <a:custGeom>
            <a:avLst/>
            <a:gdLst/>
            <a:ahLst/>
            <a:cxnLst/>
            <a:rect l="l" t="t" r="r" b="b"/>
            <a:pathLst>
              <a:path w="1988820" h="265429">
                <a:moveTo>
                  <a:pt x="1988820" y="0"/>
                </a:moveTo>
                <a:lnTo>
                  <a:pt x="0" y="0"/>
                </a:lnTo>
                <a:lnTo>
                  <a:pt x="0" y="265175"/>
                </a:lnTo>
                <a:lnTo>
                  <a:pt x="1988820" y="265175"/>
                </a:lnTo>
                <a:lnTo>
                  <a:pt x="1988820" y="0"/>
                </a:lnTo>
                <a:close/>
              </a:path>
            </a:pathLst>
          </a:custGeom>
          <a:solidFill>
            <a:srgbClr val="466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72483" y="4085479"/>
            <a:ext cx="1700654" cy="187550"/>
          </a:xfrm>
          <a:prstGeom prst="rect">
            <a:avLst/>
          </a:prstGeom>
        </p:spPr>
        <p:txBody>
          <a:bodyPr vert="horz" wrap="square" lIns="0" tIns="42353" rIns="0" bIns="0" rtlCol="0">
            <a:spAutoFit/>
          </a:bodyPr>
          <a:lstStyle/>
          <a:p>
            <a:pPr marL="184073">
              <a:spcBef>
                <a:spcPts val="333"/>
              </a:spcBef>
            </a:pP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941" spc="17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107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941" spc="21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пни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941" spc="-1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188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97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тр</a:t>
            </a:r>
            <a:r>
              <a:rPr sz="941" spc="26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endParaRPr sz="941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77931" y="2001689"/>
            <a:ext cx="1700654" cy="657021"/>
          </a:xfrm>
          <a:custGeom>
            <a:avLst/>
            <a:gdLst/>
            <a:ahLst/>
            <a:cxnLst/>
            <a:rect l="l" t="t" r="r" b="b"/>
            <a:pathLst>
              <a:path w="1988820" h="768350">
                <a:moveTo>
                  <a:pt x="1988820" y="0"/>
                </a:moveTo>
                <a:lnTo>
                  <a:pt x="0" y="0"/>
                </a:lnTo>
                <a:lnTo>
                  <a:pt x="0" y="768096"/>
                </a:lnTo>
                <a:lnTo>
                  <a:pt x="1988820" y="768096"/>
                </a:lnTo>
                <a:lnTo>
                  <a:pt x="1988820" y="0"/>
                </a:lnTo>
                <a:close/>
              </a:path>
            </a:pathLst>
          </a:custGeom>
          <a:solidFill>
            <a:srgbClr val="466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56506" y="2030462"/>
            <a:ext cx="1537756" cy="591743"/>
          </a:xfrm>
          <a:prstGeom prst="rect">
            <a:avLst/>
          </a:prstGeom>
        </p:spPr>
        <p:txBody>
          <a:bodyPr vert="horz" wrap="square" lIns="0" tIns="12488" rIns="0" bIns="0" rtlCol="0">
            <a:spAutoFit/>
          </a:bodyPr>
          <a:lstStyle/>
          <a:p>
            <a:pPr marL="10317" marR="4344" indent="543" algn="ctr">
              <a:spcBef>
                <a:spcPts val="97"/>
              </a:spcBef>
            </a:pPr>
            <a:r>
              <a:rPr sz="941" spc="128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941" spc="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941" spc="51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941" spc="51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941" spc="17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141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941" spc="81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941" spc="43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41" spc="68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941" spc="-14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21" dirty="0">
                <a:solidFill>
                  <a:srgbClr val="FFFFFF"/>
                </a:solidFill>
                <a:latin typeface="Verdana"/>
                <a:cs typeface="Verdana"/>
              </a:rPr>
              <a:t>з  </a:t>
            </a:r>
            <a:r>
              <a:rPr sz="941" spc="81" dirty="0">
                <a:solidFill>
                  <a:srgbClr val="FFFFFF"/>
                </a:solidFill>
                <a:latin typeface="Verdana"/>
                <a:cs typeface="Verdana"/>
              </a:rPr>
              <a:t>пи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941" spc="17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941" spc="-1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941" spc="94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68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941" spc="-64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94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26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941" spc="60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941" spc="51" dirty="0">
                <a:solidFill>
                  <a:srgbClr val="FFFFFF"/>
                </a:solidFill>
                <a:latin typeface="Verdana"/>
                <a:cs typeface="Verdana"/>
              </a:rPr>
              <a:t>их  </a:t>
            </a: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941" spc="81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941" spc="26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941" spc="51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і</a:t>
            </a:r>
            <a:r>
              <a:rPr sz="941" spc="94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97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941" spc="68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41" spc="-14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26" dirty="0">
                <a:solidFill>
                  <a:srgbClr val="FFFFFF"/>
                </a:solidFill>
                <a:latin typeface="Verdana"/>
                <a:cs typeface="Verdana"/>
              </a:rPr>
              <a:t>за</a:t>
            </a:r>
            <a:r>
              <a:rPr sz="94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941" spc="94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941" spc="77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941" spc="56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41" spc="51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41" spc="34" dirty="0">
                <a:solidFill>
                  <a:srgbClr val="FFFFFF"/>
                </a:solidFill>
                <a:latin typeface="Verdana"/>
                <a:cs typeface="Verdana"/>
              </a:rPr>
              <a:t>х  </a:t>
            </a:r>
            <a:r>
              <a:rPr sz="941" spc="68" dirty="0">
                <a:solidFill>
                  <a:srgbClr val="FFFFFF"/>
                </a:solidFill>
                <a:latin typeface="Verdana"/>
                <a:cs typeface="Verdana"/>
              </a:rPr>
              <a:t>обставин</a:t>
            </a:r>
            <a:endParaRPr sz="941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91295" y="1997616"/>
            <a:ext cx="2076405" cy="231315"/>
            <a:chOff x="5486209" y="2107501"/>
            <a:chExt cx="2428240" cy="270510"/>
          </a:xfrm>
        </p:grpSpPr>
        <p:sp>
          <p:nvSpPr>
            <p:cNvPr id="14" name="object 14"/>
            <p:cNvSpPr/>
            <p:nvPr/>
          </p:nvSpPr>
          <p:spPr>
            <a:xfrm>
              <a:off x="5490971" y="2112264"/>
              <a:ext cx="2418715" cy="260985"/>
            </a:xfrm>
            <a:custGeom>
              <a:avLst/>
              <a:gdLst/>
              <a:ahLst/>
              <a:cxnLst/>
              <a:rect l="l" t="t" r="r" b="b"/>
              <a:pathLst>
                <a:path w="2418715" h="260985">
                  <a:moveTo>
                    <a:pt x="2418587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2418587" y="260603"/>
                  </a:lnTo>
                  <a:lnTo>
                    <a:pt x="2418587" y="0"/>
                  </a:lnTo>
                  <a:close/>
                </a:path>
              </a:pathLst>
            </a:custGeom>
            <a:solidFill>
              <a:srgbClr val="466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90971" y="2112264"/>
              <a:ext cx="2418715" cy="260985"/>
            </a:xfrm>
            <a:custGeom>
              <a:avLst/>
              <a:gdLst/>
              <a:ahLst/>
              <a:cxnLst/>
              <a:rect l="l" t="t" r="r" b="b"/>
              <a:pathLst>
                <a:path w="2418715" h="260985">
                  <a:moveTo>
                    <a:pt x="0" y="0"/>
                  </a:moveTo>
                  <a:lnTo>
                    <a:pt x="2418587" y="0"/>
                  </a:lnTo>
                  <a:lnTo>
                    <a:pt x="2418587" y="260603"/>
                  </a:lnTo>
                  <a:lnTo>
                    <a:pt x="0" y="2606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6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5167" y="2030462"/>
            <a:ext cx="1468252" cy="157393"/>
          </a:xfrm>
          <a:prstGeom prst="rect">
            <a:avLst/>
          </a:prstGeom>
        </p:spPr>
        <p:txBody>
          <a:bodyPr vert="horz" wrap="square" lIns="0" tIns="12488" rIns="0" bIns="0" rtlCol="0">
            <a:spAutoFit/>
          </a:bodyPr>
          <a:lstStyle/>
          <a:p>
            <a:pPr marL="10860">
              <a:spcBef>
                <a:spcPts val="97"/>
              </a:spcBef>
            </a:pPr>
            <a:r>
              <a:rPr sz="941" spc="94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941" spc="81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941" spc="141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941" spc="17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6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941" spc="3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941" spc="73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41" spc="68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941" spc="-14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41" spc="107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41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941" spc="47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941" spc="9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941" spc="77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941" spc="17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941" spc="86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941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9437" y="2736684"/>
            <a:ext cx="1497574" cy="872047"/>
          </a:xfrm>
          <a:custGeom>
            <a:avLst/>
            <a:gdLst/>
            <a:ahLst/>
            <a:cxnLst/>
            <a:rect l="l" t="t" r="r" b="b"/>
            <a:pathLst>
              <a:path w="1751330" h="1019810">
                <a:moveTo>
                  <a:pt x="1751076" y="0"/>
                </a:moveTo>
                <a:lnTo>
                  <a:pt x="0" y="0"/>
                </a:lnTo>
                <a:lnTo>
                  <a:pt x="0" y="1019556"/>
                </a:lnTo>
                <a:lnTo>
                  <a:pt x="1751076" y="1019556"/>
                </a:lnTo>
                <a:lnTo>
                  <a:pt x="1751076" y="0"/>
                </a:lnTo>
                <a:close/>
              </a:path>
            </a:pathLst>
          </a:custGeom>
          <a:solidFill>
            <a:srgbClr val="D6E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9437" y="2736684"/>
            <a:ext cx="1497574" cy="962691"/>
          </a:xfrm>
          <a:prstGeom prst="rect">
            <a:avLst/>
          </a:prstGeom>
          <a:ln w="9525">
            <a:solidFill>
              <a:srgbClr val="466D8B"/>
            </a:solidFill>
          </a:ln>
        </p:spPr>
        <p:txBody>
          <a:bodyPr vert="horz" wrap="square" lIns="0" tIns="41267" rIns="0" bIns="0" rtlCol="0">
            <a:spAutoFit/>
          </a:bodyPr>
          <a:lstStyle/>
          <a:p>
            <a:pPr marL="108598" marR="105883" indent="-3258" algn="ctr">
              <a:lnSpc>
                <a:spcPct val="100200"/>
              </a:lnSpc>
              <a:spcBef>
                <a:spcPts val="325"/>
              </a:spcBef>
            </a:pP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-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21" dirty="0">
                <a:solidFill>
                  <a:srgbClr val="141F36"/>
                </a:solidFill>
                <a:latin typeface="Verdana"/>
                <a:cs typeface="Verdana"/>
              </a:rPr>
              <a:t>у  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34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17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30" dirty="0">
                <a:solidFill>
                  <a:srgbClr val="141F36"/>
                </a:solidFill>
                <a:latin typeface="Verdana"/>
                <a:cs typeface="Verdana"/>
              </a:rPr>
              <a:t>х</a:t>
            </a:r>
            <a:r>
              <a:rPr sz="855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ну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ш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ь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о  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10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107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97" dirty="0">
                <a:solidFill>
                  <a:srgbClr val="141F36"/>
                </a:solidFill>
                <a:latin typeface="Verdana"/>
                <a:cs typeface="Verdana"/>
              </a:rPr>
              <a:t>щ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х</a:t>
            </a:r>
            <a:r>
              <a:rPr sz="855" spc="-14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а 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тимчасово 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окупованих 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територій</a:t>
            </a:r>
            <a:endParaRPr sz="855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9437" y="3686704"/>
            <a:ext cx="1497574" cy="473490"/>
          </a:xfrm>
          <a:custGeom>
            <a:avLst/>
            <a:gdLst/>
            <a:ahLst/>
            <a:cxnLst/>
            <a:rect l="l" t="t" r="r" b="b"/>
            <a:pathLst>
              <a:path w="1751330" h="553720">
                <a:moveTo>
                  <a:pt x="1751076" y="0"/>
                </a:moveTo>
                <a:lnTo>
                  <a:pt x="0" y="0"/>
                </a:lnTo>
                <a:lnTo>
                  <a:pt x="0" y="553212"/>
                </a:lnTo>
                <a:lnTo>
                  <a:pt x="1751076" y="553212"/>
                </a:lnTo>
                <a:lnTo>
                  <a:pt x="1751076" y="0"/>
                </a:lnTo>
                <a:close/>
              </a:path>
            </a:pathLst>
          </a:custGeom>
          <a:solidFill>
            <a:srgbClr val="D6E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9437" y="3686704"/>
            <a:ext cx="1497574" cy="433105"/>
          </a:xfrm>
          <a:prstGeom prst="rect">
            <a:avLst/>
          </a:prstGeom>
          <a:ln w="9525">
            <a:solidFill>
              <a:srgbClr val="466D8B"/>
            </a:solidFill>
          </a:ln>
        </p:spPr>
        <p:txBody>
          <a:bodyPr vert="horz" wrap="square" lIns="0" tIns="38010" rIns="0" bIns="0" rtlCol="0">
            <a:spAutoFit/>
          </a:bodyPr>
          <a:lstStyle/>
          <a:p>
            <a:pPr marL="335567" marR="330137" algn="ctr">
              <a:lnSpc>
                <a:spcPct val="100499"/>
              </a:lnSpc>
              <a:spcBef>
                <a:spcPts val="299"/>
              </a:spcBef>
            </a:pP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3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т  кризового 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реагування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5365" y="4233878"/>
            <a:ext cx="1505719" cy="743357"/>
            <a:chOff x="731329" y="4722685"/>
            <a:chExt cx="1760855" cy="869315"/>
          </a:xfrm>
        </p:grpSpPr>
        <p:sp>
          <p:nvSpPr>
            <p:cNvPr id="22" name="object 22"/>
            <p:cNvSpPr/>
            <p:nvPr/>
          </p:nvSpPr>
          <p:spPr>
            <a:xfrm>
              <a:off x="736091" y="4727448"/>
              <a:ext cx="1751330" cy="859790"/>
            </a:xfrm>
            <a:custGeom>
              <a:avLst/>
              <a:gdLst/>
              <a:ahLst/>
              <a:cxnLst/>
              <a:rect l="l" t="t" r="r" b="b"/>
              <a:pathLst>
                <a:path w="1751330" h="859789">
                  <a:moveTo>
                    <a:pt x="1751076" y="0"/>
                  </a:moveTo>
                  <a:lnTo>
                    <a:pt x="0" y="0"/>
                  </a:lnTo>
                  <a:lnTo>
                    <a:pt x="0" y="859536"/>
                  </a:lnTo>
                  <a:lnTo>
                    <a:pt x="1751076" y="859536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6091" y="4727448"/>
              <a:ext cx="1751330" cy="859790"/>
            </a:xfrm>
            <a:custGeom>
              <a:avLst/>
              <a:gdLst/>
              <a:ahLst/>
              <a:cxnLst/>
              <a:rect l="l" t="t" r="r" b="b"/>
              <a:pathLst>
                <a:path w="1751330" h="859789">
                  <a:moveTo>
                    <a:pt x="0" y="0"/>
                  </a:moveTo>
                  <a:lnTo>
                    <a:pt x="1751076" y="0"/>
                  </a:lnTo>
                  <a:lnTo>
                    <a:pt x="1751076" y="859536"/>
                  </a:lnTo>
                  <a:lnTo>
                    <a:pt x="0" y="859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4255" y="4265823"/>
            <a:ext cx="1345536" cy="669935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 marR="4344" algn="ctr">
              <a:lnSpc>
                <a:spcPct val="99800"/>
              </a:lnSpc>
              <a:spcBef>
                <a:spcPts val="94"/>
              </a:spcBef>
            </a:pP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3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-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х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ст</a:t>
            </a:r>
            <a:r>
              <a:rPr sz="855" spc="21" dirty="0">
                <a:solidFill>
                  <a:srgbClr val="141F36"/>
                </a:solidFill>
                <a:latin typeface="Verdana"/>
                <a:cs typeface="Verdana"/>
              </a:rPr>
              <a:t>у  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прав громадян, 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постраждалих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26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26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-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ї  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агресії</a:t>
            </a:r>
            <a:endParaRPr sz="855" dirty="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25365" y="5477115"/>
            <a:ext cx="1544815" cy="520730"/>
            <a:chOff x="731329" y="6176581"/>
            <a:chExt cx="1806575" cy="608965"/>
          </a:xfrm>
        </p:grpSpPr>
        <p:sp>
          <p:nvSpPr>
            <p:cNvPr id="26" name="object 26"/>
            <p:cNvSpPr/>
            <p:nvPr/>
          </p:nvSpPr>
          <p:spPr>
            <a:xfrm>
              <a:off x="736091" y="6181344"/>
              <a:ext cx="1797050" cy="599440"/>
            </a:xfrm>
            <a:custGeom>
              <a:avLst/>
              <a:gdLst/>
              <a:ahLst/>
              <a:cxnLst/>
              <a:rect l="l" t="t" r="r" b="b"/>
              <a:pathLst>
                <a:path w="1797050" h="599440">
                  <a:moveTo>
                    <a:pt x="1796795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1796795" y="598932"/>
                  </a:lnTo>
                  <a:lnTo>
                    <a:pt x="1796795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6091" y="6181344"/>
              <a:ext cx="1797050" cy="599440"/>
            </a:xfrm>
            <a:custGeom>
              <a:avLst/>
              <a:gdLst/>
              <a:ahLst/>
              <a:cxnLst/>
              <a:rect l="l" t="t" r="r" b="b"/>
              <a:pathLst>
                <a:path w="1797050" h="599440">
                  <a:moveTo>
                    <a:pt x="0" y="0"/>
                  </a:moveTo>
                  <a:lnTo>
                    <a:pt x="1796795" y="0"/>
                  </a:lnTo>
                  <a:lnTo>
                    <a:pt x="1796795" y="598932"/>
                  </a:lnTo>
                  <a:lnTo>
                    <a:pt x="0" y="598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5849" y="5508451"/>
            <a:ext cx="1217933" cy="301319"/>
          </a:xfrm>
          <a:prstGeom prst="rect">
            <a:avLst/>
          </a:prstGeom>
        </p:spPr>
        <p:txBody>
          <a:bodyPr vert="horz" wrap="square" lIns="0" tIns="19005" rIns="0" bIns="0" rtlCol="0">
            <a:spAutoFit/>
          </a:bodyPr>
          <a:lstStyle/>
          <a:p>
            <a:pPr marL="280182" marR="4344" indent="-269865">
              <a:lnSpc>
                <a:spcPts val="1112"/>
              </a:lnSpc>
              <a:spcBef>
                <a:spcPts val="150"/>
              </a:spcBef>
            </a:pPr>
            <a:r>
              <a:rPr sz="941" spc="56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941" spc="47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941" spc="90" dirty="0">
                <a:solidFill>
                  <a:srgbClr val="141F36"/>
                </a:solidFill>
                <a:latin typeface="Verdana"/>
                <a:cs typeface="Verdana"/>
              </a:rPr>
              <a:t>дд</a:t>
            </a:r>
            <a:r>
              <a:rPr sz="941" spc="47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941" spc="68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941" spc="-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941" spc="51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941" spc="26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941" spc="17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941" spc="97" dirty="0">
                <a:solidFill>
                  <a:srgbClr val="141F36"/>
                </a:solidFill>
                <a:latin typeface="Verdana"/>
                <a:cs typeface="Verdana"/>
              </a:rPr>
              <a:t>є</a:t>
            </a:r>
            <a:r>
              <a:rPr sz="941" spc="17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941" spc="68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941" spc="90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941" spc="47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941" spc="38" dirty="0">
                <a:solidFill>
                  <a:srgbClr val="141F36"/>
                </a:solidFill>
                <a:latin typeface="Verdana"/>
                <a:cs typeface="Verdana"/>
              </a:rPr>
              <a:t>ї</a:t>
            </a:r>
            <a:r>
              <a:rPr sz="941" spc="-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941" spc="21" dirty="0">
                <a:solidFill>
                  <a:srgbClr val="141F36"/>
                </a:solidFill>
                <a:latin typeface="Verdana"/>
                <a:cs typeface="Verdana"/>
              </a:rPr>
              <a:t>з  </a:t>
            </a:r>
            <a:r>
              <a:rPr sz="941" spc="68" dirty="0">
                <a:solidFill>
                  <a:srgbClr val="141F36"/>
                </a:solidFill>
                <a:latin typeface="Verdana"/>
                <a:cs typeface="Verdana"/>
              </a:rPr>
              <a:t>органами</a:t>
            </a:r>
            <a:endParaRPr sz="941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5361" y="5793867"/>
            <a:ext cx="1178295" cy="157393"/>
          </a:xfrm>
          <a:prstGeom prst="rect">
            <a:avLst/>
          </a:prstGeom>
        </p:spPr>
        <p:txBody>
          <a:bodyPr vert="horz" wrap="square" lIns="0" tIns="12488" rIns="0" bIns="0" rtlCol="0">
            <a:spAutoFit/>
          </a:bodyPr>
          <a:lstStyle/>
          <a:p>
            <a:pPr marL="10860">
              <a:spcBef>
                <a:spcPts val="97"/>
              </a:spcBef>
            </a:pPr>
            <a:r>
              <a:rPr sz="941" spc="90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941" spc="81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941" spc="86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941" spc="141" dirty="0">
                <a:solidFill>
                  <a:srgbClr val="141F36"/>
                </a:solidFill>
                <a:latin typeface="Verdana"/>
                <a:cs typeface="Verdana"/>
              </a:rPr>
              <a:t>ж</a:t>
            </a:r>
            <a:r>
              <a:rPr sz="941" spc="17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941" spc="64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941" spc="30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941" spc="68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941" spc="38" dirty="0">
                <a:solidFill>
                  <a:srgbClr val="141F36"/>
                </a:solidFill>
                <a:latin typeface="Verdana"/>
                <a:cs typeface="Verdana"/>
              </a:rPr>
              <a:t>ї</a:t>
            </a:r>
            <a:r>
              <a:rPr sz="941" spc="-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941" spc="51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941" spc="56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941" spc="17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941" spc="90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941" spc="68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endParaRPr sz="941" dirty="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75780" y="2318363"/>
            <a:ext cx="1497574" cy="739013"/>
          </a:xfrm>
          <a:custGeom>
            <a:avLst/>
            <a:gdLst/>
            <a:ahLst/>
            <a:cxnLst/>
            <a:rect l="l" t="t" r="r" b="b"/>
            <a:pathLst>
              <a:path w="1751329" h="864235">
                <a:moveTo>
                  <a:pt x="1751076" y="0"/>
                </a:moveTo>
                <a:lnTo>
                  <a:pt x="0" y="0"/>
                </a:lnTo>
                <a:lnTo>
                  <a:pt x="0" y="864108"/>
                </a:lnTo>
                <a:lnTo>
                  <a:pt x="1751076" y="864108"/>
                </a:lnTo>
                <a:lnTo>
                  <a:pt x="1751076" y="0"/>
                </a:lnTo>
                <a:close/>
              </a:path>
            </a:pathLst>
          </a:custGeom>
          <a:solidFill>
            <a:srgbClr val="D6E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75780" y="2318362"/>
            <a:ext cx="1497574" cy="699542"/>
          </a:xfrm>
          <a:prstGeom prst="rect">
            <a:avLst/>
          </a:prstGeom>
          <a:ln w="9525">
            <a:solidFill>
              <a:srgbClr val="466D8B"/>
            </a:solidFill>
          </a:ln>
        </p:spPr>
        <p:txBody>
          <a:bodyPr vert="horz" wrap="square" lIns="0" tIns="41267" rIns="0" bIns="0" rtlCol="0">
            <a:spAutoFit/>
          </a:bodyPr>
          <a:lstStyle/>
          <a:p>
            <a:pPr marL="310589" marR="298644" indent="-2172" algn="ctr">
              <a:lnSpc>
                <a:spcPct val="99800"/>
              </a:lnSpc>
              <a:spcBef>
                <a:spcPts val="325"/>
              </a:spcBef>
            </a:pP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Директорат 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 стратегічного </a:t>
            </a:r>
            <a:r>
              <a:rPr sz="855" spc="-29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ну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нн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я</a:t>
            </a:r>
            <a:r>
              <a:rPr sz="855" spc="-12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а  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європейської 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інтеграції</a:t>
            </a:r>
            <a:endParaRPr sz="855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75780" y="3178463"/>
            <a:ext cx="1497574" cy="735212"/>
          </a:xfrm>
          <a:custGeom>
            <a:avLst/>
            <a:gdLst/>
            <a:ahLst/>
            <a:cxnLst/>
            <a:rect l="l" t="t" r="r" b="b"/>
            <a:pathLst>
              <a:path w="1751329" h="859789">
                <a:moveTo>
                  <a:pt x="1751076" y="0"/>
                </a:moveTo>
                <a:lnTo>
                  <a:pt x="0" y="0"/>
                </a:lnTo>
                <a:lnTo>
                  <a:pt x="0" y="859536"/>
                </a:lnTo>
                <a:lnTo>
                  <a:pt x="1751076" y="859536"/>
                </a:lnTo>
                <a:lnTo>
                  <a:pt x="1751076" y="0"/>
                </a:lnTo>
                <a:close/>
              </a:path>
            </a:pathLst>
          </a:custGeom>
          <a:solidFill>
            <a:srgbClr val="D6E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75780" y="3178464"/>
            <a:ext cx="1497574" cy="830020"/>
          </a:xfrm>
          <a:prstGeom prst="rect">
            <a:avLst/>
          </a:prstGeom>
          <a:ln w="9525">
            <a:solidFill>
              <a:srgbClr val="466D8B"/>
            </a:solidFill>
          </a:ln>
        </p:spPr>
        <p:txBody>
          <a:bodyPr vert="horz" wrap="square" lIns="0" tIns="40181" rIns="0" bIns="0" rtlCol="0">
            <a:spAutoFit/>
          </a:bodyPr>
          <a:lstStyle/>
          <a:p>
            <a:pPr marL="91764" marR="84163" indent="5973" algn="ctr">
              <a:lnSpc>
                <a:spcPct val="99800"/>
              </a:lnSpc>
              <a:spcBef>
                <a:spcPts val="316"/>
              </a:spcBef>
            </a:pP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Управління 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 ц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141" dirty="0">
                <a:solidFill>
                  <a:srgbClr val="141F36"/>
                </a:solidFill>
                <a:latin typeface="Verdana"/>
                <a:cs typeface="Verdana"/>
              </a:rPr>
              <a:t>ф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-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ит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855" spc="-60" dirty="0">
                <a:solidFill>
                  <a:srgbClr val="141F36"/>
                </a:solidFill>
                <a:latin typeface="Verdana"/>
                <a:cs typeface="Verdana"/>
              </a:rPr>
              <a:t>,  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цифрових 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26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141" dirty="0">
                <a:solidFill>
                  <a:srgbClr val="141F36"/>
                </a:solidFill>
                <a:latin typeface="Verdana"/>
                <a:cs typeface="Verdana"/>
              </a:rPr>
              <a:t>ф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14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26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ці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855" spc="-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а  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цифровізації</a:t>
            </a:r>
            <a:endParaRPr sz="855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40594" y="4409971"/>
            <a:ext cx="1532869" cy="473490"/>
          </a:xfrm>
          <a:custGeom>
            <a:avLst/>
            <a:gdLst/>
            <a:ahLst/>
            <a:cxnLst/>
            <a:rect l="l" t="t" r="r" b="b"/>
            <a:pathLst>
              <a:path w="1792604" h="553720">
                <a:moveTo>
                  <a:pt x="1792224" y="0"/>
                </a:moveTo>
                <a:lnTo>
                  <a:pt x="0" y="0"/>
                </a:lnTo>
                <a:lnTo>
                  <a:pt x="0" y="553212"/>
                </a:lnTo>
                <a:lnTo>
                  <a:pt x="1792224" y="553212"/>
                </a:lnTo>
                <a:lnTo>
                  <a:pt x="1792224" y="0"/>
                </a:lnTo>
                <a:close/>
              </a:path>
            </a:pathLst>
          </a:custGeom>
          <a:solidFill>
            <a:srgbClr val="D6E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40594" y="4409971"/>
            <a:ext cx="1532869" cy="433652"/>
          </a:xfrm>
          <a:prstGeom prst="rect">
            <a:avLst/>
          </a:prstGeom>
          <a:ln w="9525">
            <a:solidFill>
              <a:srgbClr val="466D8B"/>
            </a:solidFill>
          </a:ln>
        </p:spPr>
        <p:txBody>
          <a:bodyPr vert="horz" wrap="square" lIns="0" tIns="38552" rIns="0" bIns="0" rtlCol="0">
            <a:spAutoFit/>
          </a:bodyPr>
          <a:lstStyle/>
          <a:p>
            <a:pPr marL="310589" marR="301359" algn="ctr">
              <a:lnSpc>
                <a:spcPct val="100499"/>
              </a:lnSpc>
              <a:spcBef>
                <a:spcPts val="304"/>
              </a:spcBef>
            </a:pP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Управління 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111" dirty="0">
                <a:solidFill>
                  <a:srgbClr val="141F36"/>
                </a:solidFill>
                <a:latin typeface="Verdana"/>
                <a:cs typeface="Verdana"/>
              </a:rPr>
              <a:t>ф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14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йн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ї  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політики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736521" y="5004060"/>
            <a:ext cx="1541014" cy="352402"/>
            <a:chOff x="3200209" y="5623369"/>
            <a:chExt cx="1802130" cy="412115"/>
          </a:xfrm>
        </p:grpSpPr>
        <p:sp>
          <p:nvSpPr>
            <p:cNvPr id="37" name="object 37"/>
            <p:cNvSpPr/>
            <p:nvPr/>
          </p:nvSpPr>
          <p:spPr>
            <a:xfrm>
              <a:off x="3204972" y="5628132"/>
              <a:ext cx="1792605" cy="402590"/>
            </a:xfrm>
            <a:custGeom>
              <a:avLst/>
              <a:gdLst/>
              <a:ahLst/>
              <a:cxnLst/>
              <a:rect l="l" t="t" r="r" b="b"/>
              <a:pathLst>
                <a:path w="1792604" h="402589">
                  <a:moveTo>
                    <a:pt x="1792224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792224" y="402335"/>
                  </a:lnTo>
                  <a:lnTo>
                    <a:pt x="1792224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04972" y="5628132"/>
              <a:ext cx="1792605" cy="402590"/>
            </a:xfrm>
            <a:custGeom>
              <a:avLst/>
              <a:gdLst/>
              <a:ahLst/>
              <a:cxnLst/>
              <a:rect l="l" t="t" r="r" b="b"/>
              <a:pathLst>
                <a:path w="1792604" h="402589">
                  <a:moveTo>
                    <a:pt x="0" y="0"/>
                  </a:moveTo>
                  <a:lnTo>
                    <a:pt x="1792224" y="0"/>
                  </a:lnTo>
                  <a:lnTo>
                    <a:pt x="1792224" y="402335"/>
                  </a:lnTo>
                  <a:lnTo>
                    <a:pt x="0" y="4023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64618" y="5036956"/>
            <a:ext cx="1287979" cy="273478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10860" marR="4344" indent="277467">
              <a:lnSpc>
                <a:spcPts val="1018"/>
              </a:lnSpc>
              <a:spcBef>
                <a:spcPts val="133"/>
              </a:spcBef>
            </a:pP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Управління 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ко</a:t>
            </a:r>
            <a:r>
              <a:rPr sz="855" spc="14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ка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34" dirty="0">
                <a:solidFill>
                  <a:srgbClr val="141F36"/>
                </a:solidFill>
                <a:latin typeface="Verdana"/>
                <a:cs typeface="Verdana"/>
              </a:rPr>
              <a:t>ї</a:t>
            </a:r>
            <a:r>
              <a:rPr sz="855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17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си</a:t>
            </a:r>
            <a:endParaRPr sz="855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385137" y="2787508"/>
            <a:ext cx="1493773" cy="872047"/>
          </a:xfrm>
          <a:custGeom>
            <a:avLst/>
            <a:gdLst/>
            <a:ahLst/>
            <a:cxnLst/>
            <a:rect l="l" t="t" r="r" b="b"/>
            <a:pathLst>
              <a:path w="1746884" h="1019810">
                <a:moveTo>
                  <a:pt x="1746503" y="0"/>
                </a:moveTo>
                <a:lnTo>
                  <a:pt x="0" y="0"/>
                </a:lnTo>
                <a:lnTo>
                  <a:pt x="0" y="1019555"/>
                </a:lnTo>
                <a:lnTo>
                  <a:pt x="1746503" y="1019555"/>
                </a:lnTo>
                <a:lnTo>
                  <a:pt x="1746503" y="0"/>
                </a:lnTo>
                <a:close/>
              </a:path>
            </a:pathLst>
          </a:custGeom>
          <a:solidFill>
            <a:srgbClr val="D6E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385136" y="2787508"/>
            <a:ext cx="1482371" cy="962691"/>
          </a:xfrm>
          <a:prstGeom prst="rect">
            <a:avLst/>
          </a:prstGeom>
          <a:ln w="9525">
            <a:solidFill>
              <a:srgbClr val="466D8B"/>
            </a:solidFill>
          </a:ln>
        </p:spPr>
        <p:txBody>
          <a:bodyPr vert="horz" wrap="square" lIns="0" tIns="41267" rIns="0" bIns="0" rtlCol="0">
            <a:spAutoFit/>
          </a:bodyPr>
          <a:lstStyle/>
          <a:p>
            <a:pPr marL="105339" marR="90679" indent="-2715" algn="ctr">
              <a:lnSpc>
                <a:spcPct val="100200"/>
              </a:lnSpc>
              <a:spcBef>
                <a:spcPts val="325"/>
              </a:spcBef>
            </a:pP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Секретаріат 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120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115" dirty="0">
                <a:solidFill>
                  <a:srgbClr val="141F36"/>
                </a:solidFill>
                <a:latin typeface="Verdana"/>
                <a:cs typeface="Verdana"/>
              </a:rPr>
              <a:t>ж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26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-12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17" dirty="0">
                <a:solidFill>
                  <a:srgbClr val="141F36"/>
                </a:solidFill>
                <a:latin typeface="Verdana"/>
                <a:cs typeface="Verdana"/>
              </a:rPr>
              <a:t>з  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пи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ь</a:t>
            </a:r>
            <a:r>
              <a:rPr sz="855" spc="-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-60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855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ни</a:t>
            </a:r>
            <a:r>
              <a:rPr sz="855" spc="30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их  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-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а 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х</a:t>
            </a:r>
            <a:r>
              <a:rPr sz="855" spc="-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н  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(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14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йни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855" spc="-13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дд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-4" dirty="0">
                <a:solidFill>
                  <a:srgbClr val="141F36"/>
                </a:solidFill>
                <a:latin typeface="Verdana"/>
                <a:cs typeface="Verdana"/>
              </a:rPr>
              <a:t>)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898502" y="2318200"/>
            <a:ext cx="1869524" cy="352402"/>
            <a:chOff x="5728525" y="2482405"/>
            <a:chExt cx="2186305" cy="412115"/>
          </a:xfrm>
        </p:grpSpPr>
        <p:sp>
          <p:nvSpPr>
            <p:cNvPr id="43" name="object 43"/>
            <p:cNvSpPr/>
            <p:nvPr/>
          </p:nvSpPr>
          <p:spPr>
            <a:xfrm>
              <a:off x="5733288" y="2487168"/>
              <a:ext cx="2176780" cy="402590"/>
            </a:xfrm>
            <a:custGeom>
              <a:avLst/>
              <a:gdLst/>
              <a:ahLst/>
              <a:cxnLst/>
              <a:rect l="l" t="t" r="r" b="b"/>
              <a:pathLst>
                <a:path w="2176779" h="402589">
                  <a:moveTo>
                    <a:pt x="2176271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2176271" y="402336"/>
                  </a:lnTo>
                  <a:lnTo>
                    <a:pt x="2176271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33288" y="2487168"/>
              <a:ext cx="2176780" cy="402590"/>
            </a:xfrm>
            <a:custGeom>
              <a:avLst/>
              <a:gdLst/>
              <a:ahLst/>
              <a:cxnLst/>
              <a:rect l="l" t="t" r="r" b="b"/>
              <a:pathLst>
                <a:path w="2176779" h="402589">
                  <a:moveTo>
                    <a:pt x="0" y="0"/>
                  </a:moveTo>
                  <a:lnTo>
                    <a:pt x="2176271" y="0"/>
                  </a:lnTo>
                  <a:lnTo>
                    <a:pt x="2176271" y="402336"/>
                  </a:lnTo>
                  <a:lnTo>
                    <a:pt x="0" y="4023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072306" y="2350537"/>
            <a:ext cx="1516579" cy="273478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331223" marR="4344" indent="-320906">
              <a:lnSpc>
                <a:spcPts val="1018"/>
              </a:lnSpc>
              <a:spcBef>
                <a:spcPts val="133"/>
              </a:spcBef>
            </a:pP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14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-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о  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забезпечення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898502" y="2759978"/>
            <a:ext cx="1869524" cy="348601"/>
            <a:chOff x="5728525" y="2999041"/>
            <a:chExt cx="2186305" cy="407670"/>
          </a:xfrm>
        </p:grpSpPr>
        <p:sp>
          <p:nvSpPr>
            <p:cNvPr id="47" name="object 47"/>
            <p:cNvSpPr/>
            <p:nvPr/>
          </p:nvSpPr>
          <p:spPr>
            <a:xfrm>
              <a:off x="5733288" y="3003804"/>
              <a:ext cx="2176780" cy="398145"/>
            </a:xfrm>
            <a:custGeom>
              <a:avLst/>
              <a:gdLst/>
              <a:ahLst/>
              <a:cxnLst/>
              <a:rect l="l" t="t" r="r" b="b"/>
              <a:pathLst>
                <a:path w="2176779" h="398145">
                  <a:moveTo>
                    <a:pt x="2176271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2176271" y="397763"/>
                  </a:lnTo>
                  <a:lnTo>
                    <a:pt x="2176271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33288" y="3003804"/>
              <a:ext cx="2176780" cy="398145"/>
            </a:xfrm>
            <a:custGeom>
              <a:avLst/>
              <a:gdLst/>
              <a:ahLst/>
              <a:cxnLst/>
              <a:rect l="l" t="t" r="r" b="b"/>
              <a:pathLst>
                <a:path w="2176779" h="398145">
                  <a:moveTo>
                    <a:pt x="0" y="0"/>
                  </a:moveTo>
                  <a:lnTo>
                    <a:pt x="2176271" y="0"/>
                  </a:lnTo>
                  <a:lnTo>
                    <a:pt x="2176271" y="397763"/>
                  </a:lnTo>
                  <a:lnTo>
                    <a:pt x="0" y="3977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044938" y="2790444"/>
            <a:ext cx="1576850" cy="273478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436563" marR="4344" indent="-426246">
              <a:lnSpc>
                <a:spcPts val="1018"/>
              </a:lnSpc>
              <a:spcBef>
                <a:spcPts val="133"/>
              </a:spcBef>
            </a:pP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Фінансово-господарське </a:t>
            </a:r>
            <a:r>
              <a:rPr sz="855" spc="-29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управління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898502" y="3197848"/>
            <a:ext cx="1869524" cy="481635"/>
            <a:chOff x="5728525" y="3511105"/>
            <a:chExt cx="2186305" cy="563245"/>
          </a:xfrm>
        </p:grpSpPr>
        <p:sp>
          <p:nvSpPr>
            <p:cNvPr id="51" name="object 51"/>
            <p:cNvSpPr/>
            <p:nvPr/>
          </p:nvSpPr>
          <p:spPr>
            <a:xfrm>
              <a:off x="5733288" y="3515868"/>
              <a:ext cx="2176780" cy="553720"/>
            </a:xfrm>
            <a:custGeom>
              <a:avLst/>
              <a:gdLst/>
              <a:ahLst/>
              <a:cxnLst/>
              <a:rect l="l" t="t" r="r" b="b"/>
              <a:pathLst>
                <a:path w="2176779" h="553720">
                  <a:moveTo>
                    <a:pt x="2176271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2176271" y="553212"/>
                  </a:lnTo>
                  <a:lnTo>
                    <a:pt x="2176271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33288" y="3515868"/>
              <a:ext cx="2176780" cy="553720"/>
            </a:xfrm>
            <a:custGeom>
              <a:avLst/>
              <a:gdLst/>
              <a:ahLst/>
              <a:cxnLst/>
              <a:rect l="l" t="t" r="r" b="b"/>
              <a:pathLst>
                <a:path w="2176779" h="553720">
                  <a:moveTo>
                    <a:pt x="0" y="0"/>
                  </a:moveTo>
                  <a:lnTo>
                    <a:pt x="2176271" y="0"/>
                  </a:lnTo>
                  <a:lnTo>
                    <a:pt x="2176271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033135" y="3230351"/>
            <a:ext cx="1595855" cy="40568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2715" algn="ctr">
              <a:lnSpc>
                <a:spcPct val="100499"/>
              </a:lnSpc>
              <a:spcBef>
                <a:spcPts val="86"/>
              </a:spcBef>
            </a:pPr>
            <a:r>
              <a:rPr sz="855" spc="120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нн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я</a:t>
            </a:r>
            <a:r>
              <a:rPr sz="855" spc="-13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от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17" dirty="0">
                <a:solidFill>
                  <a:srgbClr val="141F36"/>
                </a:solidFill>
                <a:latin typeface="Verdana"/>
                <a:cs typeface="Verdana"/>
              </a:rPr>
              <a:t>з  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90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115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-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а 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30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йн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-12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ит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34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898502" y="3768642"/>
            <a:ext cx="1869524" cy="364347"/>
            <a:chOff x="5728525" y="4178617"/>
            <a:chExt cx="2186305" cy="426084"/>
          </a:xfrm>
        </p:grpSpPr>
        <p:sp>
          <p:nvSpPr>
            <p:cNvPr id="55" name="object 55"/>
            <p:cNvSpPr/>
            <p:nvPr/>
          </p:nvSpPr>
          <p:spPr>
            <a:xfrm>
              <a:off x="5733288" y="4183380"/>
              <a:ext cx="2176780" cy="416559"/>
            </a:xfrm>
            <a:custGeom>
              <a:avLst/>
              <a:gdLst/>
              <a:ahLst/>
              <a:cxnLst/>
              <a:rect l="l" t="t" r="r" b="b"/>
              <a:pathLst>
                <a:path w="2176779" h="416560">
                  <a:moveTo>
                    <a:pt x="2176271" y="0"/>
                  </a:moveTo>
                  <a:lnTo>
                    <a:pt x="0" y="0"/>
                  </a:lnTo>
                  <a:lnTo>
                    <a:pt x="0" y="416051"/>
                  </a:lnTo>
                  <a:lnTo>
                    <a:pt x="2176271" y="416051"/>
                  </a:lnTo>
                  <a:lnTo>
                    <a:pt x="2176271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33288" y="4183380"/>
              <a:ext cx="2176780" cy="416559"/>
            </a:xfrm>
            <a:custGeom>
              <a:avLst/>
              <a:gdLst/>
              <a:ahLst/>
              <a:cxnLst/>
              <a:rect l="l" t="t" r="r" b="b"/>
              <a:pathLst>
                <a:path w="2176779" h="416560">
                  <a:moveTo>
                    <a:pt x="0" y="0"/>
                  </a:moveTo>
                  <a:lnTo>
                    <a:pt x="2176271" y="0"/>
                  </a:lnTo>
                  <a:lnTo>
                    <a:pt x="2176271" y="416051"/>
                  </a:lnTo>
                  <a:lnTo>
                    <a:pt x="0" y="4160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095762" y="3801848"/>
            <a:ext cx="1474226" cy="273478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167240" marR="4344" indent="-156924">
              <a:lnSpc>
                <a:spcPts val="1018"/>
              </a:lnSpc>
              <a:spcBef>
                <a:spcPts val="133"/>
              </a:spcBef>
            </a:pP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дд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-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хг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ь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о 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34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855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17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ті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898502" y="4222150"/>
            <a:ext cx="1869524" cy="352402"/>
            <a:chOff x="5728525" y="4708969"/>
            <a:chExt cx="2186305" cy="412115"/>
          </a:xfrm>
        </p:grpSpPr>
        <p:sp>
          <p:nvSpPr>
            <p:cNvPr id="59" name="object 59"/>
            <p:cNvSpPr/>
            <p:nvPr/>
          </p:nvSpPr>
          <p:spPr>
            <a:xfrm>
              <a:off x="5733288" y="4713732"/>
              <a:ext cx="2176780" cy="402590"/>
            </a:xfrm>
            <a:custGeom>
              <a:avLst/>
              <a:gdLst/>
              <a:ahLst/>
              <a:cxnLst/>
              <a:rect l="l" t="t" r="r" b="b"/>
              <a:pathLst>
                <a:path w="2176779" h="402589">
                  <a:moveTo>
                    <a:pt x="2176271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2176271" y="402335"/>
                  </a:lnTo>
                  <a:lnTo>
                    <a:pt x="2176271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33288" y="4713732"/>
              <a:ext cx="2176780" cy="402590"/>
            </a:xfrm>
            <a:custGeom>
              <a:avLst/>
              <a:gdLst/>
              <a:ahLst/>
              <a:cxnLst/>
              <a:rect l="l" t="t" r="r" b="b"/>
              <a:pathLst>
                <a:path w="2176779" h="402589">
                  <a:moveTo>
                    <a:pt x="0" y="0"/>
                  </a:moveTo>
                  <a:lnTo>
                    <a:pt x="2176271" y="0"/>
                  </a:lnTo>
                  <a:lnTo>
                    <a:pt x="2176271" y="402335"/>
                  </a:lnTo>
                  <a:lnTo>
                    <a:pt x="0" y="4023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970672" y="4254912"/>
            <a:ext cx="1721287" cy="401718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10860" marR="4344" indent="175384">
              <a:lnSpc>
                <a:spcPts val="1018"/>
              </a:lnSpc>
              <a:spcBef>
                <a:spcPts val="133"/>
              </a:spcBef>
            </a:pP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855" spc="-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90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-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17" dirty="0">
                <a:solidFill>
                  <a:srgbClr val="141F36"/>
                </a:solidFill>
                <a:latin typeface="Verdana"/>
                <a:cs typeface="Verdana"/>
              </a:rPr>
              <a:t>з  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97" dirty="0">
                <a:solidFill>
                  <a:srgbClr val="141F36"/>
                </a:solidFill>
                <a:latin typeface="Verdana"/>
                <a:cs typeface="Verdana"/>
              </a:rPr>
              <a:t>ж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14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-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34" dirty="0">
                <a:solidFill>
                  <a:srgbClr val="141F36"/>
                </a:solidFill>
                <a:latin typeface="Verdana"/>
                <a:cs typeface="Verdana"/>
              </a:rPr>
              <a:t>ї</a:t>
            </a:r>
            <a:r>
              <a:rPr sz="855" spc="-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от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914140" y="4663928"/>
            <a:ext cx="1869524" cy="348601"/>
            <a:chOff x="5746813" y="5225605"/>
            <a:chExt cx="2186305" cy="407670"/>
          </a:xfrm>
        </p:grpSpPr>
        <p:sp>
          <p:nvSpPr>
            <p:cNvPr id="63" name="object 63"/>
            <p:cNvSpPr/>
            <p:nvPr/>
          </p:nvSpPr>
          <p:spPr>
            <a:xfrm>
              <a:off x="5751576" y="5230368"/>
              <a:ext cx="2176780" cy="398145"/>
            </a:xfrm>
            <a:custGeom>
              <a:avLst/>
              <a:gdLst/>
              <a:ahLst/>
              <a:cxnLst/>
              <a:rect l="l" t="t" r="r" b="b"/>
              <a:pathLst>
                <a:path w="2176779" h="398145">
                  <a:moveTo>
                    <a:pt x="2176272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2176272" y="397763"/>
                  </a:lnTo>
                  <a:lnTo>
                    <a:pt x="2176272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751576" y="5230368"/>
              <a:ext cx="2176780" cy="398145"/>
            </a:xfrm>
            <a:custGeom>
              <a:avLst/>
              <a:gdLst/>
              <a:ahLst/>
              <a:cxnLst/>
              <a:rect l="l" t="t" r="r" b="b"/>
              <a:pathLst>
                <a:path w="2176779" h="398145">
                  <a:moveTo>
                    <a:pt x="0" y="0"/>
                  </a:moveTo>
                  <a:lnTo>
                    <a:pt x="2176272" y="0"/>
                  </a:lnTo>
                  <a:lnTo>
                    <a:pt x="2176272" y="397763"/>
                  </a:lnTo>
                  <a:lnTo>
                    <a:pt x="0" y="3977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153940" y="4694818"/>
            <a:ext cx="1381374" cy="273478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10860" marR="4344" indent="7602">
              <a:lnSpc>
                <a:spcPts val="1018"/>
              </a:lnSpc>
              <a:spcBef>
                <a:spcPts val="133"/>
              </a:spcBef>
            </a:pP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855" spc="-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90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-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17" dirty="0">
                <a:solidFill>
                  <a:srgbClr val="141F36"/>
                </a:solidFill>
                <a:latin typeface="Verdana"/>
                <a:cs typeface="Verdana"/>
              </a:rPr>
              <a:t>з  </a:t>
            </a:r>
            <a:r>
              <a:rPr sz="855" spc="14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бі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34" dirty="0">
                <a:solidFill>
                  <a:srgbClr val="141F36"/>
                </a:solidFill>
                <a:latin typeface="Verdana"/>
                <a:cs typeface="Verdana"/>
              </a:rPr>
              <a:t>ї</a:t>
            </a:r>
            <a:r>
              <a:rPr sz="855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от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898502" y="5101798"/>
            <a:ext cx="1869524" cy="352402"/>
            <a:chOff x="5728525" y="5737669"/>
            <a:chExt cx="2186305" cy="412115"/>
          </a:xfrm>
        </p:grpSpPr>
        <p:sp>
          <p:nvSpPr>
            <p:cNvPr id="67" name="object 67"/>
            <p:cNvSpPr/>
            <p:nvPr/>
          </p:nvSpPr>
          <p:spPr>
            <a:xfrm>
              <a:off x="5733288" y="5742432"/>
              <a:ext cx="2176780" cy="402590"/>
            </a:xfrm>
            <a:custGeom>
              <a:avLst/>
              <a:gdLst/>
              <a:ahLst/>
              <a:cxnLst/>
              <a:rect l="l" t="t" r="r" b="b"/>
              <a:pathLst>
                <a:path w="2176779" h="402589">
                  <a:moveTo>
                    <a:pt x="2176271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2176271" y="402335"/>
                  </a:lnTo>
                  <a:lnTo>
                    <a:pt x="2176271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33288" y="5742432"/>
              <a:ext cx="2176780" cy="402590"/>
            </a:xfrm>
            <a:custGeom>
              <a:avLst/>
              <a:gdLst/>
              <a:ahLst/>
              <a:cxnLst/>
              <a:rect l="l" t="t" r="r" b="b"/>
              <a:pathLst>
                <a:path w="2176779" h="402589">
                  <a:moveTo>
                    <a:pt x="0" y="0"/>
                  </a:moveTo>
                  <a:lnTo>
                    <a:pt x="2176271" y="0"/>
                  </a:lnTo>
                  <a:lnTo>
                    <a:pt x="2176271" y="402335"/>
                  </a:lnTo>
                  <a:lnTo>
                    <a:pt x="0" y="4023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080113" y="5134725"/>
            <a:ext cx="1505176" cy="273478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10860" marR="4344" indent="66245">
              <a:lnSpc>
                <a:spcPts val="1018"/>
              </a:lnSpc>
              <a:spcBef>
                <a:spcPts val="133"/>
              </a:spcBef>
            </a:pP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855" spc="-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90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-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17" dirty="0">
                <a:solidFill>
                  <a:srgbClr val="141F36"/>
                </a:solidFill>
                <a:latin typeface="Verdana"/>
                <a:cs typeface="Verdana"/>
              </a:rPr>
              <a:t>з  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ну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ш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ь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26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-12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ю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377156" y="4437175"/>
            <a:ext cx="1486171" cy="481635"/>
            <a:chOff x="8627173" y="4960429"/>
            <a:chExt cx="1737995" cy="563245"/>
          </a:xfrm>
        </p:grpSpPr>
        <p:sp>
          <p:nvSpPr>
            <p:cNvPr id="71" name="object 71"/>
            <p:cNvSpPr/>
            <p:nvPr/>
          </p:nvSpPr>
          <p:spPr>
            <a:xfrm>
              <a:off x="8631935" y="4965192"/>
              <a:ext cx="1728470" cy="553720"/>
            </a:xfrm>
            <a:custGeom>
              <a:avLst/>
              <a:gdLst/>
              <a:ahLst/>
              <a:cxnLst/>
              <a:rect l="l" t="t" r="r" b="b"/>
              <a:pathLst>
                <a:path w="1728470" h="553720">
                  <a:moveTo>
                    <a:pt x="1728216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728216" y="553212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631935" y="4965192"/>
              <a:ext cx="1728470" cy="553720"/>
            </a:xfrm>
            <a:custGeom>
              <a:avLst/>
              <a:gdLst/>
              <a:ahLst/>
              <a:cxnLst/>
              <a:rect l="l" t="t" r="r" b="b"/>
              <a:pathLst>
                <a:path w="1728470" h="553720">
                  <a:moveTo>
                    <a:pt x="0" y="0"/>
                  </a:moveTo>
                  <a:lnTo>
                    <a:pt x="1728216" y="0"/>
                  </a:lnTo>
                  <a:lnTo>
                    <a:pt x="1728216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7470345" y="4469934"/>
            <a:ext cx="1298839" cy="40568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6516" algn="ctr">
              <a:lnSpc>
                <a:spcPct val="100499"/>
              </a:lnSpc>
              <a:spcBef>
                <a:spcPts val="86"/>
              </a:spcBef>
            </a:pP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17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-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855" spc="115" dirty="0">
                <a:solidFill>
                  <a:srgbClr val="141F36"/>
                </a:solidFill>
                <a:latin typeface="Verdana"/>
                <a:cs typeface="Verdana"/>
              </a:rPr>
              <a:t>ж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а  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Міністра 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(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141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94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йни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855" spc="-13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81" dirty="0">
                <a:solidFill>
                  <a:srgbClr val="141F36"/>
                </a:solidFill>
                <a:latin typeface="Verdana"/>
                <a:cs typeface="Verdana"/>
              </a:rPr>
              <a:t>дд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-4" dirty="0">
                <a:solidFill>
                  <a:srgbClr val="141F36"/>
                </a:solidFill>
                <a:latin typeface="Verdana"/>
                <a:cs typeface="Verdana"/>
              </a:rPr>
              <a:t>)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7396703" y="5011879"/>
            <a:ext cx="1486171" cy="352402"/>
            <a:chOff x="8650033" y="5632513"/>
            <a:chExt cx="1737995" cy="412115"/>
          </a:xfrm>
        </p:grpSpPr>
        <p:sp>
          <p:nvSpPr>
            <p:cNvPr id="75" name="object 75"/>
            <p:cNvSpPr/>
            <p:nvPr/>
          </p:nvSpPr>
          <p:spPr>
            <a:xfrm>
              <a:off x="8654795" y="5637276"/>
              <a:ext cx="1728470" cy="402590"/>
            </a:xfrm>
            <a:custGeom>
              <a:avLst/>
              <a:gdLst/>
              <a:ahLst/>
              <a:cxnLst/>
              <a:rect l="l" t="t" r="r" b="b"/>
              <a:pathLst>
                <a:path w="1728470" h="402589">
                  <a:moveTo>
                    <a:pt x="17282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728216" y="402336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54795" y="5637276"/>
              <a:ext cx="1728470" cy="402590"/>
            </a:xfrm>
            <a:custGeom>
              <a:avLst/>
              <a:gdLst/>
              <a:ahLst/>
              <a:cxnLst/>
              <a:rect l="l" t="t" r="r" b="b"/>
              <a:pathLst>
                <a:path w="1728470" h="402589">
                  <a:moveTo>
                    <a:pt x="0" y="0"/>
                  </a:moveTo>
                  <a:lnTo>
                    <a:pt x="1728216" y="0"/>
                  </a:lnTo>
                  <a:lnTo>
                    <a:pt x="1728216" y="402336"/>
                  </a:lnTo>
                  <a:lnTo>
                    <a:pt x="0" y="4023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7467865" y="5045484"/>
            <a:ext cx="1340649" cy="273478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456110" marR="4344" indent="-445793">
              <a:lnSpc>
                <a:spcPts val="1018"/>
              </a:lnSpc>
              <a:spcBef>
                <a:spcPts val="133"/>
              </a:spcBef>
            </a:pP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ну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ш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ь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о  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аудиту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377156" y="5457567"/>
            <a:ext cx="1486171" cy="481635"/>
            <a:chOff x="8627173" y="6153721"/>
            <a:chExt cx="1737995" cy="563245"/>
          </a:xfrm>
        </p:grpSpPr>
        <p:sp>
          <p:nvSpPr>
            <p:cNvPr id="79" name="object 79"/>
            <p:cNvSpPr/>
            <p:nvPr/>
          </p:nvSpPr>
          <p:spPr>
            <a:xfrm>
              <a:off x="8631935" y="6158484"/>
              <a:ext cx="1728470" cy="553720"/>
            </a:xfrm>
            <a:custGeom>
              <a:avLst/>
              <a:gdLst/>
              <a:ahLst/>
              <a:cxnLst/>
              <a:rect l="l" t="t" r="r" b="b"/>
              <a:pathLst>
                <a:path w="1728470" h="553720">
                  <a:moveTo>
                    <a:pt x="1728216" y="0"/>
                  </a:moveTo>
                  <a:lnTo>
                    <a:pt x="0" y="0"/>
                  </a:lnTo>
                  <a:lnTo>
                    <a:pt x="0" y="553211"/>
                  </a:lnTo>
                  <a:lnTo>
                    <a:pt x="1728216" y="553211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6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31935" y="6158484"/>
              <a:ext cx="1728470" cy="553720"/>
            </a:xfrm>
            <a:custGeom>
              <a:avLst/>
              <a:gdLst/>
              <a:ahLst/>
              <a:cxnLst/>
              <a:rect l="l" t="t" r="r" b="b"/>
              <a:pathLst>
                <a:path w="1728470" h="553720">
                  <a:moveTo>
                    <a:pt x="0" y="0"/>
                  </a:moveTo>
                  <a:lnTo>
                    <a:pt x="1728216" y="0"/>
                  </a:lnTo>
                  <a:lnTo>
                    <a:pt x="1728216" y="553211"/>
                  </a:lnTo>
                  <a:lnTo>
                    <a:pt x="0" y="55321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513282" y="5489446"/>
            <a:ext cx="1217390" cy="40568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-1629" algn="ctr">
              <a:lnSpc>
                <a:spcPct val="100499"/>
              </a:lnSpc>
              <a:spcBef>
                <a:spcPts val="86"/>
              </a:spcBef>
            </a:pP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21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пи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нь  </a:t>
            </a:r>
            <a:r>
              <a:rPr sz="855" spc="9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855" spc="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нн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я</a:t>
            </a:r>
            <a:r>
              <a:rPr sz="855" spc="-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а  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855" spc="21" dirty="0">
                <a:solidFill>
                  <a:srgbClr val="141F36"/>
                </a:solidFill>
                <a:latin typeface="Verdana"/>
                <a:cs typeface="Verdana"/>
              </a:rPr>
              <a:t>я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855" spc="51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855" spc="7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855" spc="56" dirty="0">
                <a:solidFill>
                  <a:srgbClr val="141F36"/>
                </a:solidFill>
                <a:latin typeface="Verdana"/>
                <a:cs typeface="Verdana"/>
              </a:rPr>
              <a:t>нн</a:t>
            </a:r>
            <a:r>
              <a:rPr sz="855" spc="43" dirty="0">
                <a:solidFill>
                  <a:srgbClr val="141F36"/>
                </a:solidFill>
                <a:latin typeface="Verdana"/>
                <a:cs typeface="Verdana"/>
              </a:rPr>
              <a:t>я</a:t>
            </a:r>
            <a:r>
              <a:rPr sz="855" spc="-13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855" spc="1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855" spc="6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855" spc="77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855" spc="47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855" spc="6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855" spc="60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855" spc="38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855" spc="34" dirty="0">
                <a:solidFill>
                  <a:srgbClr val="141F36"/>
                </a:solidFill>
                <a:latin typeface="Verdana"/>
                <a:cs typeface="Verdana"/>
              </a:rPr>
              <a:t>ї</a:t>
            </a:r>
            <a:endParaRPr sz="855">
              <a:latin typeface="Verdana"/>
              <a:cs typeface="Verdan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04618" y="1872349"/>
            <a:ext cx="7103433" cy="3870996"/>
            <a:chOff x="356234" y="1961007"/>
            <a:chExt cx="8307070" cy="4526915"/>
          </a:xfrm>
        </p:grpSpPr>
        <p:sp>
          <p:nvSpPr>
            <p:cNvPr id="83" name="object 83"/>
            <p:cNvSpPr/>
            <p:nvPr/>
          </p:nvSpPr>
          <p:spPr>
            <a:xfrm>
              <a:off x="365759" y="1984248"/>
              <a:ext cx="176530" cy="511175"/>
            </a:xfrm>
            <a:custGeom>
              <a:avLst/>
              <a:gdLst/>
              <a:ahLst/>
              <a:cxnLst/>
              <a:rect l="l" t="t" r="r" b="b"/>
              <a:pathLst>
                <a:path w="176529" h="511175">
                  <a:moveTo>
                    <a:pt x="0" y="0"/>
                  </a:moveTo>
                  <a:lnTo>
                    <a:pt x="0" y="511149"/>
                  </a:lnTo>
                  <a:lnTo>
                    <a:pt x="176263" y="511149"/>
                  </a:lnTo>
                </a:path>
              </a:pathLst>
            </a:custGeom>
            <a:ln w="19049">
              <a:solidFill>
                <a:srgbClr val="355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5759" y="2468880"/>
              <a:ext cx="148590" cy="3503295"/>
            </a:xfrm>
            <a:custGeom>
              <a:avLst/>
              <a:gdLst/>
              <a:ahLst/>
              <a:cxnLst/>
              <a:rect l="l" t="t" r="r" b="b"/>
              <a:pathLst>
                <a:path w="148590" h="3503295">
                  <a:moveTo>
                    <a:pt x="0" y="0"/>
                  </a:moveTo>
                  <a:lnTo>
                    <a:pt x="0" y="3503180"/>
                  </a:lnTo>
                  <a:lnTo>
                    <a:pt x="148285" y="3503180"/>
                  </a:lnTo>
                </a:path>
              </a:pathLst>
            </a:custGeom>
            <a:ln w="19050">
              <a:solidFill>
                <a:srgbClr val="355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43783" y="1970532"/>
              <a:ext cx="174625" cy="271145"/>
            </a:xfrm>
            <a:custGeom>
              <a:avLst/>
              <a:gdLst/>
              <a:ahLst/>
              <a:cxnLst/>
              <a:rect l="l" t="t" r="r" b="b"/>
              <a:pathLst>
                <a:path w="174625" h="271144">
                  <a:moveTo>
                    <a:pt x="0" y="0"/>
                  </a:moveTo>
                  <a:lnTo>
                    <a:pt x="0" y="270891"/>
                  </a:lnTo>
                  <a:lnTo>
                    <a:pt x="174155" y="270891"/>
                  </a:lnTo>
                </a:path>
              </a:pathLst>
            </a:custGeom>
            <a:ln w="19050">
              <a:solidFill>
                <a:srgbClr val="355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43783" y="2212848"/>
              <a:ext cx="165735" cy="2468880"/>
            </a:xfrm>
            <a:custGeom>
              <a:avLst/>
              <a:gdLst/>
              <a:ahLst/>
              <a:cxnLst/>
              <a:rect l="l" t="t" r="r" b="b"/>
              <a:pathLst>
                <a:path w="165735" h="2468879">
                  <a:moveTo>
                    <a:pt x="0" y="0"/>
                  </a:moveTo>
                  <a:lnTo>
                    <a:pt x="0" y="2468867"/>
                  </a:lnTo>
                  <a:lnTo>
                    <a:pt x="165214" y="2468867"/>
                  </a:lnTo>
                </a:path>
              </a:pathLst>
            </a:custGeom>
            <a:ln w="19049">
              <a:solidFill>
                <a:srgbClr val="355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35524" y="1979676"/>
              <a:ext cx="174625" cy="271145"/>
            </a:xfrm>
            <a:custGeom>
              <a:avLst/>
              <a:gdLst/>
              <a:ahLst/>
              <a:cxnLst/>
              <a:rect l="l" t="t" r="r" b="b"/>
              <a:pathLst>
                <a:path w="174625" h="271144">
                  <a:moveTo>
                    <a:pt x="0" y="0"/>
                  </a:moveTo>
                  <a:lnTo>
                    <a:pt x="0" y="270891"/>
                  </a:lnTo>
                  <a:lnTo>
                    <a:pt x="174155" y="270891"/>
                  </a:lnTo>
                </a:path>
              </a:pathLst>
            </a:custGeom>
            <a:ln w="19050">
              <a:solidFill>
                <a:srgbClr val="355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47888" y="1984248"/>
              <a:ext cx="145415" cy="511175"/>
            </a:xfrm>
            <a:custGeom>
              <a:avLst/>
              <a:gdLst/>
              <a:ahLst/>
              <a:cxnLst/>
              <a:rect l="l" t="t" r="r" b="b"/>
              <a:pathLst>
                <a:path w="145415" h="511175">
                  <a:moveTo>
                    <a:pt x="0" y="0"/>
                  </a:moveTo>
                  <a:lnTo>
                    <a:pt x="0" y="511149"/>
                  </a:lnTo>
                  <a:lnTo>
                    <a:pt x="144830" y="511149"/>
                  </a:lnTo>
                </a:path>
              </a:pathLst>
            </a:custGeom>
            <a:ln w="19050">
              <a:solidFill>
                <a:srgbClr val="355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247888" y="2427732"/>
              <a:ext cx="386080" cy="2814320"/>
            </a:xfrm>
            <a:custGeom>
              <a:avLst/>
              <a:gdLst/>
              <a:ahLst/>
              <a:cxnLst/>
              <a:rect l="l" t="t" r="r" b="b"/>
              <a:pathLst>
                <a:path w="386079" h="2814320">
                  <a:moveTo>
                    <a:pt x="0" y="0"/>
                  </a:moveTo>
                  <a:lnTo>
                    <a:pt x="0" y="2814002"/>
                  </a:lnTo>
                  <a:lnTo>
                    <a:pt x="385826" y="2814002"/>
                  </a:lnTo>
                </a:path>
              </a:pathLst>
            </a:custGeom>
            <a:ln w="19050">
              <a:solidFill>
                <a:srgbClr val="355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90203" y="2857500"/>
              <a:ext cx="145415" cy="681990"/>
            </a:xfrm>
            <a:custGeom>
              <a:avLst/>
              <a:gdLst/>
              <a:ahLst/>
              <a:cxnLst/>
              <a:rect l="l" t="t" r="r" b="b"/>
              <a:pathLst>
                <a:path w="145415" h="681989">
                  <a:moveTo>
                    <a:pt x="0" y="0"/>
                  </a:moveTo>
                  <a:lnTo>
                    <a:pt x="0" y="681634"/>
                  </a:lnTo>
                  <a:lnTo>
                    <a:pt x="144830" y="681634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582412" y="2368296"/>
              <a:ext cx="151130" cy="317500"/>
            </a:xfrm>
            <a:custGeom>
              <a:avLst/>
              <a:gdLst/>
              <a:ahLst/>
              <a:cxnLst/>
              <a:rect l="l" t="t" r="r" b="b"/>
              <a:pathLst>
                <a:path w="151129" h="317500">
                  <a:moveTo>
                    <a:pt x="0" y="0"/>
                  </a:moveTo>
                  <a:lnTo>
                    <a:pt x="0" y="317144"/>
                  </a:lnTo>
                  <a:lnTo>
                    <a:pt x="150545" y="317144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582412" y="2697480"/>
              <a:ext cx="151130" cy="505459"/>
            </a:xfrm>
            <a:custGeom>
              <a:avLst/>
              <a:gdLst/>
              <a:ahLst/>
              <a:cxnLst/>
              <a:rect l="l" t="t" r="r" b="b"/>
              <a:pathLst>
                <a:path w="151129" h="505460">
                  <a:moveTo>
                    <a:pt x="0" y="0"/>
                  </a:moveTo>
                  <a:lnTo>
                    <a:pt x="0" y="505117"/>
                  </a:lnTo>
                  <a:lnTo>
                    <a:pt x="150545" y="505117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582412" y="3150108"/>
              <a:ext cx="151130" cy="643890"/>
            </a:xfrm>
            <a:custGeom>
              <a:avLst/>
              <a:gdLst/>
              <a:ahLst/>
              <a:cxnLst/>
              <a:rect l="l" t="t" r="r" b="b"/>
              <a:pathLst>
                <a:path w="151129" h="643889">
                  <a:moveTo>
                    <a:pt x="0" y="0"/>
                  </a:moveTo>
                  <a:lnTo>
                    <a:pt x="0" y="643890"/>
                  </a:lnTo>
                  <a:lnTo>
                    <a:pt x="150545" y="643890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82412" y="3803904"/>
              <a:ext cx="151130" cy="589915"/>
            </a:xfrm>
            <a:custGeom>
              <a:avLst/>
              <a:gdLst/>
              <a:ahLst/>
              <a:cxnLst/>
              <a:rect l="l" t="t" r="r" b="b"/>
              <a:pathLst>
                <a:path w="151129" h="589914">
                  <a:moveTo>
                    <a:pt x="0" y="0"/>
                  </a:moveTo>
                  <a:lnTo>
                    <a:pt x="0" y="589889"/>
                  </a:lnTo>
                  <a:lnTo>
                    <a:pt x="150545" y="589889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582412" y="4402836"/>
              <a:ext cx="151130" cy="513080"/>
            </a:xfrm>
            <a:custGeom>
              <a:avLst/>
              <a:gdLst/>
              <a:ahLst/>
              <a:cxnLst/>
              <a:rect l="l" t="t" r="r" b="b"/>
              <a:pathLst>
                <a:path w="151129" h="513079">
                  <a:moveTo>
                    <a:pt x="0" y="0"/>
                  </a:moveTo>
                  <a:lnTo>
                    <a:pt x="0" y="512952"/>
                  </a:lnTo>
                  <a:lnTo>
                    <a:pt x="150558" y="512952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582412" y="4901184"/>
              <a:ext cx="168275" cy="527685"/>
            </a:xfrm>
            <a:custGeom>
              <a:avLst/>
              <a:gdLst/>
              <a:ahLst/>
              <a:cxnLst/>
              <a:rect l="l" t="t" r="r" b="b"/>
              <a:pathLst>
                <a:path w="168275" h="527685">
                  <a:moveTo>
                    <a:pt x="0" y="0"/>
                  </a:moveTo>
                  <a:lnTo>
                    <a:pt x="0" y="527329"/>
                  </a:lnTo>
                  <a:lnTo>
                    <a:pt x="168275" y="527329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582412" y="5399532"/>
              <a:ext cx="151130" cy="542290"/>
            </a:xfrm>
            <a:custGeom>
              <a:avLst/>
              <a:gdLst/>
              <a:ahLst/>
              <a:cxnLst/>
              <a:rect l="l" t="t" r="r" b="b"/>
              <a:pathLst>
                <a:path w="151129" h="542289">
                  <a:moveTo>
                    <a:pt x="0" y="0"/>
                  </a:moveTo>
                  <a:lnTo>
                    <a:pt x="0" y="541705"/>
                  </a:lnTo>
                  <a:lnTo>
                    <a:pt x="150558" y="541705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247888" y="5129784"/>
              <a:ext cx="406400" cy="708025"/>
            </a:xfrm>
            <a:custGeom>
              <a:avLst/>
              <a:gdLst/>
              <a:ahLst/>
              <a:cxnLst/>
              <a:rect l="l" t="t" r="r" b="b"/>
              <a:pathLst>
                <a:path w="406400" h="708025">
                  <a:moveTo>
                    <a:pt x="0" y="0"/>
                  </a:moveTo>
                  <a:lnTo>
                    <a:pt x="0" y="707885"/>
                  </a:lnTo>
                  <a:lnTo>
                    <a:pt x="405841" y="707885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247888" y="5838444"/>
              <a:ext cx="386080" cy="596265"/>
            </a:xfrm>
            <a:custGeom>
              <a:avLst/>
              <a:gdLst/>
              <a:ahLst/>
              <a:cxnLst/>
              <a:rect l="l" t="t" r="r" b="b"/>
              <a:pathLst>
                <a:path w="386079" h="596264">
                  <a:moveTo>
                    <a:pt x="0" y="0"/>
                  </a:moveTo>
                  <a:lnTo>
                    <a:pt x="0" y="596125"/>
                  </a:lnTo>
                  <a:lnTo>
                    <a:pt x="385826" y="596125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81527" y="2350008"/>
              <a:ext cx="168910" cy="562610"/>
            </a:xfrm>
            <a:custGeom>
              <a:avLst/>
              <a:gdLst/>
              <a:ahLst/>
              <a:cxnLst/>
              <a:rect l="l" t="t" r="r" b="b"/>
              <a:pathLst>
                <a:path w="168910" h="562610">
                  <a:moveTo>
                    <a:pt x="0" y="0"/>
                  </a:moveTo>
                  <a:lnTo>
                    <a:pt x="0" y="562559"/>
                  </a:lnTo>
                  <a:lnTo>
                    <a:pt x="168668" y="562559"/>
                  </a:lnTo>
                </a:path>
              </a:pathLst>
            </a:custGeom>
            <a:ln w="19049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81527" y="2912364"/>
              <a:ext cx="168910" cy="1008380"/>
            </a:xfrm>
            <a:custGeom>
              <a:avLst/>
              <a:gdLst/>
              <a:ahLst/>
              <a:cxnLst/>
              <a:rect l="l" t="t" r="r" b="b"/>
              <a:pathLst>
                <a:path w="168910" h="1008379">
                  <a:moveTo>
                    <a:pt x="0" y="0"/>
                  </a:moveTo>
                  <a:lnTo>
                    <a:pt x="0" y="1007783"/>
                  </a:lnTo>
                  <a:lnTo>
                    <a:pt x="168668" y="1007783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063239" y="4773168"/>
              <a:ext cx="144145" cy="431800"/>
            </a:xfrm>
            <a:custGeom>
              <a:avLst/>
              <a:gdLst/>
              <a:ahLst/>
              <a:cxnLst/>
              <a:rect l="l" t="t" r="r" b="b"/>
              <a:pathLst>
                <a:path w="144144" h="431800">
                  <a:moveTo>
                    <a:pt x="0" y="0"/>
                  </a:moveTo>
                  <a:lnTo>
                    <a:pt x="0" y="431723"/>
                  </a:lnTo>
                  <a:lnTo>
                    <a:pt x="143776" y="431723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063239" y="5175504"/>
              <a:ext cx="144780" cy="654685"/>
            </a:xfrm>
            <a:custGeom>
              <a:avLst/>
              <a:gdLst/>
              <a:ahLst/>
              <a:cxnLst/>
              <a:rect l="l" t="t" r="r" b="b"/>
              <a:pathLst>
                <a:path w="144780" h="654685">
                  <a:moveTo>
                    <a:pt x="0" y="0"/>
                  </a:moveTo>
                  <a:lnTo>
                    <a:pt x="0" y="654177"/>
                  </a:lnTo>
                  <a:lnTo>
                    <a:pt x="144360" y="654177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6071" y="6099048"/>
              <a:ext cx="160020" cy="379095"/>
            </a:xfrm>
            <a:custGeom>
              <a:avLst/>
              <a:gdLst/>
              <a:ahLst/>
              <a:cxnLst/>
              <a:rect l="l" t="t" r="r" b="b"/>
              <a:pathLst>
                <a:path w="160020" h="379095">
                  <a:moveTo>
                    <a:pt x="0" y="0"/>
                  </a:moveTo>
                  <a:lnTo>
                    <a:pt x="0" y="379082"/>
                  </a:lnTo>
                  <a:lnTo>
                    <a:pt x="159753" y="379082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0643" y="2884932"/>
              <a:ext cx="152400" cy="598805"/>
            </a:xfrm>
            <a:custGeom>
              <a:avLst/>
              <a:gdLst/>
              <a:ahLst/>
              <a:cxnLst/>
              <a:rect l="l" t="t" r="r" b="b"/>
              <a:pathLst>
                <a:path w="152400" h="598804">
                  <a:moveTo>
                    <a:pt x="0" y="0"/>
                  </a:moveTo>
                  <a:lnTo>
                    <a:pt x="0" y="598754"/>
                  </a:lnTo>
                  <a:lnTo>
                    <a:pt x="152298" y="598754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0643" y="3470148"/>
              <a:ext cx="152400" cy="889000"/>
            </a:xfrm>
            <a:custGeom>
              <a:avLst/>
              <a:gdLst/>
              <a:ahLst/>
              <a:cxnLst/>
              <a:rect l="l" t="t" r="r" b="b"/>
              <a:pathLst>
                <a:path w="152400" h="889000">
                  <a:moveTo>
                    <a:pt x="0" y="0"/>
                  </a:moveTo>
                  <a:lnTo>
                    <a:pt x="0" y="888428"/>
                  </a:lnTo>
                  <a:lnTo>
                    <a:pt x="152298" y="888428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0643" y="4366260"/>
              <a:ext cx="152400" cy="793750"/>
            </a:xfrm>
            <a:custGeom>
              <a:avLst/>
              <a:gdLst/>
              <a:ahLst/>
              <a:cxnLst/>
              <a:rect l="l" t="t" r="r" b="b"/>
              <a:pathLst>
                <a:path w="152400" h="793750">
                  <a:moveTo>
                    <a:pt x="0" y="0"/>
                  </a:moveTo>
                  <a:lnTo>
                    <a:pt x="0" y="793610"/>
                  </a:lnTo>
                  <a:lnTo>
                    <a:pt x="152298" y="793610"/>
                  </a:lnTo>
                </a:path>
              </a:pathLst>
            </a:custGeom>
            <a:ln w="19050">
              <a:solidFill>
                <a:srgbClr val="466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4495845" y="6201339"/>
            <a:ext cx="148237" cy="163323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32579">
              <a:spcBef>
                <a:spcPts val="94"/>
              </a:spcBef>
            </a:pPr>
            <a:fld id="{81D60167-4931-47E6-BA6A-407CBD079E47}" type="slidenum">
              <a:rPr sz="983" spc="9" dirty="0">
                <a:solidFill>
                  <a:srgbClr val="466D8B"/>
                </a:solidFill>
                <a:latin typeface="Verdana"/>
                <a:cs typeface="Verdana"/>
              </a:rPr>
              <a:pPr marL="32579">
                <a:spcBef>
                  <a:spcPts val="94"/>
                </a:spcBef>
              </a:pPr>
              <a:t>33</a:t>
            </a:fld>
            <a:endParaRPr sz="983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890" y="1916948"/>
            <a:ext cx="7692534" cy="3744300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382264" indent="-371404">
              <a:spcBef>
                <a:spcPts val="133"/>
              </a:spcBef>
              <a:buClr>
                <a:srgbClr val="86A9C3"/>
              </a:buClr>
              <a:buSzPct val="132258"/>
              <a:buFont typeface="Verdana"/>
              <a:buAutoNum type="arabicPeriod"/>
              <a:tabLst>
                <a:tab pos="381721" algn="l"/>
                <a:tab pos="382264" algn="l"/>
              </a:tabLst>
            </a:pP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Кризове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реагування.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547"/>
              </a:spcBef>
              <a:buClr>
                <a:srgbClr val="86A9C3"/>
              </a:buClr>
              <a:buSzPct val="132258"/>
              <a:buAutoNum type="arabicPeriod"/>
              <a:tabLst>
                <a:tab pos="381721" algn="l"/>
                <a:tab pos="382264" algn="l"/>
              </a:tabLst>
            </a:pP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Соціальний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 і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правовий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захист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внутрішньо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переміщених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осіб.</a:t>
            </a:r>
            <a:endParaRPr sz="1325" dirty="0">
              <a:latin typeface="Verdana"/>
              <a:cs typeface="Verdana"/>
            </a:endParaRPr>
          </a:p>
          <a:p>
            <a:pPr marL="382264" marR="136833" indent="-371404">
              <a:lnSpc>
                <a:spcPct val="97400"/>
              </a:lnSpc>
              <a:spcBef>
                <a:spcPts val="628"/>
              </a:spcBef>
              <a:buClr>
                <a:srgbClr val="86A9C3"/>
              </a:buClr>
              <a:buSzPct val="132258"/>
              <a:buAutoNum type="arabicPeriod"/>
              <a:tabLst>
                <a:tab pos="381721" algn="l"/>
                <a:tab pos="382264" algn="l"/>
              </a:tabLst>
            </a:pP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Діяльність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Уповноваженого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питань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осіб,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зниклих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безвісти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особливих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обставин.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658"/>
              </a:spcBef>
              <a:buClr>
                <a:srgbClr val="86A9C3"/>
              </a:buClr>
              <a:buSzPct val="132258"/>
              <a:buAutoNum type="arabicPeriod"/>
              <a:tabLst>
                <a:tab pos="381721" algn="l"/>
                <a:tab pos="382264" algn="l"/>
              </a:tabLst>
            </a:pP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Робота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гарячих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ліній.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573"/>
              </a:spcBef>
              <a:buClr>
                <a:srgbClr val="86A9C3"/>
              </a:buClr>
              <a:buSzPct val="132258"/>
              <a:buAutoNum type="arabicPeriod"/>
              <a:tabLst>
                <a:tab pos="381721" algn="l"/>
                <a:tab pos="382264" algn="l"/>
              </a:tabLst>
            </a:pP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Національне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інформаційне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бюро.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547"/>
              </a:spcBef>
              <a:buClr>
                <a:srgbClr val="86A9C3"/>
              </a:buClr>
              <a:buSzPct val="132258"/>
              <a:buAutoNum type="arabicPeriod"/>
              <a:tabLst>
                <a:tab pos="381721" algn="l"/>
                <a:tab pos="382264" algn="l"/>
              </a:tabLst>
            </a:pP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Допомога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звільненим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полону.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573"/>
              </a:spcBef>
              <a:buClr>
                <a:srgbClr val="86A9C3"/>
              </a:buClr>
              <a:buSzPct val="132258"/>
              <a:buAutoNum type="arabicPeriod"/>
              <a:tabLst>
                <a:tab pos="381721" algn="l"/>
                <a:tab pos="382264" algn="l"/>
              </a:tabLst>
            </a:pP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Гуманітарна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допомога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постраждалим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від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війни.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573"/>
              </a:spcBef>
              <a:buClr>
                <a:srgbClr val="86A9C3"/>
              </a:buClr>
              <a:buSzPct val="132258"/>
              <a:buAutoNum type="arabicPeriod"/>
              <a:tabLst>
                <a:tab pos="381721" algn="l"/>
                <a:tab pos="382264" algn="l"/>
              </a:tabLst>
            </a:pP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Захист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інформаційного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суверенітету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України.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547"/>
              </a:spcBef>
              <a:buClr>
                <a:srgbClr val="86A9C3"/>
              </a:buClr>
              <a:buSzPct val="132258"/>
              <a:buAutoNum type="arabicPeriod"/>
              <a:tabLst>
                <a:tab pos="381721" algn="l"/>
                <a:tab pos="382264" algn="l"/>
              </a:tabLst>
            </a:pP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Санкційна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політика.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573"/>
              </a:spcBef>
              <a:buClr>
                <a:srgbClr val="86A9C3"/>
              </a:buClr>
              <a:buSzPct val="132258"/>
              <a:buAutoNum type="arabicPeriod"/>
              <a:tabLst>
                <a:tab pos="382264" algn="l"/>
              </a:tabLst>
            </a:pP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Облік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завданих</a:t>
            </a:r>
            <a:r>
              <a:rPr sz="1325" spc="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збройною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агресією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збитків.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573"/>
              </a:spcBef>
              <a:buClr>
                <a:srgbClr val="86A9C3"/>
              </a:buClr>
              <a:buSzPct val="132258"/>
              <a:buAutoNum type="arabicPeriod"/>
              <a:tabLst>
                <a:tab pos="382264" algn="l"/>
              </a:tabLst>
            </a:pP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Протимінна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діяльність.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547"/>
              </a:spcBef>
              <a:buClr>
                <a:srgbClr val="86A9C3"/>
              </a:buClr>
              <a:buSzPct val="132258"/>
              <a:buAutoNum type="arabicPeriod"/>
              <a:tabLst>
                <a:tab pos="382264" algn="l"/>
              </a:tabLst>
            </a:pP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Нормотворча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діяльність.</a:t>
            </a:r>
            <a:endParaRPr sz="1325" dirty="0">
              <a:latin typeface="Verdana"/>
              <a:cs typeface="Verdana"/>
            </a:endParaRPr>
          </a:p>
          <a:p>
            <a:pPr marL="382264" indent="-371404">
              <a:spcBef>
                <a:spcPts val="573"/>
              </a:spcBef>
              <a:buClr>
                <a:srgbClr val="86A9C3"/>
              </a:buClr>
              <a:buSzPct val="132258"/>
              <a:buAutoNum type="arabicPeriod"/>
              <a:tabLst>
                <a:tab pos="382264" algn="l"/>
              </a:tabLst>
            </a:pP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Міжнародна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діяльність.</a:t>
            </a:r>
            <a:endParaRPr sz="1325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890" y="806066"/>
            <a:ext cx="6324382" cy="750726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400" b="1" spc="209" dirty="0">
                <a:latin typeface="Trebuchet MS"/>
                <a:cs typeface="Trebuchet MS"/>
              </a:rPr>
              <a:t>Основні</a:t>
            </a:r>
            <a:r>
              <a:rPr sz="2400" b="1" spc="-38" dirty="0">
                <a:latin typeface="Trebuchet MS"/>
                <a:cs typeface="Trebuchet MS"/>
              </a:rPr>
              <a:t> </a:t>
            </a:r>
            <a:r>
              <a:rPr sz="2400" b="1" spc="252" dirty="0" err="1">
                <a:latin typeface="Trebuchet MS"/>
                <a:cs typeface="Trebuchet MS"/>
              </a:rPr>
              <a:t>напрями</a:t>
            </a:r>
            <a:r>
              <a:rPr sz="2400" b="1" dirty="0">
                <a:latin typeface="Trebuchet MS"/>
                <a:cs typeface="Trebuchet MS"/>
              </a:rPr>
              <a:t> </a:t>
            </a:r>
            <a:r>
              <a:rPr sz="2400" b="1" spc="184" dirty="0" err="1">
                <a:latin typeface="Trebuchet MS"/>
                <a:cs typeface="Trebuchet MS"/>
              </a:rPr>
              <a:t>роботи</a:t>
            </a:r>
            <a:r>
              <a:rPr lang="uk-UA" sz="2400" b="1" spc="184" dirty="0">
                <a:latin typeface="Trebuchet MS"/>
                <a:cs typeface="Trebuchet MS"/>
              </a:rPr>
              <a:t> </a:t>
            </a:r>
            <a:r>
              <a:rPr lang="uk-UA" sz="2400" b="1" spc="184" dirty="0" err="1">
                <a:latin typeface="Trebuchet MS"/>
                <a:cs typeface="Trebuchet MS"/>
              </a:rPr>
              <a:t>МінРеінтеграції</a:t>
            </a:r>
            <a:r>
              <a:rPr sz="2400" b="1" spc="184" dirty="0">
                <a:latin typeface="Trebuchet MS"/>
                <a:cs typeface="Trebuchet MS"/>
              </a:rPr>
              <a:t>:</a:t>
            </a:r>
            <a:endParaRPr sz="2400" b="1" dirty="0">
              <a:latin typeface="Trebuchet MS"/>
              <a:cs typeface="Trebuchet MS"/>
            </a:endParaRPr>
          </a:p>
        </p:txBody>
      </p:sp>
      <p:pic>
        <p:nvPicPr>
          <p:cNvPr id="10" name="Рисунок 9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1E51F3DF-9312-AE22-6CB4-A0A10449C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1" b="38453"/>
          <a:stretch/>
        </p:blipFill>
        <p:spPr>
          <a:xfrm>
            <a:off x="4560507" y="5445224"/>
            <a:ext cx="3899925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964" y="1393093"/>
            <a:ext cx="7616018" cy="993090"/>
          </a:xfrm>
          <a:prstGeom prst="rect">
            <a:avLst/>
          </a:prstGeom>
        </p:spPr>
        <p:txBody>
          <a:bodyPr vert="horz" wrap="square" lIns="0" tIns="58100" rIns="0" bIns="0" rtlCol="0">
            <a:spAutoFit/>
          </a:bodyPr>
          <a:lstStyle/>
          <a:p>
            <a:pPr marL="10860">
              <a:spcBef>
                <a:spcPts val="457"/>
              </a:spcBef>
            </a:pP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перших</a:t>
            </a:r>
            <a:r>
              <a:rPr sz="1325" spc="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тижнів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повномасштабного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вторгнення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організовано</a:t>
            </a:r>
            <a:endParaRPr sz="1325">
              <a:latin typeface="Tahoma"/>
              <a:cs typeface="Tahoma"/>
            </a:endParaRPr>
          </a:p>
          <a:p>
            <a:pPr marL="10860" marR="4344">
              <a:lnSpc>
                <a:spcPct val="123900"/>
              </a:lnSpc>
            </a:pPr>
            <a:r>
              <a:rPr sz="1325" b="1" spc="-26" dirty="0">
                <a:solidFill>
                  <a:srgbClr val="141F36"/>
                </a:solidFill>
                <a:latin typeface="Tahoma"/>
                <a:cs typeface="Tahoma"/>
              </a:rPr>
              <a:t>165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гуманітарних</a:t>
            </a:r>
            <a:r>
              <a:rPr sz="1325" b="1" spc="17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коридорів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якими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березень-травень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евакуйовано</a:t>
            </a:r>
            <a:r>
              <a:rPr sz="1325" b="1" spc="15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 </a:t>
            </a:r>
            <a:r>
              <a:rPr sz="1325" b="1" spc="-37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350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тисяч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цивільних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осіб: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переважно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жінок,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дітей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літніх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людей,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тому </a:t>
            </a:r>
            <a:r>
              <a:rPr sz="1325" spc="13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числі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цивільних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осіб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Азовсталі.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964" y="2589665"/>
            <a:ext cx="7494931" cy="740069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4344">
              <a:lnSpc>
                <a:spcPct val="123900"/>
              </a:lnSpc>
              <a:spcBef>
                <a:spcPts val="77"/>
              </a:spcBef>
            </a:pP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Забезпечено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роботу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Координаційних</a:t>
            </a:r>
            <a:r>
              <a:rPr sz="1325" b="1" spc="19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штабів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питань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евакуації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цивільного </a:t>
            </a:r>
            <a:r>
              <a:rPr sz="1325" b="1" spc="-37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населення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небезпечних територій,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межах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роботи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яких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загалом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евакуйовано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17" dirty="0">
                <a:solidFill>
                  <a:srgbClr val="141F36"/>
                </a:solidFill>
                <a:latin typeface="Tahoma"/>
                <a:cs typeface="Tahoma"/>
              </a:rPr>
              <a:t>150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тисяч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 осіб.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5792" y="3535949"/>
            <a:ext cx="7550316" cy="2385584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764528">
              <a:lnSpc>
                <a:spcPct val="123900"/>
              </a:lnSpc>
              <a:spcBef>
                <a:spcPts val="77"/>
              </a:spcBef>
            </a:pPr>
            <a:r>
              <a:rPr sz="1325" spc="196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квітні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2022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року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створено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інститут</a:t>
            </a:r>
            <a:r>
              <a:rPr sz="1325" b="1" spc="15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Уповноваженого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питань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осіб, </a:t>
            </a:r>
            <a:r>
              <a:rPr sz="1325" b="1" spc="-37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зниклих</a:t>
            </a:r>
            <a:r>
              <a:rPr sz="1325" b="1" spc="15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безвісти</a:t>
            </a:r>
            <a:r>
              <a:rPr sz="1325" b="1" spc="12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за</a:t>
            </a:r>
            <a:r>
              <a:rPr sz="1325" b="1" spc="5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особливих</a:t>
            </a:r>
            <a:r>
              <a:rPr sz="1325" b="1" spc="18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обставин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325">
              <a:latin typeface="Verdana"/>
              <a:cs typeface="Verdana"/>
            </a:endParaRPr>
          </a:p>
          <a:p>
            <a:pPr marL="10860" marR="4344">
              <a:lnSpc>
                <a:spcPct val="123900"/>
              </a:lnSpc>
              <a:spcBef>
                <a:spcPts val="526"/>
              </a:spcBef>
            </a:pP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Створено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107" dirty="0">
                <a:solidFill>
                  <a:srgbClr val="141F36"/>
                </a:solidFill>
                <a:latin typeface="Verdana"/>
                <a:cs typeface="Verdana"/>
              </a:rPr>
              <a:t>7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спеціальних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груп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пошуку</a:t>
            </a:r>
            <a:r>
              <a:rPr sz="1325" spc="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тіл,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речей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документів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загиблих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осіб,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якими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здійснено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 </a:t>
            </a:r>
            <a:r>
              <a:rPr sz="1325" b="1" spc="60" dirty="0">
                <a:solidFill>
                  <a:srgbClr val="141F36"/>
                </a:solidFill>
                <a:latin typeface="Tahoma"/>
                <a:cs typeface="Tahoma"/>
              </a:rPr>
              <a:t>50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виїздів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на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деокуповані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території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,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результаті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яких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ексгумовано</a:t>
            </a:r>
            <a:r>
              <a:rPr sz="1325" b="1" spc="15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більш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як</a:t>
            </a:r>
            <a:r>
              <a:rPr sz="1325" b="1" spc="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56" dirty="0">
                <a:solidFill>
                  <a:srgbClr val="141F36"/>
                </a:solidFill>
                <a:latin typeface="Tahoma"/>
                <a:cs typeface="Tahoma"/>
              </a:rPr>
              <a:t>700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тіл</a:t>
            </a: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 (останків)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речей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документів.</a:t>
            </a:r>
            <a:endParaRPr sz="1325">
              <a:latin typeface="Verdana"/>
              <a:cs typeface="Verdana"/>
            </a:endParaRPr>
          </a:p>
          <a:p>
            <a:pPr marL="10860" marR="180814">
              <a:lnSpc>
                <a:spcPct val="123900"/>
              </a:lnSpc>
              <a:spcBef>
                <a:spcPts val="492"/>
              </a:spcBef>
            </a:pP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Уповноваженим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організовано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51" dirty="0">
                <a:solidFill>
                  <a:srgbClr val="141F36"/>
                </a:solidFill>
                <a:latin typeface="Tahoma"/>
                <a:cs typeface="Tahoma"/>
              </a:rPr>
              <a:t>16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передач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тіл</a:t>
            </a:r>
            <a:r>
              <a:rPr sz="1325" b="1" spc="60" dirty="0">
                <a:solidFill>
                  <a:srgbClr val="141F36"/>
                </a:solidFill>
                <a:latin typeface="Tahoma"/>
                <a:cs typeface="Tahoma"/>
              </a:rPr>
              <a:t> загиблих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результаті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яких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забезпечено</a:t>
            </a:r>
            <a:r>
              <a:rPr sz="1325" b="1" spc="15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репартацію</a:t>
            </a:r>
            <a:r>
              <a:rPr sz="1325" b="1" spc="12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869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тіл</a:t>
            </a: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(останків)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загиблих</a:t>
            </a:r>
            <a:r>
              <a:rPr sz="1325" b="1" spc="16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зв'язку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зі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збройною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агресією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проти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України.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5889" y="434092"/>
            <a:ext cx="4865216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09" dirty="0">
                <a:latin typeface="Trebuchet MS"/>
                <a:cs typeface="Trebuchet MS"/>
              </a:rPr>
              <a:t>Основні</a:t>
            </a:r>
            <a:r>
              <a:rPr sz="2052" spc="-21" dirty="0">
                <a:latin typeface="Trebuchet MS"/>
                <a:cs typeface="Trebuchet MS"/>
              </a:rPr>
              <a:t> </a:t>
            </a:r>
            <a:r>
              <a:rPr sz="2052" spc="214" dirty="0">
                <a:latin typeface="Trebuchet MS"/>
                <a:cs typeface="Trebuchet MS"/>
              </a:rPr>
              <a:t>досягнення</a:t>
            </a:r>
            <a:r>
              <a:rPr sz="2052" spc="-9" dirty="0">
                <a:latin typeface="Trebuchet MS"/>
                <a:cs typeface="Trebuchet MS"/>
              </a:rPr>
              <a:t> </a:t>
            </a:r>
            <a:r>
              <a:rPr sz="2052" spc="269" dirty="0">
                <a:latin typeface="Trebuchet MS"/>
                <a:cs typeface="Trebuchet MS"/>
              </a:rPr>
              <a:t>у</a:t>
            </a:r>
            <a:r>
              <a:rPr sz="2052" spc="-4" dirty="0">
                <a:latin typeface="Trebuchet MS"/>
                <a:cs typeface="Trebuchet MS"/>
              </a:rPr>
              <a:t> </a:t>
            </a:r>
            <a:r>
              <a:rPr sz="2052" spc="128" dirty="0">
                <a:latin typeface="Trebuchet MS"/>
                <a:cs typeface="Trebuchet MS"/>
              </a:rPr>
              <a:t>2022</a:t>
            </a:r>
            <a:r>
              <a:rPr sz="2052" spc="38" dirty="0">
                <a:latin typeface="Trebuchet MS"/>
                <a:cs typeface="Trebuchet MS"/>
              </a:rPr>
              <a:t> </a:t>
            </a:r>
            <a:r>
              <a:rPr sz="2052" spc="158" dirty="0">
                <a:latin typeface="Trebuchet MS"/>
                <a:cs typeface="Trebuchet MS"/>
              </a:rPr>
              <a:t>році: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152" y="773889"/>
            <a:ext cx="3028813" cy="327855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b="1" spc="209" dirty="0">
                <a:solidFill>
                  <a:srgbClr val="FFFFFF"/>
                </a:solidFill>
                <a:latin typeface="Trebuchet MS"/>
                <a:cs typeface="Trebuchet MS"/>
              </a:rPr>
              <a:t>кризове</a:t>
            </a:r>
            <a:r>
              <a:rPr sz="2052" b="1" spc="-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2" b="1" spc="214" dirty="0">
                <a:solidFill>
                  <a:srgbClr val="FFFFFF"/>
                </a:solidFill>
                <a:latin typeface="Trebuchet MS"/>
                <a:cs typeface="Trebuchet MS"/>
              </a:rPr>
              <a:t>реагування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259" y="1421143"/>
            <a:ext cx="243261" cy="327855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b="1" spc="-111" dirty="0">
                <a:solidFill>
                  <a:srgbClr val="86A9C3"/>
                </a:solidFill>
                <a:latin typeface="Trebuchet MS"/>
                <a:cs typeface="Trebuchet MS"/>
              </a:rPr>
              <a:t>1.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683" y="2630256"/>
            <a:ext cx="280727" cy="1288438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b="1" spc="21" dirty="0">
                <a:solidFill>
                  <a:srgbClr val="86A9C3"/>
                </a:solidFill>
                <a:latin typeface="Trebuchet MS"/>
                <a:cs typeface="Trebuchet MS"/>
              </a:rPr>
              <a:t>2.</a:t>
            </a:r>
            <a:endParaRPr sz="2052">
              <a:latin typeface="Trebuchet MS"/>
              <a:cs typeface="Trebuchet MS"/>
            </a:endParaRPr>
          </a:p>
          <a:p>
            <a:pPr>
              <a:spcBef>
                <a:spcPts val="13"/>
              </a:spcBef>
            </a:pPr>
            <a:endParaRPr sz="4190">
              <a:latin typeface="Trebuchet MS"/>
              <a:cs typeface="Trebuchet MS"/>
            </a:endParaRPr>
          </a:p>
          <a:p>
            <a:pPr marL="13032">
              <a:spcBef>
                <a:spcPts val="4"/>
              </a:spcBef>
            </a:pPr>
            <a:r>
              <a:rPr sz="2052" b="1" spc="30" dirty="0">
                <a:solidFill>
                  <a:srgbClr val="86A9C3"/>
                </a:solidFill>
                <a:latin typeface="Trebuchet MS"/>
                <a:cs typeface="Trebuchet MS"/>
              </a:rPr>
              <a:t>3.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792" y="1393093"/>
            <a:ext cx="7496560" cy="770719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4344">
              <a:lnSpc>
                <a:spcPct val="123900"/>
              </a:lnSpc>
              <a:spcBef>
                <a:spcPts val="77"/>
              </a:spcBef>
            </a:pPr>
            <a:r>
              <a:rPr sz="1325" spc="196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червні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2022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року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утворений</a:t>
            </a:r>
            <a:r>
              <a:rPr sz="1325" b="1" spc="19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Координаційний</a:t>
            </a:r>
            <a:r>
              <a:rPr sz="1325" b="1" spc="19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штаб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питань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захисту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прав </a:t>
            </a:r>
            <a:r>
              <a:rPr sz="1325" b="1" spc="-37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депортованих</a:t>
            </a:r>
            <a:r>
              <a:rPr sz="1325" b="1" spc="18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56" dirty="0">
                <a:solidFill>
                  <a:srgbClr val="141F36"/>
                </a:solidFill>
                <a:latin typeface="Tahoma"/>
                <a:cs typeface="Tahoma"/>
              </a:rPr>
              <a:t>осіб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межах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роботи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штабу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надано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сприяння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</a:t>
            </a:r>
            <a:endParaRPr sz="1325">
              <a:latin typeface="Tahoma"/>
              <a:cs typeface="Tahoma"/>
            </a:endParaRPr>
          </a:p>
          <a:p>
            <a:pPr marL="10860">
              <a:spcBef>
                <a:spcPts val="381"/>
              </a:spcBef>
            </a:pP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200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тисячам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осіб,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які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покинули</a:t>
            </a:r>
            <a:r>
              <a:rPr sz="1325" b="1" spc="18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територію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28" dirty="0">
                <a:solidFill>
                  <a:srgbClr val="141F36"/>
                </a:solidFill>
                <a:latin typeface="Tahoma"/>
                <a:cs typeface="Tahoma"/>
              </a:rPr>
              <a:t>рф.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620" y="2339376"/>
            <a:ext cx="7244611" cy="1310162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130317" algn="just">
              <a:lnSpc>
                <a:spcPct val="123900"/>
              </a:lnSpc>
              <a:spcBef>
                <a:spcPts val="77"/>
              </a:spcBef>
            </a:pP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Створено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портал </a:t>
            </a: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«Діти </a:t>
            </a:r>
            <a:r>
              <a:rPr sz="1325" b="1" spc="34" dirty="0">
                <a:solidFill>
                  <a:srgbClr val="141F36"/>
                </a:solidFill>
                <a:latin typeface="Tahoma"/>
                <a:cs typeface="Tahoma"/>
              </a:rPr>
              <a:t>війни»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,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межах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роботи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якого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налагоджено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збір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міжвідомчий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обмін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інформацією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стосовно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депортованих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дітей.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Наразі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зібрано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 інформацію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про</a:t>
            </a:r>
            <a:r>
              <a:rPr sz="1325" b="1" spc="6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81" dirty="0">
                <a:solidFill>
                  <a:srgbClr val="141F36"/>
                </a:solidFill>
                <a:latin typeface="Tahoma"/>
                <a:cs typeface="Tahoma"/>
              </a:rPr>
              <a:t>13</a:t>
            </a:r>
            <a:r>
              <a:rPr sz="1325" b="1" spc="5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30" dirty="0">
                <a:solidFill>
                  <a:srgbClr val="141F36"/>
                </a:solidFill>
                <a:latin typeface="Tahoma"/>
                <a:cs typeface="Tahoma"/>
              </a:rPr>
              <a:t>613</a:t>
            </a:r>
            <a:r>
              <a:rPr sz="1325" b="1" spc="5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депортованих</a:t>
            </a:r>
            <a:r>
              <a:rPr sz="1325" b="1" spc="18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дітей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325">
              <a:latin typeface="Verdana"/>
              <a:cs typeface="Verdana"/>
            </a:endParaRPr>
          </a:p>
          <a:p>
            <a:pPr marL="10860" marR="4344">
              <a:lnSpc>
                <a:spcPct val="123900"/>
              </a:lnSpc>
              <a:spcBef>
                <a:spcPts val="526"/>
              </a:spcBef>
            </a:pP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Повернуто </a:t>
            </a:r>
            <a:r>
              <a:rPr sz="1325" b="1" spc="-47" dirty="0">
                <a:solidFill>
                  <a:srgbClr val="141F36"/>
                </a:solidFill>
                <a:latin typeface="Tahoma"/>
                <a:cs typeface="Tahoma"/>
              </a:rPr>
              <a:t>125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дітей, </a:t>
            </a:r>
            <a:r>
              <a:rPr sz="1325" b="1" spc="133" dirty="0">
                <a:solidFill>
                  <a:srgbClr val="141F36"/>
                </a:solidFill>
                <a:latin typeface="Tahoma"/>
                <a:cs typeface="Tahoma"/>
              </a:rPr>
              <a:t>що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були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незаконно депортовані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до </a:t>
            </a:r>
            <a:r>
              <a:rPr sz="1325" spc="184" dirty="0">
                <a:solidFill>
                  <a:srgbClr val="141F36"/>
                </a:solidFill>
                <a:latin typeface="Verdana"/>
                <a:cs typeface="Verdana"/>
              </a:rPr>
              <a:t>рф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тимчасово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окупованих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територій.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5447" y="3852637"/>
            <a:ext cx="7492216" cy="216308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43439">
              <a:lnSpc>
                <a:spcPct val="123900"/>
              </a:lnSpc>
              <a:spcBef>
                <a:spcPts val="77"/>
              </a:spcBef>
            </a:pP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Забезпечено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виконання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Закону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«Про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соціальний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правовий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захист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осіб,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стосовно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яких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встановлено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факт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позбавлення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особистої свободи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внаслідок збройної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агресії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проти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України, та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членів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їхніх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сімей»,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який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був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поданий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Президентом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набрав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чинності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124" dirty="0">
                <a:solidFill>
                  <a:srgbClr val="141F36"/>
                </a:solidFill>
                <a:latin typeface="Verdana"/>
                <a:cs typeface="Verdana"/>
              </a:rPr>
              <a:t>19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листопада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2022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року.</a:t>
            </a:r>
            <a:endParaRPr sz="1325">
              <a:latin typeface="Verdana"/>
              <a:cs typeface="Verdana"/>
            </a:endParaRPr>
          </a:p>
          <a:p>
            <a:pPr marL="10860" marR="4344" algn="just">
              <a:lnSpc>
                <a:spcPct val="123900"/>
              </a:lnSpc>
              <a:spcBef>
                <a:spcPts val="492"/>
              </a:spcBef>
            </a:pPr>
            <a:r>
              <a:rPr sz="1325" spc="-68" dirty="0">
                <a:solidFill>
                  <a:srgbClr val="141F36"/>
                </a:solidFill>
                <a:latin typeface="Verdana"/>
                <a:cs typeface="Verdana"/>
              </a:rPr>
              <a:t>1448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особам,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звільненим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полону,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462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сім’ям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військових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цивільних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осіб, </a:t>
            </a:r>
            <a:r>
              <a:rPr sz="1325" spc="-45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які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наразі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знаходяться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ворожому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полоні,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виплачено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одноразову грошову </a:t>
            </a:r>
            <a:r>
              <a:rPr sz="1325" b="1" spc="-37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допомогу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41" dirty="0">
                <a:solidFill>
                  <a:srgbClr val="141F36"/>
                </a:solidFill>
                <a:latin typeface="Tahoma"/>
                <a:cs typeface="Tahoma"/>
              </a:rPr>
              <a:t>у</a:t>
            </a:r>
            <a:r>
              <a:rPr sz="1325" b="1" spc="5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розмірі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3" dirty="0">
                <a:solidFill>
                  <a:srgbClr val="141F36"/>
                </a:solidFill>
                <a:latin typeface="Tahoma"/>
                <a:cs typeface="Tahoma"/>
              </a:rPr>
              <a:t>100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тисяч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гривень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кожному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325">
              <a:latin typeface="Verdana"/>
              <a:cs typeface="Verdana"/>
            </a:endParaRPr>
          </a:p>
          <a:p>
            <a:pPr marL="10860" algn="just">
              <a:spcBef>
                <a:spcPts val="906"/>
              </a:spcBef>
            </a:pP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Загальна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сума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допомоги</a:t>
            </a:r>
            <a:r>
              <a:rPr sz="1325" b="1" spc="16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34" dirty="0">
                <a:solidFill>
                  <a:srgbClr val="141F36"/>
                </a:solidFill>
                <a:latin typeface="Tahoma"/>
                <a:cs typeface="Tahoma"/>
              </a:rPr>
              <a:t>–</a:t>
            </a:r>
            <a:r>
              <a:rPr sz="1325" b="1" spc="6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94" dirty="0">
                <a:solidFill>
                  <a:srgbClr val="141F36"/>
                </a:solidFill>
                <a:latin typeface="Tahoma"/>
                <a:cs typeface="Tahoma"/>
              </a:rPr>
              <a:t>191</a:t>
            </a:r>
            <a:r>
              <a:rPr sz="1325" b="1" spc="6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мільйони</a:t>
            </a:r>
            <a:r>
              <a:rPr sz="1325" b="1" spc="16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гривень.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5889" y="434092"/>
            <a:ext cx="4865216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09" dirty="0">
                <a:latin typeface="Trebuchet MS"/>
                <a:cs typeface="Trebuchet MS"/>
              </a:rPr>
              <a:t>Основні</a:t>
            </a:r>
            <a:r>
              <a:rPr sz="2052" spc="-21" dirty="0">
                <a:latin typeface="Trebuchet MS"/>
                <a:cs typeface="Trebuchet MS"/>
              </a:rPr>
              <a:t> </a:t>
            </a:r>
            <a:r>
              <a:rPr sz="2052" spc="214" dirty="0">
                <a:latin typeface="Trebuchet MS"/>
                <a:cs typeface="Trebuchet MS"/>
              </a:rPr>
              <a:t>досягнення</a:t>
            </a:r>
            <a:r>
              <a:rPr sz="2052" spc="-9" dirty="0">
                <a:latin typeface="Trebuchet MS"/>
                <a:cs typeface="Trebuchet MS"/>
              </a:rPr>
              <a:t> </a:t>
            </a:r>
            <a:r>
              <a:rPr sz="2052" spc="269" dirty="0">
                <a:latin typeface="Trebuchet MS"/>
                <a:cs typeface="Trebuchet MS"/>
              </a:rPr>
              <a:t>у</a:t>
            </a:r>
            <a:r>
              <a:rPr sz="2052" spc="-4" dirty="0">
                <a:latin typeface="Trebuchet MS"/>
                <a:cs typeface="Trebuchet MS"/>
              </a:rPr>
              <a:t> </a:t>
            </a:r>
            <a:r>
              <a:rPr sz="2052" spc="128" dirty="0">
                <a:latin typeface="Trebuchet MS"/>
                <a:cs typeface="Trebuchet MS"/>
              </a:rPr>
              <a:t>2022</a:t>
            </a:r>
            <a:r>
              <a:rPr sz="2052" spc="38" dirty="0">
                <a:latin typeface="Trebuchet MS"/>
                <a:cs typeface="Trebuchet MS"/>
              </a:rPr>
              <a:t> </a:t>
            </a:r>
            <a:r>
              <a:rPr sz="2052" spc="158" dirty="0">
                <a:latin typeface="Trebuchet MS"/>
                <a:cs typeface="Trebuchet MS"/>
              </a:rPr>
              <a:t>році: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151" y="773889"/>
            <a:ext cx="6271025" cy="643646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b="1" spc="217" dirty="0">
                <a:solidFill>
                  <a:srgbClr val="FFFFFF"/>
                </a:solidFill>
                <a:latin typeface="Trebuchet MS"/>
                <a:cs typeface="Trebuchet MS"/>
              </a:rPr>
              <a:t>захист</a:t>
            </a:r>
            <a:r>
              <a:rPr sz="2052" b="1" spc="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2" b="1" spc="222" dirty="0">
                <a:solidFill>
                  <a:srgbClr val="FFFFFF"/>
                </a:solidFill>
                <a:latin typeface="Trebuchet MS"/>
                <a:cs typeface="Trebuchet MS"/>
              </a:rPr>
              <a:t>прав</a:t>
            </a:r>
            <a:r>
              <a:rPr sz="2052" b="1" spc="4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2" b="1" spc="150" dirty="0">
                <a:solidFill>
                  <a:srgbClr val="FFFFFF"/>
                </a:solidFill>
                <a:latin typeface="Trebuchet MS"/>
                <a:cs typeface="Trebuchet MS"/>
              </a:rPr>
              <a:t>осіб,</a:t>
            </a:r>
            <a:r>
              <a:rPr sz="2052" b="1" spc="-2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2" b="1" spc="239" dirty="0">
                <a:solidFill>
                  <a:srgbClr val="FFFFFF"/>
                </a:solidFill>
                <a:latin typeface="Trebuchet MS"/>
                <a:cs typeface="Trebuchet MS"/>
              </a:rPr>
              <a:t>постраждалих</a:t>
            </a:r>
            <a:r>
              <a:rPr sz="2052" b="1" spc="3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2" b="1" spc="162" dirty="0">
                <a:solidFill>
                  <a:srgbClr val="FFFFFF"/>
                </a:solidFill>
                <a:latin typeface="Trebuchet MS"/>
                <a:cs typeface="Trebuchet MS"/>
              </a:rPr>
              <a:t>від</a:t>
            </a:r>
            <a:r>
              <a:rPr sz="2052" b="1" spc="-2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2" b="1" spc="184" dirty="0">
                <a:solidFill>
                  <a:srgbClr val="FFFFFF"/>
                </a:solidFill>
                <a:latin typeface="Trebuchet MS"/>
                <a:cs typeface="Trebuchet MS"/>
              </a:rPr>
              <a:t>війни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259" y="1421143"/>
            <a:ext cx="243261" cy="327855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b="1" spc="-111" dirty="0">
                <a:solidFill>
                  <a:srgbClr val="86A9C3"/>
                </a:solidFill>
                <a:latin typeface="Trebuchet MS"/>
                <a:cs typeface="Trebuchet MS"/>
              </a:rPr>
              <a:t>1.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683" y="2403154"/>
            <a:ext cx="276926" cy="327855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b="1" spc="21" dirty="0">
                <a:solidFill>
                  <a:srgbClr val="86A9C3"/>
                </a:solidFill>
                <a:latin typeface="Trebuchet MS"/>
                <a:cs typeface="Trebuchet MS"/>
              </a:rPr>
              <a:t>2.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041" y="3876304"/>
            <a:ext cx="278555" cy="327855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b="1" spc="30" dirty="0">
                <a:solidFill>
                  <a:srgbClr val="86A9C3"/>
                </a:solidFill>
                <a:latin typeface="Trebuchet MS"/>
                <a:cs typeface="Trebuchet MS"/>
              </a:rPr>
              <a:t>3.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890" y="1393093"/>
            <a:ext cx="7793577" cy="472609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100453">
              <a:lnSpc>
                <a:spcPct val="123900"/>
              </a:lnSpc>
              <a:spcBef>
                <a:spcPts val="77"/>
              </a:spcBef>
            </a:pP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Для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організації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консультування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ВПО,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громадян,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які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проживають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тимчасово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окупованих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територіях,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цивільного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населення,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постраждалого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внаслідок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збройної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агресії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російської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федерації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проти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України,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а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також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інших осіб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Мінреінтеграції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запроваджено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роботу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гарячих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ліній:</a:t>
            </a:r>
            <a:endParaRPr sz="1325">
              <a:latin typeface="Verdana"/>
              <a:cs typeface="Verdana"/>
            </a:endParaRPr>
          </a:p>
          <a:p>
            <a:pPr marL="421358" indent="-136833">
              <a:spcBef>
                <a:spcPts val="1257"/>
              </a:spcBef>
              <a:buFont typeface="Wingdings"/>
              <a:buChar char=""/>
              <a:tabLst>
                <a:tab pos="421358" algn="l"/>
              </a:tabLst>
            </a:pPr>
            <a:r>
              <a:rPr sz="1710" b="1" spc="-26" dirty="0">
                <a:solidFill>
                  <a:srgbClr val="141F36"/>
                </a:solidFill>
                <a:latin typeface="Tahoma"/>
                <a:cs typeface="Tahoma"/>
              </a:rPr>
              <a:t>1548</a:t>
            </a:r>
            <a:endParaRPr sz="1710">
              <a:latin typeface="Tahoma"/>
              <a:cs typeface="Tahoma"/>
            </a:endParaRPr>
          </a:p>
          <a:p>
            <a:pPr marL="421358">
              <a:spcBef>
                <a:spcPts val="56"/>
              </a:spcBef>
            </a:pP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гаряча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лінія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кризових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питань;</a:t>
            </a:r>
            <a:endParaRPr sz="1325">
              <a:latin typeface="Verdana"/>
              <a:cs typeface="Verdana"/>
            </a:endParaRPr>
          </a:p>
          <a:p>
            <a:pPr marL="421358" indent="-136833">
              <a:spcBef>
                <a:spcPts val="1013"/>
              </a:spcBef>
              <a:buFont typeface="Wingdings"/>
              <a:buChar char=""/>
              <a:tabLst>
                <a:tab pos="421358" algn="l"/>
              </a:tabLst>
            </a:pPr>
            <a:r>
              <a:rPr sz="1710" b="1" spc="-9" dirty="0">
                <a:solidFill>
                  <a:srgbClr val="141F36"/>
                </a:solidFill>
                <a:latin typeface="Tahoma"/>
                <a:cs typeface="Tahoma"/>
              </a:rPr>
              <a:t>1648</a:t>
            </a:r>
            <a:endParaRPr sz="1710">
              <a:latin typeface="Tahoma"/>
              <a:cs typeface="Tahoma"/>
            </a:endParaRPr>
          </a:p>
          <a:p>
            <a:pPr marL="421358" marR="6516">
              <a:lnSpc>
                <a:spcPct val="103600"/>
              </a:lnSpc>
            </a:pP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гаряча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лінія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Національного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інформаційного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бюро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питань,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які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стосуються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військовополонених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загиблих,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утримуваних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цивільних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осіб,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зниклих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безвісти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325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депортованих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осіб;</a:t>
            </a:r>
            <a:endParaRPr sz="1325">
              <a:latin typeface="Verdana"/>
              <a:cs typeface="Verdana"/>
            </a:endParaRPr>
          </a:p>
          <a:p>
            <a:pPr marL="284526">
              <a:spcBef>
                <a:spcPts val="1009"/>
              </a:spcBef>
            </a:pPr>
            <a:r>
              <a:rPr sz="1710" spc="4" dirty="0">
                <a:solidFill>
                  <a:srgbClr val="141F36"/>
                </a:solidFill>
                <a:latin typeface="Wingdings"/>
                <a:cs typeface="Wingdings"/>
              </a:rPr>
              <a:t></a:t>
            </a:r>
            <a:r>
              <a:rPr sz="1710" spc="-141" dirty="0">
                <a:solidFill>
                  <a:srgbClr val="141F36"/>
                </a:solidFill>
                <a:latin typeface="Times New Roman"/>
                <a:cs typeface="Times New Roman"/>
              </a:rPr>
              <a:t> </a:t>
            </a:r>
            <a:r>
              <a:rPr sz="1710" b="1" spc="-201" dirty="0">
                <a:solidFill>
                  <a:srgbClr val="141F36"/>
                </a:solidFill>
                <a:latin typeface="Tahoma"/>
                <a:cs typeface="Tahoma"/>
              </a:rPr>
              <a:t>+</a:t>
            </a:r>
            <a:r>
              <a:rPr sz="1710" b="1" spc="-13" dirty="0">
                <a:solidFill>
                  <a:srgbClr val="141F36"/>
                </a:solidFill>
                <a:latin typeface="Tahoma"/>
                <a:cs typeface="Tahoma"/>
              </a:rPr>
              <a:t>3</a:t>
            </a:r>
            <a:r>
              <a:rPr sz="1710" b="1" spc="73" dirty="0">
                <a:solidFill>
                  <a:srgbClr val="141F36"/>
                </a:solidFill>
                <a:latin typeface="Tahoma"/>
                <a:cs typeface="Tahoma"/>
              </a:rPr>
              <a:t>8</a:t>
            </a:r>
            <a:r>
              <a:rPr sz="1710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710" b="1" spc="51" dirty="0">
                <a:solidFill>
                  <a:srgbClr val="141F36"/>
                </a:solidFill>
                <a:latin typeface="Tahoma"/>
                <a:cs typeface="Tahoma"/>
              </a:rPr>
              <a:t>(</a:t>
            </a:r>
            <a:r>
              <a:rPr sz="1710" b="1" spc="107" dirty="0">
                <a:solidFill>
                  <a:srgbClr val="141F36"/>
                </a:solidFill>
                <a:latin typeface="Tahoma"/>
                <a:cs typeface="Tahoma"/>
              </a:rPr>
              <a:t>0</a:t>
            </a:r>
            <a:r>
              <a:rPr sz="1710" b="1" spc="77" dirty="0">
                <a:solidFill>
                  <a:srgbClr val="141F36"/>
                </a:solidFill>
                <a:latin typeface="Tahoma"/>
                <a:cs typeface="Tahoma"/>
              </a:rPr>
              <a:t>66</a:t>
            </a:r>
            <a:r>
              <a:rPr sz="1710" b="1" spc="-4" dirty="0">
                <a:solidFill>
                  <a:srgbClr val="141F36"/>
                </a:solidFill>
                <a:latin typeface="Tahoma"/>
                <a:cs typeface="Tahoma"/>
              </a:rPr>
              <a:t>)</a:t>
            </a:r>
            <a:r>
              <a:rPr sz="1710" b="1" spc="-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710" b="1" spc="77" dirty="0">
                <a:solidFill>
                  <a:srgbClr val="141F36"/>
                </a:solidFill>
                <a:latin typeface="Tahoma"/>
                <a:cs typeface="Tahoma"/>
              </a:rPr>
              <a:t>8</a:t>
            </a:r>
            <a:r>
              <a:rPr sz="1710" b="1" spc="-265" dirty="0">
                <a:solidFill>
                  <a:srgbClr val="141F36"/>
                </a:solidFill>
                <a:latin typeface="Tahoma"/>
                <a:cs typeface="Tahoma"/>
              </a:rPr>
              <a:t>1</a:t>
            </a:r>
            <a:r>
              <a:rPr sz="1710" b="1" spc="-17" dirty="0">
                <a:solidFill>
                  <a:srgbClr val="141F36"/>
                </a:solidFill>
                <a:latin typeface="Tahoma"/>
                <a:cs typeface="Tahoma"/>
              </a:rPr>
              <a:t>3</a:t>
            </a:r>
            <a:r>
              <a:rPr sz="1710" b="1" spc="120" dirty="0">
                <a:solidFill>
                  <a:srgbClr val="141F36"/>
                </a:solidFill>
                <a:latin typeface="Tahoma"/>
                <a:cs typeface="Tahoma"/>
              </a:rPr>
              <a:t>-</a:t>
            </a:r>
            <a:r>
              <a:rPr sz="1710" b="1" spc="43" dirty="0">
                <a:solidFill>
                  <a:srgbClr val="141F36"/>
                </a:solidFill>
                <a:latin typeface="Tahoma"/>
                <a:cs typeface="Tahoma"/>
              </a:rPr>
              <a:t>6</a:t>
            </a:r>
            <a:r>
              <a:rPr sz="1710" b="1" spc="21" dirty="0">
                <a:solidFill>
                  <a:srgbClr val="141F36"/>
                </a:solidFill>
                <a:latin typeface="Tahoma"/>
                <a:cs typeface="Tahoma"/>
              </a:rPr>
              <a:t>2</a:t>
            </a:r>
            <a:r>
              <a:rPr sz="1710" b="1" spc="120" dirty="0">
                <a:solidFill>
                  <a:srgbClr val="141F36"/>
                </a:solidFill>
                <a:latin typeface="Tahoma"/>
                <a:cs typeface="Tahoma"/>
              </a:rPr>
              <a:t>-</a:t>
            </a:r>
            <a:r>
              <a:rPr sz="1710" b="1" spc="26" dirty="0">
                <a:solidFill>
                  <a:srgbClr val="141F36"/>
                </a:solidFill>
                <a:latin typeface="Tahoma"/>
                <a:cs typeface="Tahoma"/>
              </a:rPr>
              <a:t>39</a:t>
            </a:r>
            <a:endParaRPr sz="1710">
              <a:latin typeface="Tahoma"/>
              <a:cs typeface="Tahoma"/>
            </a:endParaRPr>
          </a:p>
          <a:p>
            <a:pPr marL="421358">
              <a:spcBef>
                <a:spcPts val="56"/>
              </a:spcBef>
            </a:pP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гаряча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лінія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Уповноваженого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питань</a:t>
            </a:r>
            <a:r>
              <a:rPr sz="1325" spc="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ВПО;</a:t>
            </a:r>
            <a:endParaRPr sz="1325">
              <a:latin typeface="Verdana"/>
              <a:cs typeface="Verdana"/>
            </a:endParaRPr>
          </a:p>
          <a:p>
            <a:pPr marL="421358" indent="-136833">
              <a:spcBef>
                <a:spcPts val="1039"/>
              </a:spcBef>
              <a:buFont typeface="Wingdings"/>
              <a:buChar char=""/>
              <a:tabLst>
                <a:tab pos="421358" algn="l"/>
              </a:tabLst>
            </a:pPr>
            <a:r>
              <a:rPr sz="1710" b="1" spc="120" dirty="0">
                <a:solidFill>
                  <a:srgbClr val="141F36"/>
                </a:solidFill>
                <a:latin typeface="Tahoma"/>
                <a:cs typeface="Tahoma"/>
              </a:rPr>
              <a:t>0</a:t>
            </a:r>
            <a:r>
              <a:rPr sz="1710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710" b="1" spc="103" dirty="0">
                <a:solidFill>
                  <a:srgbClr val="141F36"/>
                </a:solidFill>
                <a:latin typeface="Tahoma"/>
                <a:cs typeface="Tahoma"/>
              </a:rPr>
              <a:t>800</a:t>
            </a:r>
            <a:r>
              <a:rPr sz="1710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710" b="1" spc="17" dirty="0">
                <a:solidFill>
                  <a:srgbClr val="141F36"/>
                </a:solidFill>
                <a:latin typeface="Tahoma"/>
                <a:cs typeface="Tahoma"/>
              </a:rPr>
              <a:t>339</a:t>
            </a:r>
            <a:r>
              <a:rPr sz="1710" b="1" spc="-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710" b="1" spc="-4" dirty="0">
                <a:solidFill>
                  <a:srgbClr val="141F36"/>
                </a:solidFill>
                <a:latin typeface="Tahoma"/>
                <a:cs typeface="Tahoma"/>
              </a:rPr>
              <a:t>247</a:t>
            </a:r>
            <a:endParaRPr sz="1710">
              <a:latin typeface="Tahoma"/>
              <a:cs typeface="Tahoma"/>
            </a:endParaRPr>
          </a:p>
          <a:p>
            <a:pPr marL="421358" marR="4344">
              <a:lnSpc>
                <a:spcPts val="1658"/>
              </a:lnSpc>
              <a:spcBef>
                <a:spcPts val="26"/>
              </a:spcBef>
            </a:pP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гаряча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лінія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Уповноваженого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питань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осіб,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зниклих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безвісти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особливих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обставин;</a:t>
            </a:r>
            <a:endParaRPr sz="1325">
              <a:latin typeface="Verdana"/>
              <a:cs typeface="Verdana"/>
            </a:endParaRPr>
          </a:p>
          <a:p>
            <a:pPr marL="421358" indent="-136833">
              <a:spcBef>
                <a:spcPts val="949"/>
              </a:spcBef>
              <a:buFont typeface="Wingdings"/>
              <a:buChar char=""/>
              <a:tabLst>
                <a:tab pos="421358" algn="l"/>
              </a:tabLst>
            </a:pPr>
            <a:r>
              <a:rPr sz="1710" b="1" spc="120" dirty="0">
                <a:solidFill>
                  <a:srgbClr val="141F36"/>
                </a:solidFill>
                <a:latin typeface="Tahoma"/>
                <a:cs typeface="Tahoma"/>
              </a:rPr>
              <a:t>0</a:t>
            </a:r>
            <a:r>
              <a:rPr sz="1710" b="1" spc="1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710" b="1" spc="103" dirty="0">
                <a:solidFill>
                  <a:srgbClr val="141F36"/>
                </a:solidFill>
                <a:latin typeface="Tahoma"/>
                <a:cs typeface="Tahoma"/>
              </a:rPr>
              <a:t>800</a:t>
            </a:r>
            <a:r>
              <a:rPr sz="1710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710" b="1" spc="21" dirty="0">
                <a:solidFill>
                  <a:srgbClr val="141F36"/>
                </a:solidFill>
                <a:latin typeface="Tahoma"/>
                <a:cs typeface="Tahoma"/>
              </a:rPr>
              <a:t>750</a:t>
            </a:r>
            <a:r>
              <a:rPr sz="1710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710" b="1" spc="-77" dirty="0">
                <a:solidFill>
                  <a:srgbClr val="141F36"/>
                </a:solidFill>
                <a:latin typeface="Tahoma"/>
                <a:cs typeface="Tahoma"/>
              </a:rPr>
              <a:t>107</a:t>
            </a:r>
            <a:endParaRPr sz="1710">
              <a:latin typeface="Tahoma"/>
              <a:cs typeface="Tahoma"/>
            </a:endParaRPr>
          </a:p>
          <a:p>
            <a:pPr marL="421358">
              <a:spcBef>
                <a:spcPts val="56"/>
              </a:spcBef>
            </a:pP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гаряча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лінія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Мінреінтеграції.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5872" y="6201339"/>
            <a:ext cx="147694" cy="163323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32579">
              <a:spcBef>
                <a:spcPts val="94"/>
              </a:spcBef>
            </a:pPr>
            <a:endParaRPr sz="983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3162390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39" dirty="0">
                <a:latin typeface="Trebuchet MS"/>
                <a:cs typeface="Trebuchet MS"/>
              </a:rPr>
              <a:t>Робота</a:t>
            </a:r>
            <a:r>
              <a:rPr sz="2052" spc="13" dirty="0">
                <a:latin typeface="Trebuchet MS"/>
                <a:cs typeface="Trebuchet MS"/>
              </a:rPr>
              <a:t> </a:t>
            </a:r>
            <a:r>
              <a:rPr sz="2052" spc="209" dirty="0">
                <a:latin typeface="Trebuchet MS"/>
                <a:cs typeface="Trebuchet MS"/>
              </a:rPr>
              <a:t>гарячих</a:t>
            </a:r>
            <a:r>
              <a:rPr sz="2052" spc="-51" dirty="0">
                <a:latin typeface="Trebuchet MS"/>
                <a:cs typeface="Trebuchet MS"/>
              </a:rPr>
              <a:t> </a:t>
            </a:r>
            <a:r>
              <a:rPr sz="2052" spc="162" dirty="0">
                <a:latin typeface="Trebuchet MS"/>
                <a:cs typeface="Trebuchet MS"/>
              </a:rPr>
              <a:t>ліній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890" y="1393097"/>
            <a:ext cx="8062358" cy="487564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4344">
              <a:lnSpc>
                <a:spcPct val="123900"/>
              </a:lnSpc>
              <a:spcBef>
                <a:spcPts val="77"/>
              </a:spcBef>
            </a:pPr>
            <a:r>
              <a:rPr sz="1325" spc="196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2022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році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Міністерством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розроблено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прийнято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або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забезпечено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прийняття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97" dirty="0">
                <a:solidFill>
                  <a:srgbClr val="141F36"/>
                </a:solidFill>
                <a:latin typeface="Verdana"/>
                <a:cs typeface="Verdana"/>
              </a:rPr>
              <a:t>128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нормативно-правових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актів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усіх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напрямів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діяльності,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зокрема: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889" y="778132"/>
            <a:ext cx="3689094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52" dirty="0">
                <a:latin typeface="Trebuchet MS"/>
                <a:cs typeface="Trebuchet MS"/>
              </a:rPr>
              <a:t>Нормотворча</a:t>
            </a:r>
            <a:r>
              <a:rPr sz="2052" spc="-30" dirty="0">
                <a:latin typeface="Trebuchet MS"/>
                <a:cs typeface="Trebuchet MS"/>
              </a:rPr>
              <a:t> </a:t>
            </a:r>
            <a:r>
              <a:rPr sz="2052" spc="184" dirty="0">
                <a:latin typeface="Trebuchet MS"/>
                <a:cs typeface="Trebuchet MS"/>
              </a:rPr>
              <a:t>діяльність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865" y="2441650"/>
            <a:ext cx="2078034" cy="778858"/>
          </a:xfrm>
          <a:prstGeom prst="rect">
            <a:avLst/>
          </a:prstGeom>
        </p:spPr>
        <p:txBody>
          <a:bodyPr vert="horz" wrap="square" lIns="0" tIns="3801" rIns="0" bIns="0" rtlCol="0">
            <a:spAutoFit/>
          </a:bodyPr>
          <a:lstStyle/>
          <a:p>
            <a:pPr marL="10860" marR="4344" indent="-543">
              <a:lnSpc>
                <a:spcPct val="102099"/>
              </a:lnSpc>
              <a:spcBef>
                <a:spcPts val="30"/>
              </a:spcBef>
            </a:pPr>
            <a:r>
              <a:rPr sz="2394" b="1" spc="4" dirty="0">
                <a:solidFill>
                  <a:srgbClr val="141F36"/>
                </a:solidFill>
                <a:latin typeface="Tahoma"/>
                <a:cs typeface="Tahoma"/>
              </a:rPr>
              <a:t>5</a:t>
            </a:r>
            <a:r>
              <a:rPr sz="2394" b="1" spc="-23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145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є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в 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(очікують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325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розгляд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Верховною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Радою)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569" y="2441650"/>
            <a:ext cx="1558390" cy="778858"/>
          </a:xfrm>
          <a:prstGeom prst="rect">
            <a:avLst/>
          </a:prstGeom>
        </p:spPr>
        <p:txBody>
          <a:bodyPr vert="horz" wrap="square" lIns="0" tIns="3801" rIns="0" bIns="0" rtlCol="0">
            <a:spAutoFit/>
          </a:bodyPr>
          <a:lstStyle/>
          <a:p>
            <a:pPr marL="10860" marR="4344">
              <a:lnSpc>
                <a:spcPct val="102099"/>
              </a:lnSpc>
              <a:spcBef>
                <a:spcPts val="30"/>
              </a:spcBef>
            </a:pPr>
            <a:r>
              <a:rPr sz="2394" b="1" spc="-350" dirty="0">
                <a:solidFill>
                  <a:srgbClr val="141F36"/>
                </a:solidFill>
                <a:latin typeface="Tahoma"/>
                <a:cs typeface="Tahoma"/>
              </a:rPr>
              <a:t>1</a:t>
            </a:r>
            <a:r>
              <a:rPr sz="2394" b="1" spc="-27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150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 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Верховної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Ради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9305" y="2441650"/>
            <a:ext cx="2040024" cy="773742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10860" marR="4344">
              <a:lnSpc>
                <a:spcPct val="101499"/>
              </a:lnSpc>
              <a:spcBef>
                <a:spcPts val="47"/>
              </a:spcBef>
            </a:pPr>
            <a:r>
              <a:rPr sz="2394" b="1" spc="-9" dirty="0">
                <a:solidFill>
                  <a:srgbClr val="141F36"/>
                </a:solidFill>
                <a:latin typeface="Tahoma"/>
                <a:cs typeface="Tahoma"/>
              </a:rPr>
              <a:t>2</a:t>
            </a:r>
            <a:r>
              <a:rPr sz="2394" b="1" spc="-28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196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45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нт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 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865" y="4224362"/>
            <a:ext cx="1835316" cy="778858"/>
          </a:xfrm>
          <a:prstGeom prst="rect">
            <a:avLst/>
          </a:prstGeom>
        </p:spPr>
        <p:txBody>
          <a:bodyPr vert="horz" wrap="square" lIns="0" tIns="3801" rIns="0" bIns="0" rtlCol="0">
            <a:spAutoFit/>
          </a:bodyPr>
          <a:lstStyle/>
          <a:p>
            <a:pPr marL="10860" marR="4344" indent="-543">
              <a:lnSpc>
                <a:spcPct val="102099"/>
              </a:lnSpc>
              <a:spcBef>
                <a:spcPts val="30"/>
              </a:spcBef>
            </a:pPr>
            <a:r>
              <a:rPr sz="2394" b="1" spc="-13" dirty="0">
                <a:solidFill>
                  <a:srgbClr val="141F36"/>
                </a:solidFill>
                <a:latin typeface="Tahoma"/>
                <a:cs typeface="Tahoma"/>
              </a:rPr>
              <a:t>47</a:t>
            </a:r>
            <a:r>
              <a:rPr sz="2394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постанов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Кабінету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Міністрів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3554" y="4224362"/>
            <a:ext cx="2048712" cy="778858"/>
          </a:xfrm>
          <a:prstGeom prst="rect">
            <a:avLst/>
          </a:prstGeom>
        </p:spPr>
        <p:txBody>
          <a:bodyPr vert="horz" wrap="square" lIns="0" tIns="3801" rIns="0" bIns="0" rtlCol="0">
            <a:spAutoFit/>
          </a:bodyPr>
          <a:lstStyle/>
          <a:p>
            <a:pPr marL="10860" marR="4344">
              <a:lnSpc>
                <a:spcPct val="102099"/>
              </a:lnSpc>
              <a:spcBef>
                <a:spcPts val="30"/>
              </a:spcBef>
            </a:pPr>
            <a:r>
              <a:rPr sz="2394" b="1" spc="-21" dirty="0">
                <a:solidFill>
                  <a:srgbClr val="141F36"/>
                </a:solidFill>
                <a:latin typeface="Tahoma"/>
                <a:cs typeface="Tahoma"/>
              </a:rPr>
              <a:t>23</a:t>
            </a:r>
            <a:r>
              <a:rPr sz="2394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розпорядження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Кабінету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Міністрів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9305" y="4224362"/>
            <a:ext cx="2198578" cy="993291"/>
          </a:xfrm>
          <a:prstGeom prst="rect">
            <a:avLst/>
          </a:prstGeom>
        </p:spPr>
        <p:txBody>
          <a:bodyPr vert="horz" wrap="square" lIns="0" tIns="1086" rIns="0" bIns="0" rtlCol="0">
            <a:spAutoFit/>
          </a:bodyPr>
          <a:lstStyle/>
          <a:p>
            <a:pPr marL="10860" marR="4344">
              <a:lnSpc>
                <a:spcPct val="102899"/>
              </a:lnSpc>
              <a:spcBef>
                <a:spcPts val="9"/>
              </a:spcBef>
            </a:pPr>
            <a:r>
              <a:rPr sz="2394" b="1" spc="90" dirty="0">
                <a:solidFill>
                  <a:srgbClr val="141F36"/>
                </a:solidFill>
                <a:latin typeface="Tahoma"/>
                <a:cs typeface="Tahoma"/>
              </a:rPr>
              <a:t>5</a:t>
            </a:r>
            <a:r>
              <a:rPr sz="2394" b="1" spc="81" dirty="0">
                <a:solidFill>
                  <a:srgbClr val="141F36"/>
                </a:solidFill>
                <a:latin typeface="Tahoma"/>
                <a:cs typeface="Tahoma"/>
              </a:rPr>
              <a:t>0</a:t>
            </a:r>
            <a:r>
              <a:rPr sz="2394" b="1" spc="-29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ака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в 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Мінреінтеграції,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які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підлягають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державній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реєстрації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63859" y="2357458"/>
            <a:ext cx="0" cy="1146801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1120"/>
                </a:lnTo>
              </a:path>
            </a:pathLst>
          </a:custGeom>
          <a:ln w="28575">
            <a:solidFill>
              <a:srgbClr val="86A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27910" y="2357458"/>
            <a:ext cx="0" cy="1146801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1120"/>
                </a:lnTo>
              </a:path>
            </a:pathLst>
          </a:custGeom>
          <a:ln w="28575">
            <a:solidFill>
              <a:srgbClr val="86A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3859" y="4194946"/>
            <a:ext cx="0" cy="1146801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1120"/>
                </a:lnTo>
              </a:path>
            </a:pathLst>
          </a:custGeom>
          <a:ln w="28575">
            <a:solidFill>
              <a:srgbClr val="86A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7910" y="4194946"/>
            <a:ext cx="0" cy="1146801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1120"/>
                </a:lnTo>
              </a:path>
            </a:pathLst>
          </a:custGeom>
          <a:ln w="28575">
            <a:solidFill>
              <a:srgbClr val="86A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9809" y="2357458"/>
            <a:ext cx="0" cy="1146801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1120"/>
                </a:lnTo>
              </a:path>
            </a:pathLst>
          </a:custGeom>
          <a:ln w="28575">
            <a:solidFill>
              <a:srgbClr val="86A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9809" y="4194946"/>
            <a:ext cx="0" cy="1146801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1120"/>
                </a:lnTo>
              </a:path>
            </a:pathLst>
          </a:custGeom>
          <a:ln w="28575">
            <a:solidFill>
              <a:srgbClr val="86A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889" y="1397065"/>
            <a:ext cx="8104712" cy="4418683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47693" marR="4344" indent="-136833">
              <a:lnSpc>
                <a:spcPct val="113599"/>
              </a:lnSpc>
              <a:spcBef>
                <a:spcPts val="90"/>
              </a:spcBef>
              <a:buClr>
                <a:srgbClr val="141F36"/>
              </a:buClr>
              <a:buFont typeface="Wingdings"/>
              <a:buChar char=""/>
              <a:tabLst>
                <a:tab pos="147693" algn="l"/>
              </a:tabLst>
            </a:pP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Для визначення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переліку</a:t>
            </a:r>
            <a:r>
              <a:rPr sz="1325" b="1" spc="18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заходів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51" dirty="0">
                <a:solidFill>
                  <a:srgbClr val="141F36"/>
                </a:solidFill>
                <a:latin typeface="Tahoma"/>
                <a:cs typeface="Tahoma"/>
              </a:rPr>
              <a:t>і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діяльності,</a:t>
            </a:r>
            <a:r>
              <a:rPr sz="1325" b="1" spc="15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які</a:t>
            </a:r>
            <a:r>
              <a:rPr sz="1325" b="1" spc="5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не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будуть</a:t>
            </a:r>
            <a:r>
              <a:rPr sz="1325" b="1" spc="17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підпадати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під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кримінальну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відповідальність</a:t>
            </a:r>
            <a:r>
              <a:rPr sz="1325" b="1" spc="20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за</a:t>
            </a:r>
            <a:r>
              <a:rPr sz="1325" b="1" spc="6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колабораційну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діяльність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Мінреінтеграції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розроблені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проєкти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законів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«Про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внесення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змін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до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Закону</a:t>
            </a:r>
            <a:r>
              <a:rPr sz="1325" spc="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"Про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забезпечення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прав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свобод громадян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правовий </a:t>
            </a:r>
            <a:r>
              <a:rPr sz="1325" spc="154" dirty="0">
                <a:solidFill>
                  <a:srgbClr val="141F36"/>
                </a:solidFill>
                <a:latin typeface="Verdana"/>
                <a:cs typeface="Verdana"/>
              </a:rPr>
              <a:t>режим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тимчасово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окупованій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території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України" </a:t>
            </a:r>
            <a:r>
              <a:rPr sz="1325" spc="137" dirty="0">
                <a:solidFill>
                  <a:srgbClr val="141F36"/>
                </a:solidFill>
                <a:latin typeface="Verdana"/>
                <a:cs typeface="Verdana"/>
              </a:rPr>
              <a:t>щодо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особливостей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діяльності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тимчасово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окупованій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території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України»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(реєстр.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№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7646)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«Проект</a:t>
            </a:r>
            <a:r>
              <a:rPr sz="1325" spc="15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Закону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про 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внесення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змін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до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Кримінального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кодексу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 </a:t>
            </a:r>
            <a:r>
              <a:rPr sz="1325" spc="137" dirty="0">
                <a:solidFill>
                  <a:srgbClr val="141F36"/>
                </a:solidFill>
                <a:latin typeface="Verdana"/>
                <a:cs typeface="Verdana"/>
              </a:rPr>
              <a:t>щодо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удосконалення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відповідальності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325" spc="-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колабораційну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діяльність»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(реєстр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№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47" dirty="0">
                <a:solidFill>
                  <a:srgbClr val="141F36"/>
                </a:solidFill>
                <a:latin typeface="Verdana"/>
                <a:cs typeface="Verdana"/>
              </a:rPr>
              <a:t>7647).</a:t>
            </a:r>
            <a:endParaRPr sz="1325">
              <a:latin typeface="Verdana"/>
              <a:cs typeface="Verdana"/>
            </a:endParaRPr>
          </a:p>
          <a:p>
            <a:pPr marL="147693" marR="141177" indent="-136833">
              <a:lnSpc>
                <a:spcPct val="113199"/>
              </a:lnSpc>
              <a:spcBef>
                <a:spcPts val="1030"/>
              </a:spcBef>
              <a:buFont typeface="Wingdings"/>
              <a:buChar char=""/>
              <a:tabLst>
                <a:tab pos="147693" algn="l"/>
              </a:tabLst>
            </a:pP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5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метою</a:t>
            </a:r>
            <a:r>
              <a:rPr sz="1325" b="1" spc="12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запровадження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кримінальної</a:t>
            </a:r>
            <a:r>
              <a:rPr sz="1325" b="1" spc="17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відповідальності</a:t>
            </a:r>
            <a:r>
              <a:rPr sz="1325" b="1" spc="20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за</a:t>
            </a:r>
            <a:r>
              <a:rPr sz="1325" b="1" spc="6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здійснення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примусової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паспортизації та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сприяння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їй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Кабінет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Міністрів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за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ініціативи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Мінреінтеграції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подав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проєкт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Закону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«Про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внесення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змін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до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Кримінального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Кримінального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процесуального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кодексів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 </a:t>
            </a:r>
            <a:r>
              <a:rPr sz="1325" spc="137" dirty="0">
                <a:solidFill>
                  <a:srgbClr val="141F36"/>
                </a:solidFill>
                <a:latin typeface="Verdana"/>
                <a:cs typeface="Verdana"/>
              </a:rPr>
              <a:t>щодо </a:t>
            </a:r>
            <a:r>
              <a:rPr sz="1325" spc="14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протидії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російській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паспортизації»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 (реєстр.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№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8052).</a:t>
            </a:r>
            <a:endParaRPr sz="1325">
              <a:latin typeface="Verdana"/>
              <a:cs typeface="Verdana"/>
            </a:endParaRPr>
          </a:p>
          <a:p>
            <a:pPr marL="147150" marR="74389" indent="-136833">
              <a:lnSpc>
                <a:spcPct val="113700"/>
              </a:lnSpc>
              <a:spcBef>
                <a:spcPts val="1022"/>
              </a:spcBef>
              <a:buFont typeface="Wingdings"/>
              <a:buChar char=""/>
              <a:tabLst>
                <a:tab pos="147693" algn="l"/>
              </a:tabLst>
            </a:pP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Для визначення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правових</a:t>
            </a:r>
            <a:r>
              <a:rPr sz="1325" b="1" spc="12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та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організаційних</a:t>
            </a:r>
            <a:r>
              <a:rPr sz="1325" b="1" spc="16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засад</a:t>
            </a: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функціонування</a:t>
            </a:r>
            <a:r>
              <a:rPr sz="1325" b="1" spc="20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33" dirty="0">
                <a:solidFill>
                  <a:srgbClr val="141F36"/>
                </a:solidFill>
                <a:latin typeface="Tahoma"/>
                <a:cs typeface="Tahoma"/>
              </a:rPr>
              <a:t>системи </a:t>
            </a:r>
            <a:r>
              <a:rPr sz="1325" b="1" spc="13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застосування</a:t>
            </a:r>
            <a:r>
              <a:rPr sz="1325" b="1" spc="14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33" dirty="0">
                <a:solidFill>
                  <a:srgbClr val="141F36"/>
                </a:solidFill>
                <a:latin typeface="Tahoma"/>
                <a:cs typeface="Tahoma"/>
              </a:rPr>
              <a:t>норм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міжнародного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гуманітарного</a:t>
            </a:r>
            <a:r>
              <a:rPr sz="1325" b="1" spc="17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права</a:t>
            </a:r>
            <a:r>
              <a:rPr sz="1325" b="1" spc="5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в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Україні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Міністерство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спільно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профільною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тимчасовою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спеціальною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комісією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Верховної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Ради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розробили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проєкт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Закону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«Про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застосування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дотримання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45" dirty="0">
                <a:solidFill>
                  <a:srgbClr val="141F36"/>
                </a:solidFill>
                <a:latin typeface="Verdana"/>
                <a:cs typeface="Verdana"/>
              </a:rPr>
              <a:t>норм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міжнародного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гуманітарного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права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Україні»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(реєстр.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№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13" dirty="0">
                <a:solidFill>
                  <a:srgbClr val="141F36"/>
                </a:solidFill>
                <a:latin typeface="Verdana"/>
                <a:cs typeface="Verdana"/>
              </a:rPr>
              <a:t>8268).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5872" y="6201339"/>
            <a:ext cx="147694" cy="163323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32579">
              <a:spcBef>
                <a:spcPts val="94"/>
              </a:spcBef>
            </a:pPr>
            <a:endParaRPr sz="983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889" y="778132"/>
            <a:ext cx="4821777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17" dirty="0">
                <a:latin typeface="Trebuchet MS"/>
                <a:cs typeface="Trebuchet MS"/>
              </a:rPr>
              <a:t>Важливі</a:t>
            </a:r>
            <a:r>
              <a:rPr sz="2052" spc="38" dirty="0">
                <a:latin typeface="Trebuchet MS"/>
                <a:cs typeface="Trebuchet MS"/>
              </a:rPr>
              <a:t> </a:t>
            </a:r>
            <a:r>
              <a:rPr sz="2052" spc="201" dirty="0">
                <a:latin typeface="Trebuchet MS"/>
                <a:cs typeface="Trebuchet MS"/>
              </a:rPr>
              <a:t>законодавчі</a:t>
            </a:r>
            <a:r>
              <a:rPr sz="2052" spc="4" dirty="0">
                <a:latin typeface="Trebuchet MS"/>
                <a:cs typeface="Trebuchet MS"/>
              </a:rPr>
              <a:t> </a:t>
            </a:r>
            <a:r>
              <a:rPr sz="2052" spc="158" dirty="0">
                <a:latin typeface="Trebuchet MS"/>
                <a:cs typeface="Trebuchet MS"/>
              </a:rPr>
              <a:t>ініціативи: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err="1">
                <a:effectLst/>
              </a:rPr>
              <a:t>Місцеві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органи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влади</a:t>
            </a:r>
            <a:r>
              <a:rPr lang="ru-RU" sz="2800" dirty="0">
                <a:effectLst/>
              </a:rPr>
              <a:t> в </a:t>
            </a:r>
            <a:r>
              <a:rPr lang="ru-RU" sz="2800" dirty="0" err="1">
                <a:effectLst/>
              </a:rPr>
              <a:t>умовах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воєнного</a:t>
            </a:r>
            <a:r>
              <a:rPr lang="ru-RU" sz="2800" dirty="0">
                <a:effectLst/>
              </a:rPr>
              <a:t> стану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/>
              <a:t>В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воєнного</a:t>
            </a:r>
            <a:r>
              <a:rPr lang="ru-RU" sz="1800" dirty="0"/>
              <a:t> стану </a:t>
            </a:r>
            <a:r>
              <a:rPr lang="ru-RU" sz="1800" dirty="0" err="1"/>
              <a:t>діяльність</a:t>
            </a:r>
            <a:r>
              <a:rPr lang="ru-RU" sz="1800" dirty="0"/>
              <a:t> </a:t>
            </a:r>
            <a:r>
              <a:rPr lang="ru-RU" sz="1800" dirty="0" err="1"/>
              <a:t>місцевих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спрямована</a:t>
            </a:r>
            <a:r>
              <a:rPr lang="ru-RU" sz="1800" dirty="0"/>
              <a:t> на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Конституції</a:t>
            </a:r>
            <a:r>
              <a:rPr lang="ru-RU" sz="1800" dirty="0"/>
              <a:t> та </a:t>
            </a:r>
            <a:r>
              <a:rPr lang="ru-RU" sz="1800" dirty="0" err="1"/>
              <a:t>законів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, </a:t>
            </a:r>
            <a:r>
              <a:rPr lang="ru-RU" sz="1800" dirty="0" err="1"/>
              <a:t>здійснення</a:t>
            </a:r>
            <a:r>
              <a:rPr lang="ru-RU" sz="1800" dirty="0"/>
              <a:t> </a:t>
            </a:r>
            <a:r>
              <a:rPr lang="ru-RU" sz="1800" dirty="0" err="1"/>
              <a:t>заходів</a:t>
            </a:r>
            <a:r>
              <a:rPr lang="ru-RU" sz="1800" dirty="0"/>
              <a:t> правового режиму, оборони, </a:t>
            </a:r>
            <a:r>
              <a:rPr lang="ru-RU" sz="1800" dirty="0" err="1"/>
              <a:t>цивільного</a:t>
            </a:r>
            <a:r>
              <a:rPr lang="ru-RU" sz="1800" dirty="0"/>
              <a:t> </a:t>
            </a:r>
            <a:r>
              <a:rPr lang="ru-RU" sz="1800" dirty="0" err="1"/>
              <a:t>захисту</a:t>
            </a:r>
            <a:r>
              <a:rPr lang="ru-RU" sz="1800" dirty="0"/>
              <a:t>, </a:t>
            </a:r>
            <a:r>
              <a:rPr lang="ru-RU" sz="1800" dirty="0" err="1"/>
              <a:t>охорони</a:t>
            </a:r>
            <a:r>
              <a:rPr lang="ru-RU" sz="1800" dirty="0"/>
              <a:t> прав, свобод і </a:t>
            </a:r>
            <a:r>
              <a:rPr lang="ru-RU" sz="1800" dirty="0" err="1"/>
              <a:t>законних</a:t>
            </a:r>
            <a:r>
              <a:rPr lang="ru-RU" sz="1800" dirty="0"/>
              <a:t> </a:t>
            </a:r>
            <a:r>
              <a:rPr lang="ru-RU" sz="1800" dirty="0" err="1"/>
              <a:t>інтересів</a:t>
            </a:r>
            <a:r>
              <a:rPr lang="ru-RU" sz="1800" dirty="0"/>
              <a:t> </a:t>
            </a:r>
            <a:r>
              <a:rPr lang="ru-RU" sz="1800" dirty="0" err="1"/>
              <a:t>громадян</a:t>
            </a:r>
            <a:r>
              <a:rPr lang="ru-RU" sz="1800" dirty="0"/>
              <a:t>. </a:t>
            </a:r>
            <a:endParaRPr lang="en-US" sz="1800" dirty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 err="1"/>
              <a:t>Воєнний</a:t>
            </a:r>
            <a:r>
              <a:rPr lang="ru-RU" sz="1800" dirty="0"/>
              <a:t> стан </a:t>
            </a:r>
            <a:r>
              <a:rPr lang="ru-RU" sz="1800" dirty="0" err="1"/>
              <a:t>передбачає</a:t>
            </a:r>
            <a:r>
              <a:rPr lang="ru-RU" sz="1800" dirty="0"/>
              <a:t> </a:t>
            </a:r>
            <a:r>
              <a:rPr lang="ru-RU" sz="1800" dirty="0" err="1"/>
              <a:t>надання</a:t>
            </a:r>
            <a:r>
              <a:rPr lang="ru-RU" sz="1800" dirty="0"/>
              <a:t> органам </a:t>
            </a:r>
            <a:r>
              <a:rPr lang="ru-RU" sz="1800" dirty="0" err="1"/>
              <a:t>державної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, </a:t>
            </a:r>
            <a:r>
              <a:rPr lang="ru-RU" sz="1800" dirty="0" err="1"/>
              <a:t>військовому</a:t>
            </a:r>
            <a:r>
              <a:rPr lang="ru-RU" sz="1800" dirty="0"/>
              <a:t> </a:t>
            </a:r>
            <a:r>
              <a:rPr lang="ru-RU" sz="1800" dirty="0" err="1"/>
              <a:t>командуванню</a:t>
            </a:r>
            <a:r>
              <a:rPr lang="ru-RU" sz="1800" dirty="0"/>
              <a:t>, </a:t>
            </a:r>
            <a:r>
              <a:rPr lang="ru-RU" sz="1800" dirty="0" err="1"/>
              <a:t>військовим</a:t>
            </a:r>
            <a:r>
              <a:rPr lang="ru-RU" sz="1800" dirty="0"/>
              <a:t> </a:t>
            </a:r>
            <a:r>
              <a:rPr lang="ru-RU" sz="1800" dirty="0" err="1"/>
              <a:t>адміністраціям</a:t>
            </a:r>
            <a:r>
              <a:rPr lang="ru-RU" sz="1800" dirty="0"/>
              <a:t> та органам </a:t>
            </a:r>
            <a:r>
              <a:rPr lang="ru-RU" sz="1800" dirty="0" err="1"/>
              <a:t>місцевого</a:t>
            </a:r>
            <a:r>
              <a:rPr lang="ru-RU" sz="1800" dirty="0"/>
              <a:t> </a:t>
            </a:r>
            <a:r>
              <a:rPr lang="ru-RU" sz="1800" dirty="0" err="1"/>
              <a:t>самоврядування</a:t>
            </a:r>
            <a:r>
              <a:rPr lang="ru-RU" sz="1800" dirty="0"/>
              <a:t> </a:t>
            </a:r>
            <a:r>
              <a:rPr lang="ru-RU" sz="1800" dirty="0" err="1"/>
              <a:t>повноважень</a:t>
            </a:r>
            <a:r>
              <a:rPr lang="ru-RU" sz="1800" dirty="0"/>
              <a:t>, </a:t>
            </a:r>
            <a:r>
              <a:rPr lang="ru-RU" sz="1800" dirty="0" err="1"/>
              <a:t>необхідних</a:t>
            </a:r>
            <a:r>
              <a:rPr lang="ru-RU" sz="1800" dirty="0"/>
              <a:t> для </a:t>
            </a:r>
            <a:r>
              <a:rPr lang="ru-RU" sz="1800" dirty="0" err="1"/>
              <a:t>відвернення</a:t>
            </a:r>
            <a:r>
              <a:rPr lang="ru-RU" sz="1800" dirty="0"/>
              <a:t> </a:t>
            </a:r>
            <a:r>
              <a:rPr lang="ru-RU" sz="1800" dirty="0" err="1"/>
              <a:t>загрози</a:t>
            </a:r>
            <a:r>
              <a:rPr lang="ru-RU" sz="1800" dirty="0"/>
              <a:t>, </a:t>
            </a:r>
            <a:r>
              <a:rPr lang="ru-RU" sz="1800" dirty="0" err="1"/>
              <a:t>відсічі</a:t>
            </a:r>
            <a:r>
              <a:rPr lang="ru-RU" sz="1800" dirty="0"/>
              <a:t> </a:t>
            </a:r>
            <a:r>
              <a:rPr lang="ru-RU" sz="1800" dirty="0" err="1"/>
              <a:t>збройної</a:t>
            </a:r>
            <a:r>
              <a:rPr lang="ru-RU" sz="1800" dirty="0"/>
              <a:t> </a:t>
            </a:r>
            <a:r>
              <a:rPr lang="ru-RU" sz="1800" dirty="0" err="1"/>
              <a:t>агресії</a:t>
            </a:r>
            <a:r>
              <a:rPr lang="ru-RU" sz="1800" dirty="0"/>
              <a:t> та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національної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. </a:t>
            </a:r>
            <a:endParaRPr lang="en-US" sz="1800" dirty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/>
              <a:t>У </a:t>
            </a:r>
            <a:r>
              <a:rPr lang="ru-RU" sz="1800" dirty="0" err="1"/>
              <a:t>зв’язку</a:t>
            </a:r>
            <a:r>
              <a:rPr lang="ru-RU" sz="1800" dirty="0"/>
              <a:t> з </a:t>
            </a:r>
            <a:r>
              <a:rPr lang="ru-RU" sz="1800" dirty="0" err="1"/>
              <a:t>цим</a:t>
            </a:r>
            <a:r>
              <a:rPr lang="ru-RU" sz="1800" dirty="0"/>
              <a:t> та </a:t>
            </a:r>
            <a:r>
              <a:rPr lang="ru-RU" sz="1800" dirty="0" err="1"/>
              <a:t>відповідно</a:t>
            </a:r>
            <a:r>
              <a:rPr lang="ru-RU" sz="1800" dirty="0"/>
              <a:t> до Закону </a:t>
            </a:r>
            <a:r>
              <a:rPr lang="ru-RU" sz="1800" dirty="0" err="1"/>
              <a:t>України</a:t>
            </a:r>
            <a:r>
              <a:rPr lang="ru-RU" sz="1800" dirty="0"/>
              <a:t> «Про </a:t>
            </a:r>
            <a:r>
              <a:rPr lang="ru-RU" sz="1800" dirty="0" err="1"/>
              <a:t>правовий</a:t>
            </a:r>
            <a:r>
              <a:rPr lang="ru-RU" sz="1800" dirty="0"/>
              <a:t> режим </a:t>
            </a:r>
            <a:r>
              <a:rPr lang="ru-RU" sz="1800" dirty="0" err="1"/>
              <a:t>воєнного</a:t>
            </a:r>
            <a:r>
              <a:rPr lang="ru-RU" sz="1800" dirty="0"/>
              <a:t> стану»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утворюватися</a:t>
            </a:r>
            <a:r>
              <a:rPr lang="ru-RU" sz="1800" dirty="0"/>
              <a:t> </a:t>
            </a:r>
            <a:r>
              <a:rPr lang="ru-RU" sz="1800" dirty="0" err="1"/>
              <a:t>тимчасові</a:t>
            </a:r>
            <a:r>
              <a:rPr lang="ru-RU" sz="1800" dirty="0"/>
              <a:t> </a:t>
            </a:r>
            <a:r>
              <a:rPr lang="ru-RU" sz="1800" dirty="0" err="1"/>
              <a:t>державні</a:t>
            </a:r>
            <a:r>
              <a:rPr lang="ru-RU" sz="1800" dirty="0"/>
              <a:t> </a:t>
            </a:r>
            <a:r>
              <a:rPr lang="ru-RU" sz="1800" dirty="0" err="1"/>
              <a:t>органи</a:t>
            </a:r>
            <a:r>
              <a:rPr lang="ru-RU" sz="1800" dirty="0"/>
              <a:t> - </a:t>
            </a:r>
            <a:r>
              <a:rPr lang="ru-RU" sz="1800" dirty="0" err="1"/>
              <a:t>військові</a:t>
            </a:r>
            <a:r>
              <a:rPr lang="ru-RU" sz="1800" dirty="0"/>
              <a:t> </a:t>
            </a:r>
            <a:r>
              <a:rPr lang="ru-RU" sz="1800" dirty="0" err="1"/>
              <a:t>адміністрації</a:t>
            </a:r>
            <a:r>
              <a:rPr lang="ru-RU" sz="1800" dirty="0"/>
              <a:t>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8451" y="6212199"/>
            <a:ext cx="82535" cy="152356"/>
          </a:xfrm>
          <a:prstGeom prst="rect">
            <a:avLst/>
          </a:prstGeom>
        </p:spPr>
        <p:txBody>
          <a:bodyPr vert="horz" wrap="square" lIns="0" tIns="1086" rIns="0" bIns="0" rtlCol="0">
            <a:spAutoFit/>
          </a:bodyPr>
          <a:lstStyle/>
          <a:p>
            <a:pPr>
              <a:spcBef>
                <a:spcPts val="9"/>
              </a:spcBef>
            </a:pPr>
            <a:r>
              <a:rPr sz="983" spc="21" dirty="0">
                <a:solidFill>
                  <a:srgbClr val="466D8B"/>
                </a:solidFill>
                <a:latin typeface="Verdana"/>
                <a:cs typeface="Verdana"/>
              </a:rPr>
              <a:t>9</a:t>
            </a:r>
            <a:endParaRPr sz="983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7950" y="6204454"/>
            <a:ext cx="512585" cy="297560"/>
          </a:xfrm>
          <a:custGeom>
            <a:avLst/>
            <a:gdLst/>
            <a:ahLst/>
            <a:cxnLst/>
            <a:rect l="l" t="t" r="r" b="b"/>
            <a:pathLst>
              <a:path w="599439" h="347979">
                <a:moveTo>
                  <a:pt x="598931" y="0"/>
                </a:moveTo>
                <a:lnTo>
                  <a:pt x="0" y="0"/>
                </a:lnTo>
                <a:lnTo>
                  <a:pt x="0" y="347471"/>
                </a:lnTo>
                <a:lnTo>
                  <a:pt x="598931" y="347471"/>
                </a:lnTo>
                <a:lnTo>
                  <a:pt x="598931" y="0"/>
                </a:lnTo>
                <a:close/>
              </a:path>
            </a:pathLst>
          </a:custGeom>
          <a:solidFill>
            <a:srgbClr val="EF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5889" y="1397065"/>
            <a:ext cx="5497260" cy="5032540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 marR="380092">
              <a:lnSpc>
                <a:spcPct val="113199"/>
              </a:lnSpc>
              <a:spcBef>
                <a:spcPts val="94"/>
              </a:spcBef>
            </a:pPr>
            <a:r>
              <a:rPr sz="1325" spc="196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червні 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2022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року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запроваджено посаду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Уповноваженого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питань</a:t>
            </a:r>
            <a:r>
              <a:rPr sz="1325" b="1" spc="13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внутрішньо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переміщених </a:t>
            </a:r>
            <a:r>
              <a:rPr sz="1325" b="1" spc="-37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34" dirty="0">
                <a:solidFill>
                  <a:srgbClr val="141F36"/>
                </a:solidFill>
                <a:latin typeface="Tahoma"/>
                <a:cs typeface="Tahoma"/>
              </a:rPr>
              <a:t>осіб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325">
              <a:latin typeface="Verdana"/>
              <a:cs typeface="Verdana"/>
            </a:endParaRPr>
          </a:p>
          <a:p>
            <a:pPr marL="10860">
              <a:spcBef>
                <a:spcPts val="748"/>
              </a:spcBef>
            </a:pP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325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сьогодні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Україні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офіційно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зареєстровано</a:t>
            </a:r>
            <a:endParaRPr sz="1325">
              <a:latin typeface="Tahoma"/>
              <a:cs typeface="Tahoma"/>
            </a:endParaRPr>
          </a:p>
          <a:p>
            <a:pPr marL="10860" marR="357829">
              <a:lnSpc>
                <a:spcPts val="1813"/>
              </a:lnSpc>
              <a:spcBef>
                <a:spcPts val="73"/>
              </a:spcBef>
            </a:pP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4</a:t>
            </a:r>
            <a:r>
              <a:rPr sz="1325" b="1" spc="17" dirty="0">
                <a:solidFill>
                  <a:srgbClr val="141F36"/>
                </a:solidFill>
                <a:latin typeface="Tahoma"/>
                <a:cs typeface="Tahoma"/>
              </a:rPr>
              <a:t> 867</a:t>
            </a:r>
            <a:r>
              <a:rPr sz="1325" b="1" spc="3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17" dirty="0">
                <a:solidFill>
                  <a:srgbClr val="141F36"/>
                </a:solidFill>
                <a:latin typeface="Tahoma"/>
                <a:cs typeface="Tahoma"/>
              </a:rPr>
              <a:t>106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38" dirty="0">
                <a:solidFill>
                  <a:srgbClr val="141F36"/>
                </a:solidFill>
                <a:latin typeface="Tahoma"/>
                <a:cs typeface="Tahoma"/>
              </a:rPr>
              <a:t>ВПО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325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міжнародними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оцінками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кількість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внутрішніх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переселенців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перевищує</a:t>
            </a:r>
            <a:endParaRPr sz="1325">
              <a:latin typeface="Verdana"/>
              <a:cs typeface="Verdana"/>
            </a:endParaRPr>
          </a:p>
          <a:p>
            <a:pPr marL="10860" marR="90136">
              <a:lnSpc>
                <a:spcPts val="1787"/>
              </a:lnSpc>
              <a:spcBef>
                <a:spcPts val="26"/>
              </a:spcBef>
            </a:pPr>
            <a:r>
              <a:rPr sz="1325" spc="-107" dirty="0">
                <a:solidFill>
                  <a:srgbClr val="141F36"/>
                </a:solidFill>
                <a:latin typeface="Verdana"/>
                <a:cs typeface="Verdana"/>
              </a:rPr>
              <a:t>7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мільйонів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громадян. </a:t>
            </a:r>
            <a:r>
              <a:rPr sz="1325" spc="145" dirty="0">
                <a:solidFill>
                  <a:srgbClr val="141F36"/>
                </a:solidFill>
                <a:latin typeface="Verdana"/>
                <a:cs typeface="Verdana"/>
              </a:rPr>
              <a:t>Ще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понад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4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мільйони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осіб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зареєструвалися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для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отримання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тимчасового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захисту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у</a:t>
            </a:r>
            <a:endParaRPr sz="1325">
              <a:latin typeface="Verdana"/>
              <a:cs typeface="Verdana"/>
            </a:endParaRPr>
          </a:p>
          <a:p>
            <a:pPr marL="10860">
              <a:spcBef>
                <a:spcPts val="133"/>
              </a:spcBef>
            </a:pP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Європі.</a:t>
            </a:r>
            <a:endParaRPr sz="1325">
              <a:latin typeface="Verdana"/>
              <a:cs typeface="Verdana"/>
            </a:endParaRPr>
          </a:p>
          <a:p>
            <a:pPr marL="10860" marR="577197">
              <a:lnSpc>
                <a:spcPct val="113799"/>
              </a:lnSpc>
              <a:spcBef>
                <a:spcPts val="500"/>
              </a:spcBef>
            </a:pPr>
            <a:r>
              <a:rPr sz="1325" spc="196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зв’язку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викликами,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спричиненими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повномасштабною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агресією </a:t>
            </a:r>
            <a:r>
              <a:rPr sz="1325" spc="171" dirty="0">
                <a:solidFill>
                  <a:srgbClr val="141F36"/>
                </a:solidFill>
                <a:latin typeface="Verdana"/>
                <a:cs typeface="Verdana"/>
              </a:rPr>
              <a:t>рф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проти 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України,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Уповноважений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ініціював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перегляд затвердженої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Стратегії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інтеграції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внутрішньо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переміщених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осіб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впровадження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середньострокових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рішень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щодо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внутрішнього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переміщення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до</a:t>
            </a:r>
            <a:r>
              <a:rPr sz="1325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2024 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року.</a:t>
            </a:r>
            <a:endParaRPr sz="1325">
              <a:latin typeface="Verdana"/>
              <a:cs typeface="Verdana"/>
            </a:endParaRPr>
          </a:p>
          <a:p>
            <a:pPr marL="10860" marR="4344" indent="-543">
              <a:lnSpc>
                <a:spcPct val="113399"/>
              </a:lnSpc>
              <a:spcBef>
                <a:spcPts val="505"/>
              </a:spcBef>
            </a:pP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межах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Проєкту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Ради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Європи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«Внутрішнє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переміщення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Україні: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розробка сталих 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рішень.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Фаза </a:t>
            </a:r>
            <a:r>
              <a:rPr sz="1325" spc="-73" dirty="0">
                <a:solidFill>
                  <a:srgbClr val="141F36"/>
                </a:solidFill>
                <a:latin typeface="Verdana"/>
                <a:cs typeface="Verdana"/>
              </a:rPr>
              <a:t>ІІ»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вересня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по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грудень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підготовлено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проєкт оновленої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Стратегії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державної</a:t>
            </a:r>
            <a:r>
              <a:rPr sz="1325" spc="18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політики</a:t>
            </a:r>
            <a:r>
              <a:rPr sz="1325" spc="17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щодо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внутрішнього</a:t>
            </a:r>
            <a:r>
              <a:rPr sz="1325" spc="18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переміщення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до 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2024 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року.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Також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підготовлено 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3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щомісячні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доповіді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Уповноваженого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питань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ВПО.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5671561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35" dirty="0">
                <a:latin typeface="Trebuchet MS"/>
                <a:cs typeface="Trebuchet MS"/>
              </a:rPr>
              <a:t>Захист</a:t>
            </a:r>
            <a:r>
              <a:rPr sz="2052" spc="34" dirty="0">
                <a:latin typeface="Trebuchet MS"/>
                <a:cs typeface="Trebuchet MS"/>
              </a:rPr>
              <a:t> </a:t>
            </a:r>
            <a:r>
              <a:rPr sz="2052" spc="227" dirty="0">
                <a:latin typeface="Trebuchet MS"/>
                <a:cs typeface="Trebuchet MS"/>
              </a:rPr>
              <a:t>внутрішньо</a:t>
            </a:r>
            <a:r>
              <a:rPr sz="2052" spc="-21" dirty="0">
                <a:latin typeface="Trebuchet MS"/>
                <a:cs typeface="Trebuchet MS"/>
              </a:rPr>
              <a:t> </a:t>
            </a:r>
            <a:r>
              <a:rPr sz="2052" spc="231" dirty="0">
                <a:latin typeface="Trebuchet MS"/>
                <a:cs typeface="Trebuchet MS"/>
              </a:rPr>
              <a:t>переміщених</a:t>
            </a:r>
            <a:r>
              <a:rPr sz="2052" spc="34" dirty="0">
                <a:latin typeface="Trebuchet MS"/>
                <a:cs typeface="Trebuchet MS"/>
              </a:rPr>
              <a:t> </a:t>
            </a:r>
            <a:r>
              <a:rPr sz="2052" spc="192" dirty="0">
                <a:latin typeface="Trebuchet MS"/>
                <a:cs typeface="Trebuchet MS"/>
              </a:rPr>
              <a:t>осіб</a:t>
            </a:r>
            <a:endParaRPr sz="2052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19479" y="1278423"/>
            <a:ext cx="2725281" cy="5379973"/>
            <a:chOff x="7507223" y="1266444"/>
            <a:chExt cx="3187065" cy="62915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7223" y="1266444"/>
              <a:ext cx="3186683" cy="62910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84499" y="6918051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66"/>
                  </a:moveTo>
                  <a:lnTo>
                    <a:pt x="0" y="228266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66"/>
                  </a:lnTo>
                  <a:close/>
                </a:path>
              </a:pathLst>
            </a:custGeom>
            <a:solidFill>
              <a:srgbClr val="005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84499" y="7146317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71"/>
                  </a:moveTo>
                  <a:lnTo>
                    <a:pt x="0" y="228271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71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22948" y="7004930"/>
              <a:ext cx="167005" cy="277495"/>
            </a:xfrm>
            <a:custGeom>
              <a:avLst/>
              <a:gdLst/>
              <a:ahLst/>
              <a:cxnLst/>
              <a:rect l="l" t="t" r="r" b="b"/>
              <a:pathLst>
                <a:path w="167004" h="277495">
                  <a:moveTo>
                    <a:pt x="70418" y="174012"/>
                  </a:moveTo>
                  <a:lnTo>
                    <a:pt x="54467" y="174012"/>
                  </a:lnTo>
                  <a:lnTo>
                    <a:pt x="63774" y="154297"/>
                  </a:lnTo>
                  <a:lnTo>
                    <a:pt x="70645" y="134794"/>
                  </a:lnTo>
                  <a:lnTo>
                    <a:pt x="74899" y="115504"/>
                  </a:lnTo>
                  <a:lnTo>
                    <a:pt x="76358" y="96427"/>
                  </a:lnTo>
                  <a:lnTo>
                    <a:pt x="75879" y="79267"/>
                  </a:lnTo>
                  <a:lnTo>
                    <a:pt x="74782" y="62054"/>
                  </a:lnTo>
                  <a:lnTo>
                    <a:pt x="73578" y="44734"/>
                  </a:lnTo>
                  <a:lnTo>
                    <a:pt x="72778" y="27255"/>
                  </a:lnTo>
                  <a:lnTo>
                    <a:pt x="73525" y="19650"/>
                  </a:lnTo>
                  <a:lnTo>
                    <a:pt x="75631" y="12485"/>
                  </a:lnTo>
                  <a:lnTo>
                    <a:pt x="78905" y="5892"/>
                  </a:lnTo>
                  <a:lnTo>
                    <a:pt x="83153" y="0"/>
                  </a:lnTo>
                  <a:lnTo>
                    <a:pt x="87568" y="5921"/>
                  </a:lnTo>
                  <a:lnTo>
                    <a:pt x="90822" y="12524"/>
                  </a:lnTo>
                  <a:lnTo>
                    <a:pt x="92836" y="19679"/>
                  </a:lnTo>
                  <a:lnTo>
                    <a:pt x="93528" y="27255"/>
                  </a:lnTo>
                  <a:lnTo>
                    <a:pt x="92969" y="44734"/>
                  </a:lnTo>
                  <a:lnTo>
                    <a:pt x="90508" y="79267"/>
                  </a:lnTo>
                  <a:lnTo>
                    <a:pt x="89949" y="96427"/>
                  </a:lnTo>
                  <a:lnTo>
                    <a:pt x="91407" y="115533"/>
                  </a:lnTo>
                  <a:lnTo>
                    <a:pt x="95661" y="134832"/>
                  </a:lnTo>
                  <a:lnTo>
                    <a:pt x="98700" y="143453"/>
                  </a:lnTo>
                  <a:lnTo>
                    <a:pt x="83464" y="143453"/>
                  </a:lnTo>
                  <a:lnTo>
                    <a:pt x="80450" y="152337"/>
                  </a:lnTo>
                  <a:lnTo>
                    <a:pt x="76857" y="161023"/>
                  </a:lnTo>
                  <a:lnTo>
                    <a:pt x="72807" y="169506"/>
                  </a:lnTo>
                  <a:lnTo>
                    <a:pt x="70418" y="174012"/>
                  </a:lnTo>
                  <a:close/>
                </a:path>
                <a:path w="167004" h="277495">
                  <a:moveTo>
                    <a:pt x="108059" y="250514"/>
                  </a:moveTo>
                  <a:lnTo>
                    <a:pt x="90260" y="250514"/>
                  </a:lnTo>
                  <a:lnTo>
                    <a:pt x="95588" y="243768"/>
                  </a:lnTo>
                  <a:lnTo>
                    <a:pt x="100012" y="236615"/>
                  </a:lnTo>
                  <a:lnTo>
                    <a:pt x="103463" y="229056"/>
                  </a:lnTo>
                  <a:lnTo>
                    <a:pt x="105874" y="221090"/>
                  </a:lnTo>
                  <a:lnTo>
                    <a:pt x="0" y="221090"/>
                  </a:lnTo>
                  <a:lnTo>
                    <a:pt x="0" y="21267"/>
                  </a:lnTo>
                  <a:lnTo>
                    <a:pt x="17245" y="33212"/>
                  </a:lnTo>
                  <a:lnTo>
                    <a:pt x="31052" y="49387"/>
                  </a:lnTo>
                  <a:lnTo>
                    <a:pt x="31264" y="49813"/>
                  </a:lnTo>
                  <a:lnTo>
                    <a:pt x="13954" y="49813"/>
                  </a:lnTo>
                  <a:lnTo>
                    <a:pt x="13954" y="151661"/>
                  </a:lnTo>
                  <a:lnTo>
                    <a:pt x="21890" y="151661"/>
                  </a:lnTo>
                  <a:lnTo>
                    <a:pt x="21890" y="151919"/>
                  </a:lnTo>
                  <a:lnTo>
                    <a:pt x="34492" y="151919"/>
                  </a:lnTo>
                  <a:lnTo>
                    <a:pt x="34444" y="165598"/>
                  </a:lnTo>
                  <a:lnTo>
                    <a:pt x="34690" y="165856"/>
                  </a:lnTo>
                  <a:lnTo>
                    <a:pt x="13902" y="165856"/>
                  </a:lnTo>
                  <a:lnTo>
                    <a:pt x="13902" y="207256"/>
                  </a:lnTo>
                  <a:lnTo>
                    <a:pt x="166877" y="207256"/>
                  </a:lnTo>
                  <a:lnTo>
                    <a:pt x="166877" y="221142"/>
                  </a:lnTo>
                  <a:lnTo>
                    <a:pt x="120347" y="221142"/>
                  </a:lnTo>
                  <a:lnTo>
                    <a:pt x="116499" y="234829"/>
                  </a:lnTo>
                  <a:lnTo>
                    <a:pt x="110426" y="247352"/>
                  </a:lnTo>
                  <a:lnTo>
                    <a:pt x="108059" y="250514"/>
                  </a:lnTo>
                  <a:close/>
                </a:path>
                <a:path w="167004" h="277495">
                  <a:moveTo>
                    <a:pt x="114900" y="145466"/>
                  </a:moveTo>
                  <a:lnTo>
                    <a:pt x="122006" y="89355"/>
                  </a:lnTo>
                  <a:lnTo>
                    <a:pt x="136447" y="49291"/>
                  </a:lnTo>
                  <a:lnTo>
                    <a:pt x="166877" y="21267"/>
                  </a:lnTo>
                  <a:lnTo>
                    <a:pt x="166877" y="50071"/>
                  </a:lnTo>
                  <a:lnTo>
                    <a:pt x="152923" y="50071"/>
                  </a:lnTo>
                  <a:lnTo>
                    <a:pt x="146655" y="58314"/>
                  </a:lnTo>
                  <a:lnTo>
                    <a:pt x="141563" y="67461"/>
                  </a:lnTo>
                  <a:lnTo>
                    <a:pt x="137911" y="77373"/>
                  </a:lnTo>
                  <a:lnTo>
                    <a:pt x="135960" y="87909"/>
                  </a:lnTo>
                  <a:lnTo>
                    <a:pt x="130514" y="134213"/>
                  </a:lnTo>
                  <a:lnTo>
                    <a:pt x="137620" y="138291"/>
                  </a:lnTo>
                  <a:lnTo>
                    <a:pt x="143119" y="144537"/>
                  </a:lnTo>
                  <a:lnTo>
                    <a:pt x="143210" y="144898"/>
                  </a:lnTo>
                  <a:lnTo>
                    <a:pt x="117908" y="144898"/>
                  </a:lnTo>
                  <a:lnTo>
                    <a:pt x="114900" y="145466"/>
                  </a:lnTo>
                  <a:close/>
                </a:path>
                <a:path w="167004" h="277495">
                  <a:moveTo>
                    <a:pt x="34492" y="151919"/>
                  </a:moveTo>
                  <a:lnTo>
                    <a:pt x="21890" y="151919"/>
                  </a:lnTo>
                  <a:lnTo>
                    <a:pt x="23728" y="144898"/>
                  </a:lnTo>
                  <a:lnTo>
                    <a:pt x="23852" y="144537"/>
                  </a:lnTo>
                  <a:lnTo>
                    <a:pt x="29256" y="138033"/>
                  </a:lnTo>
                  <a:lnTo>
                    <a:pt x="36415" y="133955"/>
                  </a:lnTo>
                  <a:lnTo>
                    <a:pt x="30916" y="87651"/>
                  </a:lnTo>
                  <a:lnTo>
                    <a:pt x="28725" y="77129"/>
                  </a:lnTo>
                  <a:lnTo>
                    <a:pt x="25100" y="67280"/>
                  </a:lnTo>
                  <a:lnTo>
                    <a:pt x="20142" y="58157"/>
                  </a:lnTo>
                  <a:lnTo>
                    <a:pt x="13954" y="49813"/>
                  </a:lnTo>
                  <a:lnTo>
                    <a:pt x="31264" y="49813"/>
                  </a:lnTo>
                  <a:lnTo>
                    <a:pt x="40551" y="68524"/>
                  </a:lnTo>
                  <a:lnTo>
                    <a:pt x="44870" y="89355"/>
                  </a:lnTo>
                  <a:lnTo>
                    <a:pt x="51905" y="144898"/>
                  </a:lnTo>
                  <a:lnTo>
                    <a:pt x="41032" y="144898"/>
                  </a:lnTo>
                  <a:lnTo>
                    <a:pt x="34492" y="151919"/>
                  </a:lnTo>
                  <a:close/>
                </a:path>
                <a:path w="167004" h="277495">
                  <a:moveTo>
                    <a:pt x="166877" y="152177"/>
                  </a:moveTo>
                  <a:lnTo>
                    <a:pt x="152975" y="152177"/>
                  </a:lnTo>
                  <a:lnTo>
                    <a:pt x="152923" y="50071"/>
                  </a:lnTo>
                  <a:lnTo>
                    <a:pt x="166877" y="50071"/>
                  </a:lnTo>
                  <a:lnTo>
                    <a:pt x="166877" y="152177"/>
                  </a:lnTo>
                  <a:close/>
                </a:path>
                <a:path w="167004" h="277495">
                  <a:moveTo>
                    <a:pt x="119116" y="187847"/>
                  </a:moveTo>
                  <a:lnTo>
                    <a:pt x="83464" y="187847"/>
                  </a:lnTo>
                  <a:lnTo>
                    <a:pt x="87562" y="183201"/>
                  </a:lnTo>
                  <a:lnTo>
                    <a:pt x="92490" y="179123"/>
                  </a:lnTo>
                  <a:lnTo>
                    <a:pt x="98508" y="177781"/>
                  </a:lnTo>
                  <a:lnTo>
                    <a:pt x="94115" y="169506"/>
                  </a:lnTo>
                  <a:lnTo>
                    <a:pt x="90052" y="161023"/>
                  </a:lnTo>
                  <a:lnTo>
                    <a:pt x="86457" y="152337"/>
                  </a:lnTo>
                  <a:lnTo>
                    <a:pt x="83464" y="143453"/>
                  </a:lnTo>
                  <a:lnTo>
                    <a:pt x="98700" y="143453"/>
                  </a:lnTo>
                  <a:lnTo>
                    <a:pt x="102532" y="154326"/>
                  </a:lnTo>
                  <a:lnTo>
                    <a:pt x="111839" y="174012"/>
                  </a:lnTo>
                  <a:lnTo>
                    <a:pt x="141078" y="174012"/>
                  </a:lnTo>
                  <a:lnTo>
                    <a:pt x="137847" y="178200"/>
                  </a:lnTo>
                  <a:lnTo>
                    <a:pt x="132170" y="182653"/>
                  </a:lnTo>
                  <a:lnTo>
                    <a:pt x="125534" y="185679"/>
                  </a:lnTo>
                  <a:lnTo>
                    <a:pt x="118946" y="187021"/>
                  </a:lnTo>
                  <a:lnTo>
                    <a:pt x="119116" y="187847"/>
                  </a:lnTo>
                  <a:close/>
                </a:path>
                <a:path w="167004" h="277495">
                  <a:moveTo>
                    <a:pt x="51977" y="145466"/>
                  </a:moveTo>
                  <a:lnTo>
                    <a:pt x="48398" y="144898"/>
                  </a:lnTo>
                  <a:lnTo>
                    <a:pt x="51905" y="144898"/>
                  </a:lnTo>
                  <a:lnTo>
                    <a:pt x="51977" y="145466"/>
                  </a:lnTo>
                  <a:close/>
                </a:path>
                <a:path w="167004" h="277495">
                  <a:moveTo>
                    <a:pt x="141078" y="174012"/>
                  </a:moveTo>
                  <a:lnTo>
                    <a:pt x="111839" y="174012"/>
                  </a:lnTo>
                  <a:lnTo>
                    <a:pt x="120347" y="172102"/>
                  </a:lnTo>
                  <a:lnTo>
                    <a:pt x="126934" y="170760"/>
                  </a:lnTo>
                  <a:lnTo>
                    <a:pt x="131862" y="165030"/>
                  </a:lnTo>
                  <a:lnTo>
                    <a:pt x="131813" y="151661"/>
                  </a:lnTo>
                  <a:lnTo>
                    <a:pt x="125275" y="144898"/>
                  </a:lnTo>
                  <a:lnTo>
                    <a:pt x="143210" y="144898"/>
                  </a:lnTo>
                  <a:lnTo>
                    <a:pt x="145038" y="152177"/>
                  </a:lnTo>
                  <a:lnTo>
                    <a:pt x="166877" y="152177"/>
                  </a:lnTo>
                  <a:lnTo>
                    <a:pt x="166877" y="165805"/>
                  </a:lnTo>
                  <a:lnTo>
                    <a:pt x="144987" y="165805"/>
                  </a:lnTo>
                  <a:lnTo>
                    <a:pt x="142205" y="172552"/>
                  </a:lnTo>
                  <a:lnTo>
                    <a:pt x="141078" y="174012"/>
                  </a:lnTo>
                  <a:close/>
                </a:path>
                <a:path w="167004" h="277495">
                  <a:moveTo>
                    <a:pt x="166877" y="207204"/>
                  </a:moveTo>
                  <a:lnTo>
                    <a:pt x="152923" y="207204"/>
                  </a:lnTo>
                  <a:lnTo>
                    <a:pt x="152923" y="165805"/>
                  </a:lnTo>
                  <a:lnTo>
                    <a:pt x="166877" y="165805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166877" y="207256"/>
                  </a:moveTo>
                  <a:lnTo>
                    <a:pt x="45389" y="207256"/>
                  </a:lnTo>
                  <a:lnTo>
                    <a:pt x="45495" y="199823"/>
                  </a:lnTo>
                  <a:lnTo>
                    <a:pt x="46594" y="193577"/>
                  </a:lnTo>
                  <a:lnTo>
                    <a:pt x="47879" y="187330"/>
                  </a:lnTo>
                  <a:lnTo>
                    <a:pt x="41291" y="185988"/>
                  </a:lnTo>
                  <a:lnTo>
                    <a:pt x="34684" y="182806"/>
                  </a:lnTo>
                  <a:lnTo>
                    <a:pt x="29016" y="178265"/>
                  </a:lnTo>
                  <a:lnTo>
                    <a:pt x="24608" y="172518"/>
                  </a:lnTo>
                  <a:lnTo>
                    <a:pt x="21838" y="165856"/>
                  </a:lnTo>
                  <a:lnTo>
                    <a:pt x="34690" y="165856"/>
                  </a:lnTo>
                  <a:lnTo>
                    <a:pt x="39372" y="170760"/>
                  </a:lnTo>
                  <a:lnTo>
                    <a:pt x="45960" y="172102"/>
                  </a:lnTo>
                  <a:lnTo>
                    <a:pt x="54467" y="174012"/>
                  </a:lnTo>
                  <a:lnTo>
                    <a:pt x="70418" y="174012"/>
                  </a:lnTo>
                  <a:lnTo>
                    <a:pt x="68421" y="177781"/>
                  </a:lnTo>
                  <a:lnTo>
                    <a:pt x="74438" y="179123"/>
                  </a:lnTo>
                  <a:lnTo>
                    <a:pt x="79366" y="183252"/>
                  </a:lnTo>
                  <a:lnTo>
                    <a:pt x="83464" y="187847"/>
                  </a:lnTo>
                  <a:lnTo>
                    <a:pt x="119116" y="187847"/>
                  </a:lnTo>
                  <a:lnTo>
                    <a:pt x="119626" y="190324"/>
                  </a:lnTo>
                  <a:lnTo>
                    <a:pt x="61314" y="190324"/>
                  </a:lnTo>
                  <a:lnTo>
                    <a:pt x="59966" y="195796"/>
                  </a:lnTo>
                  <a:lnTo>
                    <a:pt x="58876" y="201216"/>
                  </a:lnTo>
                  <a:lnTo>
                    <a:pt x="58876" y="207204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90312" y="207204"/>
                  </a:moveTo>
                  <a:lnTo>
                    <a:pt x="76358" y="207204"/>
                  </a:lnTo>
                  <a:lnTo>
                    <a:pt x="76358" y="198739"/>
                  </a:lnTo>
                  <a:lnTo>
                    <a:pt x="69770" y="191408"/>
                  </a:lnTo>
                  <a:lnTo>
                    <a:pt x="61314" y="190324"/>
                  </a:lnTo>
                  <a:lnTo>
                    <a:pt x="105355" y="190324"/>
                  </a:lnTo>
                  <a:lnTo>
                    <a:pt x="96848" y="191408"/>
                  </a:lnTo>
                  <a:lnTo>
                    <a:pt x="90357" y="198739"/>
                  </a:lnTo>
                  <a:lnTo>
                    <a:pt x="90312" y="207204"/>
                  </a:lnTo>
                  <a:close/>
                </a:path>
                <a:path w="167004" h="277495">
                  <a:moveTo>
                    <a:pt x="152923" y="207204"/>
                  </a:moveTo>
                  <a:lnTo>
                    <a:pt x="107793" y="207204"/>
                  </a:lnTo>
                  <a:lnTo>
                    <a:pt x="107793" y="201216"/>
                  </a:lnTo>
                  <a:lnTo>
                    <a:pt x="106704" y="195745"/>
                  </a:lnTo>
                  <a:lnTo>
                    <a:pt x="105355" y="190324"/>
                  </a:lnTo>
                  <a:lnTo>
                    <a:pt x="119626" y="190324"/>
                  </a:lnTo>
                  <a:lnTo>
                    <a:pt x="120349" y="193886"/>
                  </a:lnTo>
                  <a:lnTo>
                    <a:pt x="121384" y="199823"/>
                  </a:lnTo>
                  <a:lnTo>
                    <a:pt x="121384" y="206895"/>
                  </a:lnTo>
                  <a:lnTo>
                    <a:pt x="152871" y="206895"/>
                  </a:lnTo>
                  <a:lnTo>
                    <a:pt x="152923" y="207204"/>
                  </a:lnTo>
                  <a:close/>
                </a:path>
                <a:path w="167004" h="277495">
                  <a:moveTo>
                    <a:pt x="83361" y="276995"/>
                  </a:moveTo>
                  <a:lnTo>
                    <a:pt x="81441" y="272917"/>
                  </a:lnTo>
                  <a:lnTo>
                    <a:pt x="78433" y="269923"/>
                  </a:lnTo>
                  <a:lnTo>
                    <a:pt x="74853" y="267445"/>
                  </a:lnTo>
                  <a:lnTo>
                    <a:pt x="64883" y="258243"/>
                  </a:lnTo>
                  <a:lnTo>
                    <a:pt x="56613" y="247301"/>
                  </a:lnTo>
                  <a:lnTo>
                    <a:pt x="50390" y="234808"/>
                  </a:lnTo>
                  <a:lnTo>
                    <a:pt x="46478" y="221090"/>
                  </a:lnTo>
                  <a:lnTo>
                    <a:pt x="60744" y="221090"/>
                  </a:lnTo>
                  <a:lnTo>
                    <a:pt x="63132" y="229092"/>
                  </a:lnTo>
                  <a:lnTo>
                    <a:pt x="66586" y="236712"/>
                  </a:lnTo>
                  <a:lnTo>
                    <a:pt x="71022" y="243877"/>
                  </a:lnTo>
                  <a:lnTo>
                    <a:pt x="76358" y="250514"/>
                  </a:lnTo>
                  <a:lnTo>
                    <a:pt x="108059" y="250514"/>
                  </a:lnTo>
                  <a:lnTo>
                    <a:pt x="102183" y="258367"/>
                  </a:lnTo>
                  <a:lnTo>
                    <a:pt x="91868" y="267445"/>
                  </a:lnTo>
                  <a:lnTo>
                    <a:pt x="88289" y="269872"/>
                  </a:lnTo>
                  <a:lnTo>
                    <a:pt x="85280" y="272866"/>
                  </a:lnTo>
                  <a:lnTo>
                    <a:pt x="83361" y="276995"/>
                  </a:lnTo>
                  <a:close/>
                </a:path>
                <a:path w="167004" h="277495">
                  <a:moveTo>
                    <a:pt x="90260" y="250514"/>
                  </a:moveTo>
                  <a:lnTo>
                    <a:pt x="76358" y="250514"/>
                  </a:lnTo>
                  <a:lnTo>
                    <a:pt x="76358" y="221090"/>
                  </a:lnTo>
                  <a:lnTo>
                    <a:pt x="90260" y="221090"/>
                  </a:lnTo>
                  <a:lnTo>
                    <a:pt x="90260" y="250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303" y="7073895"/>
              <a:ext cx="170664" cy="15217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813520" y="7065073"/>
              <a:ext cx="165735" cy="161290"/>
            </a:xfrm>
            <a:custGeom>
              <a:avLst/>
              <a:gdLst/>
              <a:ahLst/>
              <a:cxnLst/>
              <a:rect l="l" t="t" r="r" b="b"/>
              <a:pathLst>
                <a:path w="165734" h="161290">
                  <a:moveTo>
                    <a:pt x="25361" y="40830"/>
                  </a:moveTo>
                  <a:lnTo>
                    <a:pt x="1193" y="40830"/>
                  </a:lnTo>
                  <a:lnTo>
                    <a:pt x="1193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165734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  <a:path w="165734" h="161290">
                  <a:moveTo>
                    <a:pt x="165633" y="40830"/>
                  </a:moveTo>
                  <a:lnTo>
                    <a:pt x="141465" y="40830"/>
                  </a:lnTo>
                  <a:lnTo>
                    <a:pt x="141465" y="88976"/>
                  </a:lnTo>
                  <a:lnTo>
                    <a:pt x="82689" y="88976"/>
                  </a:lnTo>
                  <a:lnTo>
                    <a:pt x="82689" y="40830"/>
                  </a:lnTo>
                  <a:lnTo>
                    <a:pt x="58521" y="40830"/>
                  </a:lnTo>
                  <a:lnTo>
                    <a:pt x="58521" y="88976"/>
                  </a:lnTo>
                  <a:lnTo>
                    <a:pt x="58521" y="110515"/>
                  </a:lnTo>
                  <a:lnTo>
                    <a:pt x="58521" y="161188"/>
                  </a:lnTo>
                  <a:lnTo>
                    <a:pt x="82689" y="161188"/>
                  </a:lnTo>
                  <a:lnTo>
                    <a:pt x="82689" y="110515"/>
                  </a:lnTo>
                  <a:lnTo>
                    <a:pt x="141465" y="110515"/>
                  </a:lnTo>
                  <a:lnTo>
                    <a:pt x="141465" y="161188"/>
                  </a:lnTo>
                  <a:lnTo>
                    <a:pt x="165633" y="161188"/>
                  </a:lnTo>
                  <a:lnTo>
                    <a:pt x="165633" y="110515"/>
                  </a:lnTo>
                  <a:lnTo>
                    <a:pt x="165633" y="88976"/>
                  </a:lnTo>
                  <a:lnTo>
                    <a:pt x="165633" y="4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3189" y="7073895"/>
              <a:ext cx="248526" cy="1541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85008" y="7065073"/>
              <a:ext cx="26670" cy="161290"/>
            </a:xfrm>
            <a:custGeom>
              <a:avLst/>
              <a:gdLst/>
              <a:ahLst/>
              <a:cxnLst/>
              <a:rect l="l" t="t" r="r" b="b"/>
              <a:pathLst>
                <a:path w="26670" h="161290">
                  <a:moveTo>
                    <a:pt x="25361" y="40830"/>
                  </a:moveTo>
                  <a:lnTo>
                    <a:pt x="1181" y="40830"/>
                  </a:lnTo>
                  <a:lnTo>
                    <a:pt x="1181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26670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3519" y="7103835"/>
              <a:ext cx="363477" cy="1241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1220" y="7103835"/>
              <a:ext cx="350768" cy="1622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104704" y="7065073"/>
              <a:ext cx="254000" cy="189230"/>
            </a:xfrm>
            <a:custGeom>
              <a:avLst/>
              <a:gdLst/>
              <a:ahLst/>
              <a:cxnLst/>
              <a:rect l="l" t="t" r="r" b="b"/>
              <a:pathLst>
                <a:path w="254000" h="189229">
                  <a:moveTo>
                    <a:pt x="121589" y="139623"/>
                  </a:moveTo>
                  <a:lnTo>
                    <a:pt x="105511" y="139623"/>
                  </a:lnTo>
                  <a:lnTo>
                    <a:pt x="105511" y="40805"/>
                  </a:lnTo>
                  <a:lnTo>
                    <a:pt x="81330" y="40805"/>
                  </a:lnTo>
                  <a:lnTo>
                    <a:pt x="81330" y="139623"/>
                  </a:lnTo>
                  <a:lnTo>
                    <a:pt x="24168" y="139623"/>
                  </a:lnTo>
                  <a:lnTo>
                    <a:pt x="24168" y="40805"/>
                  </a:lnTo>
                  <a:lnTo>
                    <a:pt x="0" y="40805"/>
                  </a:lnTo>
                  <a:lnTo>
                    <a:pt x="0" y="139623"/>
                  </a:lnTo>
                  <a:lnTo>
                    <a:pt x="0" y="161163"/>
                  </a:lnTo>
                  <a:lnTo>
                    <a:pt x="98615" y="161163"/>
                  </a:lnTo>
                  <a:lnTo>
                    <a:pt x="98615" y="189039"/>
                  </a:lnTo>
                  <a:lnTo>
                    <a:pt x="121589" y="189039"/>
                  </a:lnTo>
                  <a:lnTo>
                    <a:pt x="121589" y="161163"/>
                  </a:lnTo>
                  <a:lnTo>
                    <a:pt x="121589" y="139623"/>
                  </a:lnTo>
                  <a:close/>
                </a:path>
                <a:path w="254000" h="189229">
                  <a:moveTo>
                    <a:pt x="168224" y="40830"/>
                  </a:moveTo>
                  <a:lnTo>
                    <a:pt x="144056" y="40830"/>
                  </a:lnTo>
                  <a:lnTo>
                    <a:pt x="144056" y="160997"/>
                  </a:lnTo>
                  <a:lnTo>
                    <a:pt x="168224" y="160997"/>
                  </a:lnTo>
                  <a:lnTo>
                    <a:pt x="168224" y="40830"/>
                  </a:lnTo>
                  <a:close/>
                </a:path>
                <a:path w="254000" h="189229">
                  <a:moveTo>
                    <a:pt x="169418" y="0"/>
                  </a:moveTo>
                  <a:lnTo>
                    <a:pt x="142862" y="0"/>
                  </a:lnTo>
                  <a:lnTo>
                    <a:pt x="142862" y="24053"/>
                  </a:lnTo>
                  <a:lnTo>
                    <a:pt x="169418" y="24053"/>
                  </a:lnTo>
                  <a:lnTo>
                    <a:pt x="169418" y="0"/>
                  </a:lnTo>
                  <a:close/>
                </a:path>
                <a:path w="254000" h="189229">
                  <a:moveTo>
                    <a:pt x="212051" y="0"/>
                  </a:moveTo>
                  <a:lnTo>
                    <a:pt x="185915" y="0"/>
                  </a:lnTo>
                  <a:lnTo>
                    <a:pt x="185915" y="24053"/>
                  </a:lnTo>
                  <a:lnTo>
                    <a:pt x="212051" y="24053"/>
                  </a:lnTo>
                  <a:lnTo>
                    <a:pt x="212051" y="0"/>
                  </a:lnTo>
                  <a:close/>
                </a:path>
                <a:path w="254000" h="189229">
                  <a:moveTo>
                    <a:pt x="231825" y="40830"/>
                  </a:moveTo>
                  <a:lnTo>
                    <a:pt x="207645" y="40830"/>
                  </a:lnTo>
                  <a:lnTo>
                    <a:pt x="207645" y="160997"/>
                  </a:lnTo>
                  <a:lnTo>
                    <a:pt x="231825" y="160997"/>
                  </a:lnTo>
                  <a:lnTo>
                    <a:pt x="231825" y="40830"/>
                  </a:lnTo>
                  <a:close/>
                </a:path>
                <a:path w="254000" h="189229">
                  <a:moveTo>
                    <a:pt x="253504" y="0"/>
                  </a:moveTo>
                  <a:lnTo>
                    <a:pt x="227355" y="0"/>
                  </a:lnTo>
                  <a:lnTo>
                    <a:pt x="227355" y="24053"/>
                  </a:lnTo>
                  <a:lnTo>
                    <a:pt x="253504" y="24053"/>
                  </a:lnTo>
                  <a:lnTo>
                    <a:pt x="253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19479" y="1278423"/>
            <a:ext cx="2725281" cy="5379973"/>
            <a:chOff x="7507223" y="1266444"/>
            <a:chExt cx="3187065" cy="6291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7223" y="1266444"/>
              <a:ext cx="3186683" cy="6291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84499" y="6918051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66"/>
                  </a:moveTo>
                  <a:lnTo>
                    <a:pt x="0" y="228266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66"/>
                  </a:lnTo>
                  <a:close/>
                </a:path>
              </a:pathLst>
            </a:custGeom>
            <a:solidFill>
              <a:srgbClr val="005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4499" y="7146317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71"/>
                  </a:moveTo>
                  <a:lnTo>
                    <a:pt x="0" y="228271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71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2948" y="7004930"/>
              <a:ext cx="167005" cy="277495"/>
            </a:xfrm>
            <a:custGeom>
              <a:avLst/>
              <a:gdLst/>
              <a:ahLst/>
              <a:cxnLst/>
              <a:rect l="l" t="t" r="r" b="b"/>
              <a:pathLst>
                <a:path w="167004" h="277495">
                  <a:moveTo>
                    <a:pt x="70418" y="174012"/>
                  </a:moveTo>
                  <a:lnTo>
                    <a:pt x="54467" y="174012"/>
                  </a:lnTo>
                  <a:lnTo>
                    <a:pt x="63774" y="154297"/>
                  </a:lnTo>
                  <a:lnTo>
                    <a:pt x="70645" y="134794"/>
                  </a:lnTo>
                  <a:lnTo>
                    <a:pt x="74899" y="115504"/>
                  </a:lnTo>
                  <a:lnTo>
                    <a:pt x="76358" y="96427"/>
                  </a:lnTo>
                  <a:lnTo>
                    <a:pt x="75879" y="79267"/>
                  </a:lnTo>
                  <a:lnTo>
                    <a:pt x="74782" y="62054"/>
                  </a:lnTo>
                  <a:lnTo>
                    <a:pt x="73578" y="44734"/>
                  </a:lnTo>
                  <a:lnTo>
                    <a:pt x="72778" y="27255"/>
                  </a:lnTo>
                  <a:lnTo>
                    <a:pt x="73525" y="19650"/>
                  </a:lnTo>
                  <a:lnTo>
                    <a:pt x="75631" y="12485"/>
                  </a:lnTo>
                  <a:lnTo>
                    <a:pt x="78905" y="5892"/>
                  </a:lnTo>
                  <a:lnTo>
                    <a:pt x="83153" y="0"/>
                  </a:lnTo>
                  <a:lnTo>
                    <a:pt x="87568" y="5921"/>
                  </a:lnTo>
                  <a:lnTo>
                    <a:pt x="90822" y="12524"/>
                  </a:lnTo>
                  <a:lnTo>
                    <a:pt x="92836" y="19679"/>
                  </a:lnTo>
                  <a:lnTo>
                    <a:pt x="93528" y="27255"/>
                  </a:lnTo>
                  <a:lnTo>
                    <a:pt x="92969" y="44734"/>
                  </a:lnTo>
                  <a:lnTo>
                    <a:pt x="90508" y="79267"/>
                  </a:lnTo>
                  <a:lnTo>
                    <a:pt x="89949" y="96427"/>
                  </a:lnTo>
                  <a:lnTo>
                    <a:pt x="91407" y="115533"/>
                  </a:lnTo>
                  <a:lnTo>
                    <a:pt x="95661" y="134832"/>
                  </a:lnTo>
                  <a:lnTo>
                    <a:pt x="98700" y="143453"/>
                  </a:lnTo>
                  <a:lnTo>
                    <a:pt x="83464" y="143453"/>
                  </a:lnTo>
                  <a:lnTo>
                    <a:pt x="80450" y="152337"/>
                  </a:lnTo>
                  <a:lnTo>
                    <a:pt x="76857" y="161023"/>
                  </a:lnTo>
                  <a:lnTo>
                    <a:pt x="72807" y="169506"/>
                  </a:lnTo>
                  <a:lnTo>
                    <a:pt x="70418" y="174012"/>
                  </a:lnTo>
                  <a:close/>
                </a:path>
                <a:path w="167004" h="277495">
                  <a:moveTo>
                    <a:pt x="108059" y="250514"/>
                  </a:moveTo>
                  <a:lnTo>
                    <a:pt x="90260" y="250514"/>
                  </a:lnTo>
                  <a:lnTo>
                    <a:pt x="95588" y="243768"/>
                  </a:lnTo>
                  <a:lnTo>
                    <a:pt x="100012" y="236615"/>
                  </a:lnTo>
                  <a:lnTo>
                    <a:pt x="103463" y="229056"/>
                  </a:lnTo>
                  <a:lnTo>
                    <a:pt x="105874" y="221090"/>
                  </a:lnTo>
                  <a:lnTo>
                    <a:pt x="0" y="221090"/>
                  </a:lnTo>
                  <a:lnTo>
                    <a:pt x="0" y="21267"/>
                  </a:lnTo>
                  <a:lnTo>
                    <a:pt x="17245" y="33212"/>
                  </a:lnTo>
                  <a:lnTo>
                    <a:pt x="31052" y="49387"/>
                  </a:lnTo>
                  <a:lnTo>
                    <a:pt x="31264" y="49813"/>
                  </a:lnTo>
                  <a:lnTo>
                    <a:pt x="13954" y="49813"/>
                  </a:lnTo>
                  <a:lnTo>
                    <a:pt x="13954" y="151661"/>
                  </a:lnTo>
                  <a:lnTo>
                    <a:pt x="21890" y="151661"/>
                  </a:lnTo>
                  <a:lnTo>
                    <a:pt x="21890" y="151919"/>
                  </a:lnTo>
                  <a:lnTo>
                    <a:pt x="34492" y="151919"/>
                  </a:lnTo>
                  <a:lnTo>
                    <a:pt x="34444" y="165598"/>
                  </a:lnTo>
                  <a:lnTo>
                    <a:pt x="34690" y="165856"/>
                  </a:lnTo>
                  <a:lnTo>
                    <a:pt x="13902" y="165856"/>
                  </a:lnTo>
                  <a:lnTo>
                    <a:pt x="13902" y="207256"/>
                  </a:lnTo>
                  <a:lnTo>
                    <a:pt x="166877" y="207256"/>
                  </a:lnTo>
                  <a:lnTo>
                    <a:pt x="166877" y="221142"/>
                  </a:lnTo>
                  <a:lnTo>
                    <a:pt x="120347" y="221142"/>
                  </a:lnTo>
                  <a:lnTo>
                    <a:pt x="116499" y="234829"/>
                  </a:lnTo>
                  <a:lnTo>
                    <a:pt x="110426" y="247352"/>
                  </a:lnTo>
                  <a:lnTo>
                    <a:pt x="108059" y="250514"/>
                  </a:lnTo>
                  <a:close/>
                </a:path>
                <a:path w="167004" h="277495">
                  <a:moveTo>
                    <a:pt x="114900" y="145466"/>
                  </a:moveTo>
                  <a:lnTo>
                    <a:pt x="122006" y="89355"/>
                  </a:lnTo>
                  <a:lnTo>
                    <a:pt x="136447" y="49291"/>
                  </a:lnTo>
                  <a:lnTo>
                    <a:pt x="166877" y="21267"/>
                  </a:lnTo>
                  <a:lnTo>
                    <a:pt x="166877" y="50071"/>
                  </a:lnTo>
                  <a:lnTo>
                    <a:pt x="152923" y="50071"/>
                  </a:lnTo>
                  <a:lnTo>
                    <a:pt x="146655" y="58314"/>
                  </a:lnTo>
                  <a:lnTo>
                    <a:pt x="141563" y="67461"/>
                  </a:lnTo>
                  <a:lnTo>
                    <a:pt x="137911" y="77373"/>
                  </a:lnTo>
                  <a:lnTo>
                    <a:pt x="135960" y="87909"/>
                  </a:lnTo>
                  <a:lnTo>
                    <a:pt x="130514" y="134213"/>
                  </a:lnTo>
                  <a:lnTo>
                    <a:pt x="137620" y="138291"/>
                  </a:lnTo>
                  <a:lnTo>
                    <a:pt x="143119" y="144537"/>
                  </a:lnTo>
                  <a:lnTo>
                    <a:pt x="143210" y="144898"/>
                  </a:lnTo>
                  <a:lnTo>
                    <a:pt x="117908" y="144898"/>
                  </a:lnTo>
                  <a:lnTo>
                    <a:pt x="114900" y="145466"/>
                  </a:lnTo>
                  <a:close/>
                </a:path>
                <a:path w="167004" h="277495">
                  <a:moveTo>
                    <a:pt x="34492" y="151919"/>
                  </a:moveTo>
                  <a:lnTo>
                    <a:pt x="21890" y="151919"/>
                  </a:lnTo>
                  <a:lnTo>
                    <a:pt x="23728" y="144898"/>
                  </a:lnTo>
                  <a:lnTo>
                    <a:pt x="23852" y="144537"/>
                  </a:lnTo>
                  <a:lnTo>
                    <a:pt x="29256" y="138033"/>
                  </a:lnTo>
                  <a:lnTo>
                    <a:pt x="36415" y="133955"/>
                  </a:lnTo>
                  <a:lnTo>
                    <a:pt x="30916" y="87651"/>
                  </a:lnTo>
                  <a:lnTo>
                    <a:pt x="28725" y="77129"/>
                  </a:lnTo>
                  <a:lnTo>
                    <a:pt x="25100" y="67280"/>
                  </a:lnTo>
                  <a:lnTo>
                    <a:pt x="20142" y="58157"/>
                  </a:lnTo>
                  <a:lnTo>
                    <a:pt x="13954" y="49813"/>
                  </a:lnTo>
                  <a:lnTo>
                    <a:pt x="31264" y="49813"/>
                  </a:lnTo>
                  <a:lnTo>
                    <a:pt x="40551" y="68524"/>
                  </a:lnTo>
                  <a:lnTo>
                    <a:pt x="44870" y="89355"/>
                  </a:lnTo>
                  <a:lnTo>
                    <a:pt x="51905" y="144898"/>
                  </a:lnTo>
                  <a:lnTo>
                    <a:pt x="41032" y="144898"/>
                  </a:lnTo>
                  <a:lnTo>
                    <a:pt x="34492" y="151919"/>
                  </a:lnTo>
                  <a:close/>
                </a:path>
                <a:path w="167004" h="277495">
                  <a:moveTo>
                    <a:pt x="166877" y="152177"/>
                  </a:moveTo>
                  <a:lnTo>
                    <a:pt x="152975" y="152177"/>
                  </a:lnTo>
                  <a:lnTo>
                    <a:pt x="152923" y="50071"/>
                  </a:lnTo>
                  <a:lnTo>
                    <a:pt x="166877" y="50071"/>
                  </a:lnTo>
                  <a:lnTo>
                    <a:pt x="166877" y="152177"/>
                  </a:lnTo>
                  <a:close/>
                </a:path>
                <a:path w="167004" h="277495">
                  <a:moveTo>
                    <a:pt x="119116" y="187847"/>
                  </a:moveTo>
                  <a:lnTo>
                    <a:pt x="83464" y="187847"/>
                  </a:lnTo>
                  <a:lnTo>
                    <a:pt x="87562" y="183201"/>
                  </a:lnTo>
                  <a:lnTo>
                    <a:pt x="92490" y="179123"/>
                  </a:lnTo>
                  <a:lnTo>
                    <a:pt x="98508" y="177781"/>
                  </a:lnTo>
                  <a:lnTo>
                    <a:pt x="94115" y="169506"/>
                  </a:lnTo>
                  <a:lnTo>
                    <a:pt x="90052" y="161023"/>
                  </a:lnTo>
                  <a:lnTo>
                    <a:pt x="86457" y="152337"/>
                  </a:lnTo>
                  <a:lnTo>
                    <a:pt x="83464" y="143453"/>
                  </a:lnTo>
                  <a:lnTo>
                    <a:pt x="98700" y="143453"/>
                  </a:lnTo>
                  <a:lnTo>
                    <a:pt x="102532" y="154326"/>
                  </a:lnTo>
                  <a:lnTo>
                    <a:pt x="111839" y="174012"/>
                  </a:lnTo>
                  <a:lnTo>
                    <a:pt x="141078" y="174012"/>
                  </a:lnTo>
                  <a:lnTo>
                    <a:pt x="137847" y="178200"/>
                  </a:lnTo>
                  <a:lnTo>
                    <a:pt x="132170" y="182653"/>
                  </a:lnTo>
                  <a:lnTo>
                    <a:pt x="125534" y="185679"/>
                  </a:lnTo>
                  <a:lnTo>
                    <a:pt x="118946" y="187021"/>
                  </a:lnTo>
                  <a:lnTo>
                    <a:pt x="119116" y="187847"/>
                  </a:lnTo>
                  <a:close/>
                </a:path>
                <a:path w="167004" h="277495">
                  <a:moveTo>
                    <a:pt x="51977" y="145466"/>
                  </a:moveTo>
                  <a:lnTo>
                    <a:pt x="48398" y="144898"/>
                  </a:lnTo>
                  <a:lnTo>
                    <a:pt x="51905" y="144898"/>
                  </a:lnTo>
                  <a:lnTo>
                    <a:pt x="51977" y="145466"/>
                  </a:lnTo>
                  <a:close/>
                </a:path>
                <a:path w="167004" h="277495">
                  <a:moveTo>
                    <a:pt x="141078" y="174012"/>
                  </a:moveTo>
                  <a:lnTo>
                    <a:pt x="111839" y="174012"/>
                  </a:lnTo>
                  <a:lnTo>
                    <a:pt x="120347" y="172102"/>
                  </a:lnTo>
                  <a:lnTo>
                    <a:pt x="126934" y="170760"/>
                  </a:lnTo>
                  <a:lnTo>
                    <a:pt x="131862" y="165030"/>
                  </a:lnTo>
                  <a:lnTo>
                    <a:pt x="131813" y="151661"/>
                  </a:lnTo>
                  <a:lnTo>
                    <a:pt x="125275" y="144898"/>
                  </a:lnTo>
                  <a:lnTo>
                    <a:pt x="143210" y="144898"/>
                  </a:lnTo>
                  <a:lnTo>
                    <a:pt x="145038" y="152177"/>
                  </a:lnTo>
                  <a:lnTo>
                    <a:pt x="166877" y="152177"/>
                  </a:lnTo>
                  <a:lnTo>
                    <a:pt x="166877" y="165805"/>
                  </a:lnTo>
                  <a:lnTo>
                    <a:pt x="144987" y="165805"/>
                  </a:lnTo>
                  <a:lnTo>
                    <a:pt x="142205" y="172552"/>
                  </a:lnTo>
                  <a:lnTo>
                    <a:pt x="141078" y="174012"/>
                  </a:lnTo>
                  <a:close/>
                </a:path>
                <a:path w="167004" h="277495">
                  <a:moveTo>
                    <a:pt x="166877" y="207204"/>
                  </a:moveTo>
                  <a:lnTo>
                    <a:pt x="152923" y="207204"/>
                  </a:lnTo>
                  <a:lnTo>
                    <a:pt x="152923" y="165805"/>
                  </a:lnTo>
                  <a:lnTo>
                    <a:pt x="166877" y="165805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166877" y="207256"/>
                  </a:moveTo>
                  <a:lnTo>
                    <a:pt x="45389" y="207256"/>
                  </a:lnTo>
                  <a:lnTo>
                    <a:pt x="45495" y="199823"/>
                  </a:lnTo>
                  <a:lnTo>
                    <a:pt x="46594" y="193577"/>
                  </a:lnTo>
                  <a:lnTo>
                    <a:pt x="47879" y="187330"/>
                  </a:lnTo>
                  <a:lnTo>
                    <a:pt x="41291" y="185988"/>
                  </a:lnTo>
                  <a:lnTo>
                    <a:pt x="34684" y="182806"/>
                  </a:lnTo>
                  <a:lnTo>
                    <a:pt x="29016" y="178265"/>
                  </a:lnTo>
                  <a:lnTo>
                    <a:pt x="24608" y="172518"/>
                  </a:lnTo>
                  <a:lnTo>
                    <a:pt x="21838" y="165856"/>
                  </a:lnTo>
                  <a:lnTo>
                    <a:pt x="34690" y="165856"/>
                  </a:lnTo>
                  <a:lnTo>
                    <a:pt x="39372" y="170760"/>
                  </a:lnTo>
                  <a:lnTo>
                    <a:pt x="45960" y="172102"/>
                  </a:lnTo>
                  <a:lnTo>
                    <a:pt x="54467" y="174012"/>
                  </a:lnTo>
                  <a:lnTo>
                    <a:pt x="70418" y="174012"/>
                  </a:lnTo>
                  <a:lnTo>
                    <a:pt x="68421" y="177781"/>
                  </a:lnTo>
                  <a:lnTo>
                    <a:pt x="74438" y="179123"/>
                  </a:lnTo>
                  <a:lnTo>
                    <a:pt x="79366" y="183252"/>
                  </a:lnTo>
                  <a:lnTo>
                    <a:pt x="83464" y="187847"/>
                  </a:lnTo>
                  <a:lnTo>
                    <a:pt x="119116" y="187847"/>
                  </a:lnTo>
                  <a:lnTo>
                    <a:pt x="119626" y="190324"/>
                  </a:lnTo>
                  <a:lnTo>
                    <a:pt x="61314" y="190324"/>
                  </a:lnTo>
                  <a:lnTo>
                    <a:pt x="59966" y="195796"/>
                  </a:lnTo>
                  <a:lnTo>
                    <a:pt x="58876" y="201216"/>
                  </a:lnTo>
                  <a:lnTo>
                    <a:pt x="58876" y="207204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90312" y="207204"/>
                  </a:moveTo>
                  <a:lnTo>
                    <a:pt x="76358" y="207204"/>
                  </a:lnTo>
                  <a:lnTo>
                    <a:pt x="76358" y="198739"/>
                  </a:lnTo>
                  <a:lnTo>
                    <a:pt x="69770" y="191408"/>
                  </a:lnTo>
                  <a:lnTo>
                    <a:pt x="61314" y="190324"/>
                  </a:lnTo>
                  <a:lnTo>
                    <a:pt x="105355" y="190324"/>
                  </a:lnTo>
                  <a:lnTo>
                    <a:pt x="96848" y="191408"/>
                  </a:lnTo>
                  <a:lnTo>
                    <a:pt x="90357" y="198739"/>
                  </a:lnTo>
                  <a:lnTo>
                    <a:pt x="90312" y="207204"/>
                  </a:lnTo>
                  <a:close/>
                </a:path>
                <a:path w="167004" h="277495">
                  <a:moveTo>
                    <a:pt x="152923" y="207204"/>
                  </a:moveTo>
                  <a:lnTo>
                    <a:pt x="107793" y="207204"/>
                  </a:lnTo>
                  <a:lnTo>
                    <a:pt x="107793" y="201216"/>
                  </a:lnTo>
                  <a:lnTo>
                    <a:pt x="106704" y="195745"/>
                  </a:lnTo>
                  <a:lnTo>
                    <a:pt x="105355" y="190324"/>
                  </a:lnTo>
                  <a:lnTo>
                    <a:pt x="119626" y="190324"/>
                  </a:lnTo>
                  <a:lnTo>
                    <a:pt x="120349" y="193886"/>
                  </a:lnTo>
                  <a:lnTo>
                    <a:pt x="121384" y="199823"/>
                  </a:lnTo>
                  <a:lnTo>
                    <a:pt x="121384" y="206895"/>
                  </a:lnTo>
                  <a:lnTo>
                    <a:pt x="152871" y="206895"/>
                  </a:lnTo>
                  <a:lnTo>
                    <a:pt x="152923" y="207204"/>
                  </a:lnTo>
                  <a:close/>
                </a:path>
                <a:path w="167004" h="277495">
                  <a:moveTo>
                    <a:pt x="83361" y="276995"/>
                  </a:moveTo>
                  <a:lnTo>
                    <a:pt x="81441" y="272917"/>
                  </a:lnTo>
                  <a:lnTo>
                    <a:pt x="78433" y="269923"/>
                  </a:lnTo>
                  <a:lnTo>
                    <a:pt x="74853" y="267445"/>
                  </a:lnTo>
                  <a:lnTo>
                    <a:pt x="64883" y="258243"/>
                  </a:lnTo>
                  <a:lnTo>
                    <a:pt x="56613" y="247301"/>
                  </a:lnTo>
                  <a:lnTo>
                    <a:pt x="50390" y="234808"/>
                  </a:lnTo>
                  <a:lnTo>
                    <a:pt x="46478" y="221090"/>
                  </a:lnTo>
                  <a:lnTo>
                    <a:pt x="60744" y="221090"/>
                  </a:lnTo>
                  <a:lnTo>
                    <a:pt x="63132" y="229092"/>
                  </a:lnTo>
                  <a:lnTo>
                    <a:pt x="66586" y="236712"/>
                  </a:lnTo>
                  <a:lnTo>
                    <a:pt x="71022" y="243877"/>
                  </a:lnTo>
                  <a:lnTo>
                    <a:pt x="76358" y="250514"/>
                  </a:lnTo>
                  <a:lnTo>
                    <a:pt x="108059" y="250514"/>
                  </a:lnTo>
                  <a:lnTo>
                    <a:pt x="102183" y="258367"/>
                  </a:lnTo>
                  <a:lnTo>
                    <a:pt x="91868" y="267445"/>
                  </a:lnTo>
                  <a:lnTo>
                    <a:pt x="88289" y="269872"/>
                  </a:lnTo>
                  <a:lnTo>
                    <a:pt x="85280" y="272866"/>
                  </a:lnTo>
                  <a:lnTo>
                    <a:pt x="83361" y="276995"/>
                  </a:lnTo>
                  <a:close/>
                </a:path>
                <a:path w="167004" h="277495">
                  <a:moveTo>
                    <a:pt x="90260" y="250514"/>
                  </a:moveTo>
                  <a:lnTo>
                    <a:pt x="76358" y="250514"/>
                  </a:lnTo>
                  <a:lnTo>
                    <a:pt x="76358" y="221090"/>
                  </a:lnTo>
                  <a:lnTo>
                    <a:pt x="90260" y="221090"/>
                  </a:lnTo>
                  <a:lnTo>
                    <a:pt x="90260" y="250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303" y="7073895"/>
              <a:ext cx="170664" cy="1521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13520" y="7065073"/>
              <a:ext cx="165735" cy="161290"/>
            </a:xfrm>
            <a:custGeom>
              <a:avLst/>
              <a:gdLst/>
              <a:ahLst/>
              <a:cxnLst/>
              <a:rect l="l" t="t" r="r" b="b"/>
              <a:pathLst>
                <a:path w="165734" h="161290">
                  <a:moveTo>
                    <a:pt x="25361" y="40830"/>
                  </a:moveTo>
                  <a:lnTo>
                    <a:pt x="1193" y="40830"/>
                  </a:lnTo>
                  <a:lnTo>
                    <a:pt x="1193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165734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  <a:path w="165734" h="161290">
                  <a:moveTo>
                    <a:pt x="165633" y="40830"/>
                  </a:moveTo>
                  <a:lnTo>
                    <a:pt x="141465" y="40830"/>
                  </a:lnTo>
                  <a:lnTo>
                    <a:pt x="141465" y="88976"/>
                  </a:lnTo>
                  <a:lnTo>
                    <a:pt x="82689" y="88976"/>
                  </a:lnTo>
                  <a:lnTo>
                    <a:pt x="82689" y="40830"/>
                  </a:lnTo>
                  <a:lnTo>
                    <a:pt x="58521" y="40830"/>
                  </a:lnTo>
                  <a:lnTo>
                    <a:pt x="58521" y="88976"/>
                  </a:lnTo>
                  <a:lnTo>
                    <a:pt x="58521" y="110515"/>
                  </a:lnTo>
                  <a:lnTo>
                    <a:pt x="58521" y="161188"/>
                  </a:lnTo>
                  <a:lnTo>
                    <a:pt x="82689" y="161188"/>
                  </a:lnTo>
                  <a:lnTo>
                    <a:pt x="82689" y="110515"/>
                  </a:lnTo>
                  <a:lnTo>
                    <a:pt x="141465" y="110515"/>
                  </a:lnTo>
                  <a:lnTo>
                    <a:pt x="141465" y="161188"/>
                  </a:lnTo>
                  <a:lnTo>
                    <a:pt x="165633" y="161188"/>
                  </a:lnTo>
                  <a:lnTo>
                    <a:pt x="165633" y="110515"/>
                  </a:lnTo>
                  <a:lnTo>
                    <a:pt x="165633" y="88976"/>
                  </a:lnTo>
                  <a:lnTo>
                    <a:pt x="165633" y="4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3189" y="7073895"/>
              <a:ext cx="248526" cy="1541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85008" y="7065073"/>
              <a:ext cx="26670" cy="161290"/>
            </a:xfrm>
            <a:custGeom>
              <a:avLst/>
              <a:gdLst/>
              <a:ahLst/>
              <a:cxnLst/>
              <a:rect l="l" t="t" r="r" b="b"/>
              <a:pathLst>
                <a:path w="26670" h="161290">
                  <a:moveTo>
                    <a:pt x="25361" y="40830"/>
                  </a:moveTo>
                  <a:lnTo>
                    <a:pt x="1181" y="40830"/>
                  </a:lnTo>
                  <a:lnTo>
                    <a:pt x="1181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26670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3519" y="7103835"/>
              <a:ext cx="363477" cy="124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1220" y="7103835"/>
              <a:ext cx="350768" cy="16229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04704" y="7065073"/>
              <a:ext cx="254000" cy="189230"/>
            </a:xfrm>
            <a:custGeom>
              <a:avLst/>
              <a:gdLst/>
              <a:ahLst/>
              <a:cxnLst/>
              <a:rect l="l" t="t" r="r" b="b"/>
              <a:pathLst>
                <a:path w="254000" h="189229">
                  <a:moveTo>
                    <a:pt x="121589" y="139623"/>
                  </a:moveTo>
                  <a:lnTo>
                    <a:pt x="105511" y="139623"/>
                  </a:lnTo>
                  <a:lnTo>
                    <a:pt x="105511" y="40805"/>
                  </a:lnTo>
                  <a:lnTo>
                    <a:pt x="81330" y="40805"/>
                  </a:lnTo>
                  <a:lnTo>
                    <a:pt x="81330" y="139623"/>
                  </a:lnTo>
                  <a:lnTo>
                    <a:pt x="24168" y="139623"/>
                  </a:lnTo>
                  <a:lnTo>
                    <a:pt x="24168" y="40805"/>
                  </a:lnTo>
                  <a:lnTo>
                    <a:pt x="0" y="40805"/>
                  </a:lnTo>
                  <a:lnTo>
                    <a:pt x="0" y="139623"/>
                  </a:lnTo>
                  <a:lnTo>
                    <a:pt x="0" y="161163"/>
                  </a:lnTo>
                  <a:lnTo>
                    <a:pt x="98615" y="161163"/>
                  </a:lnTo>
                  <a:lnTo>
                    <a:pt x="98615" y="189039"/>
                  </a:lnTo>
                  <a:lnTo>
                    <a:pt x="121589" y="189039"/>
                  </a:lnTo>
                  <a:lnTo>
                    <a:pt x="121589" y="161163"/>
                  </a:lnTo>
                  <a:lnTo>
                    <a:pt x="121589" y="139623"/>
                  </a:lnTo>
                  <a:close/>
                </a:path>
                <a:path w="254000" h="189229">
                  <a:moveTo>
                    <a:pt x="168224" y="40830"/>
                  </a:moveTo>
                  <a:lnTo>
                    <a:pt x="144056" y="40830"/>
                  </a:lnTo>
                  <a:lnTo>
                    <a:pt x="144056" y="160997"/>
                  </a:lnTo>
                  <a:lnTo>
                    <a:pt x="168224" y="160997"/>
                  </a:lnTo>
                  <a:lnTo>
                    <a:pt x="168224" y="40830"/>
                  </a:lnTo>
                  <a:close/>
                </a:path>
                <a:path w="254000" h="189229">
                  <a:moveTo>
                    <a:pt x="169418" y="0"/>
                  </a:moveTo>
                  <a:lnTo>
                    <a:pt x="142862" y="0"/>
                  </a:lnTo>
                  <a:lnTo>
                    <a:pt x="142862" y="24053"/>
                  </a:lnTo>
                  <a:lnTo>
                    <a:pt x="169418" y="24053"/>
                  </a:lnTo>
                  <a:lnTo>
                    <a:pt x="169418" y="0"/>
                  </a:lnTo>
                  <a:close/>
                </a:path>
                <a:path w="254000" h="189229">
                  <a:moveTo>
                    <a:pt x="212051" y="0"/>
                  </a:moveTo>
                  <a:lnTo>
                    <a:pt x="185915" y="0"/>
                  </a:lnTo>
                  <a:lnTo>
                    <a:pt x="185915" y="24053"/>
                  </a:lnTo>
                  <a:lnTo>
                    <a:pt x="212051" y="24053"/>
                  </a:lnTo>
                  <a:lnTo>
                    <a:pt x="212051" y="0"/>
                  </a:lnTo>
                  <a:close/>
                </a:path>
                <a:path w="254000" h="189229">
                  <a:moveTo>
                    <a:pt x="231825" y="40830"/>
                  </a:moveTo>
                  <a:lnTo>
                    <a:pt x="207645" y="40830"/>
                  </a:lnTo>
                  <a:lnTo>
                    <a:pt x="207645" y="160997"/>
                  </a:lnTo>
                  <a:lnTo>
                    <a:pt x="231825" y="160997"/>
                  </a:lnTo>
                  <a:lnTo>
                    <a:pt x="231825" y="40830"/>
                  </a:lnTo>
                  <a:close/>
                </a:path>
                <a:path w="254000" h="189229">
                  <a:moveTo>
                    <a:pt x="253504" y="0"/>
                  </a:moveTo>
                  <a:lnTo>
                    <a:pt x="227355" y="0"/>
                  </a:lnTo>
                  <a:lnTo>
                    <a:pt x="227355" y="24053"/>
                  </a:lnTo>
                  <a:lnTo>
                    <a:pt x="253504" y="24053"/>
                  </a:lnTo>
                  <a:lnTo>
                    <a:pt x="253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3528" y="1397066"/>
            <a:ext cx="5881395" cy="5062128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 marR="29864">
              <a:lnSpc>
                <a:spcPct val="113500"/>
              </a:lnSpc>
              <a:spcBef>
                <a:spcPts val="90"/>
              </a:spcBef>
            </a:pP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Починаючи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червня 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2022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року,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Віцепрем’єр-міністр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–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Міністр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питань реінтеграції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тимчасово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окупованих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територій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 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Ірина 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Верещук 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здійснила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51" dirty="0">
                <a:solidFill>
                  <a:srgbClr val="141F36"/>
                </a:solidFill>
                <a:latin typeface="Tahoma"/>
                <a:cs typeface="Tahoma"/>
              </a:rPr>
              <a:t>16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робочих</a:t>
            </a:r>
            <a:r>
              <a:rPr sz="1325" b="1" spc="15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поїздок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до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областей</a:t>
            </a:r>
            <a:r>
              <a:rPr sz="1325" b="1" spc="16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України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а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саме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Чернігівської,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Київської,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Полтавської,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Харківської,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Запорізької,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Дніпропетровської,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Херсонської,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Одеської,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Миколаївської, 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Черкаської, Вінницької,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Кіровоградської,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Житомирської,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Хмельницької,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Івано-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Франківської,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Закарпатської.</a:t>
            </a:r>
            <a:endParaRPr sz="1325" dirty="0">
              <a:latin typeface="Verdana"/>
              <a:cs typeface="Verdana"/>
            </a:endParaRPr>
          </a:p>
          <a:p>
            <a:pPr marL="10860" marR="90679">
              <a:lnSpc>
                <a:spcPct val="113500"/>
              </a:lnSpc>
              <a:spcBef>
                <a:spcPts val="534"/>
              </a:spcBef>
            </a:pP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Ціль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поїздок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–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вирішення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проблемних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питань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розміщення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проживання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ВПО.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межах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робочих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поїздок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відвідано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декілька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десятків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місць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компактного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проживання.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Під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час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відвідувань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зазначеним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закладам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надавалася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гуманітарна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допомога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вигляді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теплих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речей,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постільних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гігієнічних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наборів,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харчових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продуктів.</a:t>
            </a:r>
            <a:endParaRPr sz="1325" dirty="0">
              <a:latin typeface="Verdana"/>
              <a:cs typeface="Verdana"/>
            </a:endParaRPr>
          </a:p>
          <a:p>
            <a:pPr marL="10860" marR="4344">
              <a:lnSpc>
                <a:spcPct val="113500"/>
              </a:lnSpc>
              <a:spcBef>
                <a:spcPts val="505"/>
              </a:spcBef>
            </a:pP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188" dirty="0">
                <a:solidFill>
                  <a:srgbClr val="141F36"/>
                </a:solidFill>
                <a:latin typeface="Verdana"/>
                <a:cs typeface="Verdana"/>
              </a:rPr>
              <a:t>ж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но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261" dirty="0">
                <a:solidFill>
                  <a:srgbClr val="141F36"/>
                </a:solidFill>
                <a:latin typeface="Verdana"/>
                <a:cs typeface="Verdana"/>
              </a:rPr>
              <a:t>1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6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244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ит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ь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х 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громад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 яких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розміщуються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ВПО, і </a:t>
            </a:r>
            <a:r>
              <a:rPr sz="1325" spc="-124" dirty="0">
                <a:solidFill>
                  <a:srgbClr val="141F36"/>
                </a:solidFill>
                <a:latin typeface="Verdana"/>
                <a:cs typeface="Verdana"/>
              </a:rPr>
              <a:t>16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зустрічей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представниками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міжнародних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благодійних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організацій,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які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допомагають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вирішенні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 err="1">
                <a:solidFill>
                  <a:srgbClr val="141F36"/>
                </a:solidFill>
                <a:latin typeface="Verdana"/>
                <a:cs typeface="Verdana"/>
              </a:rPr>
              <a:t>питань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 err="1">
                <a:solidFill>
                  <a:srgbClr val="141F36"/>
                </a:solidFill>
                <a:latin typeface="Verdana"/>
                <a:cs typeface="Verdana"/>
              </a:rPr>
              <a:t>облаштування</a:t>
            </a:r>
            <a:r>
              <a:rPr lang="uk-UA"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lang="uk-UA" sz="1325" spc="295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lang="uk-UA" sz="1325" spc="107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lang="uk-UA" sz="1325" spc="128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lang="uk-UA" sz="1325" spc="-86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lang="uk-UA" sz="1325" dirty="0">
              <a:latin typeface="Verdana"/>
              <a:cs typeface="Verdana"/>
            </a:endParaRPr>
          </a:p>
          <a:p>
            <a:pPr marL="10860" marR="4344">
              <a:lnSpc>
                <a:spcPct val="113500"/>
              </a:lnSpc>
              <a:spcBef>
                <a:spcPts val="505"/>
              </a:spcBef>
            </a:pPr>
            <a:endParaRPr sz="1325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5671561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35" dirty="0">
                <a:latin typeface="Trebuchet MS"/>
                <a:cs typeface="Trebuchet MS"/>
              </a:rPr>
              <a:t>Захист</a:t>
            </a:r>
            <a:r>
              <a:rPr sz="2052" spc="34" dirty="0">
                <a:latin typeface="Trebuchet MS"/>
                <a:cs typeface="Trebuchet MS"/>
              </a:rPr>
              <a:t> </a:t>
            </a:r>
            <a:r>
              <a:rPr sz="2052" spc="227" dirty="0">
                <a:latin typeface="Trebuchet MS"/>
                <a:cs typeface="Trebuchet MS"/>
              </a:rPr>
              <a:t>внутрішньо</a:t>
            </a:r>
            <a:r>
              <a:rPr sz="2052" spc="-21" dirty="0">
                <a:latin typeface="Trebuchet MS"/>
                <a:cs typeface="Trebuchet MS"/>
              </a:rPr>
              <a:t> </a:t>
            </a:r>
            <a:r>
              <a:rPr sz="2052" spc="231" dirty="0">
                <a:latin typeface="Trebuchet MS"/>
                <a:cs typeface="Trebuchet MS"/>
              </a:rPr>
              <a:t>переміщених</a:t>
            </a:r>
            <a:r>
              <a:rPr sz="2052" spc="34" dirty="0">
                <a:latin typeface="Trebuchet MS"/>
                <a:cs typeface="Trebuchet MS"/>
              </a:rPr>
              <a:t> </a:t>
            </a:r>
            <a:r>
              <a:rPr sz="2052" spc="192" dirty="0">
                <a:latin typeface="Trebuchet MS"/>
                <a:cs typeface="Trebuchet MS"/>
              </a:rPr>
              <a:t>осіб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2787" y="6212199"/>
            <a:ext cx="117286" cy="303615"/>
          </a:xfrm>
          <a:prstGeom prst="rect">
            <a:avLst/>
          </a:prstGeom>
        </p:spPr>
        <p:txBody>
          <a:bodyPr vert="horz" wrap="square" lIns="0" tIns="1086" rIns="0" bIns="0" rtlCol="0">
            <a:spAutoFit/>
          </a:bodyPr>
          <a:lstStyle/>
          <a:p>
            <a:pPr>
              <a:spcBef>
                <a:spcPts val="9"/>
              </a:spcBef>
            </a:pPr>
            <a:r>
              <a:rPr sz="983" spc="-167" dirty="0">
                <a:solidFill>
                  <a:srgbClr val="466D8B"/>
                </a:solidFill>
                <a:latin typeface="Verdana"/>
                <a:cs typeface="Verdana"/>
              </a:rPr>
              <a:t>11</a:t>
            </a:r>
            <a:endParaRPr sz="983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1699" y="6106715"/>
            <a:ext cx="547337" cy="395299"/>
          </a:xfrm>
          <a:custGeom>
            <a:avLst/>
            <a:gdLst/>
            <a:ahLst/>
            <a:cxnLst/>
            <a:rect l="l" t="t" r="r" b="b"/>
            <a:pathLst>
              <a:path w="640079" h="462279">
                <a:moveTo>
                  <a:pt x="640079" y="0"/>
                </a:moveTo>
                <a:lnTo>
                  <a:pt x="0" y="0"/>
                </a:lnTo>
                <a:lnTo>
                  <a:pt x="0" y="461771"/>
                </a:lnTo>
                <a:lnTo>
                  <a:pt x="640079" y="461771"/>
                </a:lnTo>
                <a:lnTo>
                  <a:pt x="640079" y="0"/>
                </a:lnTo>
                <a:close/>
              </a:path>
            </a:pathLst>
          </a:custGeom>
          <a:solidFill>
            <a:srgbClr val="EF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5890" y="1421321"/>
            <a:ext cx="5622148" cy="5100379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 marR="496834">
              <a:lnSpc>
                <a:spcPct val="99600"/>
              </a:lnSpc>
              <a:spcBef>
                <a:spcPts val="94"/>
              </a:spcBef>
            </a:pP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Мінреінтеграції координує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надання </a:t>
            </a:r>
            <a:r>
              <a:rPr sz="1197" spc="97" dirty="0">
                <a:solidFill>
                  <a:srgbClr val="141F36"/>
                </a:solidFill>
                <a:latin typeface="Verdana"/>
                <a:cs typeface="Verdana"/>
              </a:rPr>
              <a:t>міжнародними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організаціями</a:t>
            </a:r>
            <a:r>
              <a:rPr sz="1197" spc="-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допомоги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внутрішньо</a:t>
            </a:r>
            <a:r>
              <a:rPr sz="1197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переміщеним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особам, </a:t>
            </a:r>
            <a:r>
              <a:rPr sz="1197" spc="-40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зокрема:</a:t>
            </a:r>
            <a:endParaRPr sz="1197">
              <a:latin typeface="Verdana"/>
              <a:cs typeface="Verdana"/>
            </a:endParaRPr>
          </a:p>
          <a:p>
            <a:pPr marL="147693" indent="-136833">
              <a:spcBef>
                <a:spcPts val="257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90" dirty="0">
                <a:solidFill>
                  <a:srgbClr val="141F36"/>
                </a:solidFill>
                <a:latin typeface="Tahoma"/>
                <a:cs typeface="Tahoma"/>
              </a:rPr>
              <a:t>Агентством</a:t>
            </a:r>
            <a:r>
              <a:rPr sz="1197" b="1" spc="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ООН</a:t>
            </a:r>
            <a:r>
              <a:rPr sz="1197" b="1" spc="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111" dirty="0">
                <a:solidFill>
                  <a:srgbClr val="141F36"/>
                </a:solidFill>
                <a:latin typeface="Tahoma"/>
                <a:cs typeface="Tahoma"/>
              </a:rPr>
              <a:t>у</a:t>
            </a:r>
            <a:r>
              <a:rPr sz="1197" b="1" spc="1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справах</a:t>
            </a:r>
            <a:r>
              <a:rPr sz="1197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біженців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(УВКБ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ООН)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передано:</a:t>
            </a:r>
            <a:endParaRPr sz="1197">
              <a:latin typeface="Verdana"/>
              <a:cs typeface="Verdana"/>
            </a:endParaRPr>
          </a:p>
          <a:p>
            <a:pPr marL="421358" marR="719460" lvl="1" indent="-136833">
              <a:lnSpc>
                <a:spcPct val="100699"/>
              </a:lnSpc>
              <a:spcBef>
                <a:spcPts val="248"/>
              </a:spcBef>
              <a:buChar char="-"/>
              <a:tabLst>
                <a:tab pos="421358" algn="l"/>
              </a:tabLst>
            </a:pPr>
            <a:r>
              <a:rPr sz="1197" b="1" spc="43" dirty="0">
                <a:solidFill>
                  <a:srgbClr val="141F36"/>
                </a:solidFill>
                <a:latin typeface="Tahoma"/>
                <a:cs typeface="Tahoma"/>
              </a:rPr>
              <a:t>50</a:t>
            </a:r>
            <a:r>
              <a:rPr sz="1197" b="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000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наборів</a:t>
            </a:r>
            <a:r>
              <a:rPr sz="1197" b="1" spc="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для</a:t>
            </a:r>
            <a:r>
              <a:rPr sz="1197" b="1" spc="-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екстреного</a:t>
            </a:r>
            <a:r>
              <a:rPr sz="1197" b="1" spc="-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97" dirty="0">
                <a:solidFill>
                  <a:srgbClr val="141F36"/>
                </a:solidFill>
                <a:latin typeface="Tahoma"/>
                <a:cs typeface="Tahoma"/>
              </a:rPr>
              <a:t>ремонту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Київську, </a:t>
            </a:r>
            <a:r>
              <a:rPr sz="1197" spc="-40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Чернігівську,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Сумську</a:t>
            </a:r>
            <a:r>
              <a:rPr sz="1197" spc="-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Харківську</a:t>
            </a:r>
            <a:r>
              <a:rPr sz="1197" spc="-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області;</a:t>
            </a:r>
            <a:endParaRPr sz="1197">
              <a:latin typeface="Verdana"/>
              <a:cs typeface="Verdana"/>
            </a:endParaRPr>
          </a:p>
          <a:p>
            <a:pPr marL="421358" lvl="1" indent="-136833">
              <a:spcBef>
                <a:spcPts val="257"/>
              </a:spcBef>
              <a:buChar char="-"/>
              <a:tabLst>
                <a:tab pos="421358" algn="l"/>
              </a:tabLst>
            </a:pPr>
            <a:r>
              <a:rPr sz="1197" b="1" spc="-30" dirty="0">
                <a:solidFill>
                  <a:srgbClr val="141F36"/>
                </a:solidFill>
                <a:latin typeface="Tahoma"/>
                <a:cs typeface="Tahoma"/>
              </a:rPr>
              <a:t>3</a:t>
            </a:r>
            <a:r>
              <a:rPr sz="1197" b="1" spc="-4" dirty="0">
                <a:solidFill>
                  <a:srgbClr val="141F36"/>
                </a:solidFill>
                <a:latin typeface="Tahoma"/>
                <a:cs typeface="Tahoma"/>
              </a:rPr>
              <a:t>2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00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0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167" dirty="0">
                <a:solidFill>
                  <a:srgbClr val="141F36"/>
                </a:solidFill>
                <a:latin typeface="Tahoma"/>
                <a:cs typeface="Tahoma"/>
              </a:rPr>
              <a:t>м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а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т</a:t>
            </a:r>
            <a:r>
              <a:rPr sz="1197" b="1" spc="107" dirty="0">
                <a:solidFill>
                  <a:srgbClr val="141F36"/>
                </a:solidFill>
                <a:latin typeface="Tahoma"/>
                <a:cs typeface="Tahoma"/>
              </a:rPr>
              <a:t>р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а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ц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ів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,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4</a:t>
            </a:r>
            <a:r>
              <a:rPr sz="1197" b="1" spc="-51" dirty="0">
                <a:solidFill>
                  <a:srgbClr val="141F36"/>
                </a:solidFill>
                <a:latin typeface="Tahoma"/>
                <a:cs typeface="Tahoma"/>
              </a:rPr>
              <a:t>7</a:t>
            </a:r>
            <a:r>
              <a:rPr sz="1197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5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0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0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к</a:t>
            </a:r>
            <a:r>
              <a:rPr sz="1197" b="1" spc="90" dirty="0">
                <a:solidFill>
                  <a:srgbClr val="141F36"/>
                </a:solidFill>
                <a:latin typeface="Tahoma"/>
                <a:cs typeface="Tahoma"/>
              </a:rPr>
              <a:t>о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в</a:t>
            </a:r>
            <a:r>
              <a:rPr sz="1197" b="1" spc="115" dirty="0">
                <a:solidFill>
                  <a:srgbClr val="141F36"/>
                </a:solidFill>
                <a:latin typeface="Tahoma"/>
                <a:cs typeface="Tahoma"/>
              </a:rPr>
              <a:t>д</a:t>
            </a:r>
            <a:r>
              <a:rPr sz="1197" b="1" spc="107" dirty="0">
                <a:solidFill>
                  <a:srgbClr val="141F36"/>
                </a:solidFill>
                <a:latin typeface="Tahoma"/>
                <a:cs typeface="Tahoma"/>
              </a:rPr>
              <a:t>р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,</a:t>
            </a:r>
            <a:r>
              <a:rPr sz="1197" b="1" spc="-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-180" dirty="0">
                <a:solidFill>
                  <a:srgbClr val="141F36"/>
                </a:solidFill>
                <a:latin typeface="Tahoma"/>
                <a:cs typeface="Tahoma"/>
              </a:rPr>
              <a:t>1</a:t>
            </a:r>
            <a:r>
              <a:rPr sz="1197" b="1" dirty="0">
                <a:solidFill>
                  <a:srgbClr val="141F36"/>
                </a:solidFill>
                <a:latin typeface="Tahoma"/>
                <a:cs typeface="Tahoma"/>
              </a:rPr>
              <a:t>5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5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0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0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п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о</a:t>
            </a:r>
            <a:r>
              <a:rPr sz="1197" b="1" spc="115" dirty="0">
                <a:solidFill>
                  <a:srgbClr val="141F36"/>
                </a:solidFill>
                <a:latin typeface="Tahoma"/>
                <a:cs typeface="Tahoma"/>
              </a:rPr>
              <a:t>д</a:t>
            </a:r>
            <a:r>
              <a:rPr sz="1197" b="1" spc="107" dirty="0">
                <a:solidFill>
                  <a:srgbClr val="141F36"/>
                </a:solidFill>
                <a:latin typeface="Tahoma"/>
                <a:cs typeface="Tahoma"/>
              </a:rPr>
              <a:t>у</a:t>
            </a:r>
            <a:r>
              <a:rPr sz="1197" b="1" spc="90" dirty="0">
                <a:solidFill>
                  <a:srgbClr val="141F36"/>
                </a:solidFill>
                <a:latin typeface="Tahoma"/>
                <a:cs typeface="Tahoma"/>
              </a:rPr>
              <a:t>шо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к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,</a:t>
            </a:r>
            <a:endParaRPr sz="1197">
              <a:latin typeface="Tahoma"/>
              <a:cs typeface="Tahoma"/>
            </a:endParaRPr>
          </a:p>
          <a:p>
            <a:pPr marL="421358" marR="4344">
              <a:lnSpc>
                <a:spcPct val="99600"/>
              </a:lnSpc>
              <a:spcBef>
                <a:spcPts val="13"/>
              </a:spcBef>
            </a:pP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1500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розкладачок </a:t>
            </a:r>
            <a:r>
              <a:rPr sz="1197" b="1" spc="38" dirty="0">
                <a:solidFill>
                  <a:srgbClr val="141F36"/>
                </a:solidFill>
                <a:latin typeface="Tahoma"/>
                <a:cs typeface="Tahoma"/>
              </a:rPr>
              <a:t>і </a:t>
            </a:r>
            <a:r>
              <a:rPr sz="1197" b="1" spc="-94" dirty="0">
                <a:solidFill>
                  <a:srgbClr val="141F36"/>
                </a:solidFill>
                <a:latin typeface="Tahoma"/>
                <a:cs typeface="Tahoma"/>
              </a:rPr>
              <a:t>13</a:t>
            </a:r>
            <a:r>
              <a:rPr sz="1197" b="1" spc="16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500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кухонних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наборів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Житомирську,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Закарпатську,</a:t>
            </a:r>
            <a:r>
              <a:rPr sz="1197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Кіровоградську,</a:t>
            </a:r>
            <a:r>
              <a:rPr sz="1197" spc="-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Миколаївську, </a:t>
            </a:r>
            <a:r>
              <a:rPr sz="1197" spc="-40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Херсонську,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Хмельницьку,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Полтавську</a:t>
            </a:r>
            <a:r>
              <a:rPr sz="1197" spc="-12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області</a:t>
            </a:r>
            <a:r>
              <a:rPr sz="1197" spc="-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м.</a:t>
            </a:r>
            <a:endParaRPr sz="1197">
              <a:latin typeface="Verdana"/>
              <a:cs typeface="Verdana"/>
            </a:endParaRPr>
          </a:p>
          <a:p>
            <a:pPr marL="421358">
              <a:spcBef>
                <a:spcPts val="13"/>
              </a:spcBef>
            </a:pP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Чернівці;</a:t>
            </a:r>
            <a:endParaRPr sz="1197">
              <a:latin typeface="Verdana"/>
              <a:cs typeface="Verdana"/>
            </a:endParaRPr>
          </a:p>
          <a:p>
            <a:pPr marL="421358" lvl="1" indent="-136833">
              <a:spcBef>
                <a:spcPts val="257"/>
              </a:spcBef>
              <a:buChar char="-"/>
              <a:tabLst>
                <a:tab pos="421358" algn="l"/>
              </a:tabLst>
            </a:pP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500</a:t>
            </a:r>
            <a:r>
              <a:rPr sz="1197" b="1" spc="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ліжкомісць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197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Тернопільську</a:t>
            </a:r>
            <a:r>
              <a:rPr sz="1197" spc="-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область;</a:t>
            </a:r>
            <a:endParaRPr sz="1197">
              <a:latin typeface="Verdana"/>
              <a:cs typeface="Verdana"/>
            </a:endParaRPr>
          </a:p>
          <a:p>
            <a:pPr marL="147150" marR="511495" indent="-136833">
              <a:lnSpc>
                <a:spcPct val="99600"/>
              </a:lnSpc>
              <a:spcBef>
                <a:spcPts val="261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Уряд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Польщі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передав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Україні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гуманітарну </a:t>
            </a:r>
            <a:r>
              <a:rPr sz="1197" spc="97" dirty="0">
                <a:solidFill>
                  <a:srgbClr val="141F36"/>
                </a:solidFill>
                <a:latin typeface="Verdana"/>
                <a:cs typeface="Verdana"/>
              </a:rPr>
              <a:t>допомогу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для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внутрішньо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переміщених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осіб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13" dirty="0">
                <a:solidFill>
                  <a:srgbClr val="141F36"/>
                </a:solidFill>
                <a:latin typeface="Verdana"/>
                <a:cs typeface="Verdana"/>
              </a:rPr>
              <a:t>–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понад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38" dirty="0">
                <a:solidFill>
                  <a:srgbClr val="141F36"/>
                </a:solidFill>
                <a:latin typeface="Tahoma"/>
                <a:cs typeface="Tahoma"/>
              </a:rPr>
              <a:t>94</a:t>
            </a:r>
            <a:r>
              <a:rPr sz="1197" b="1" spc="5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тисячі</a:t>
            </a:r>
            <a:r>
              <a:rPr sz="1197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одиниць </a:t>
            </a:r>
            <a:r>
              <a:rPr sz="1197" b="1" spc="-3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(предметів)</a:t>
            </a:r>
            <a:r>
              <a:rPr sz="1197" b="1" spc="-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допомоги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197">
              <a:latin typeface="Verdana"/>
              <a:cs typeface="Verdana"/>
            </a:endParaRPr>
          </a:p>
          <a:p>
            <a:pPr marL="147150" marR="22806" indent="-136833">
              <a:spcBef>
                <a:spcPts val="261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Евакуйованим </a:t>
            </a:r>
            <a:r>
              <a:rPr sz="1197" b="1" spc="90" dirty="0">
                <a:solidFill>
                  <a:srgbClr val="141F36"/>
                </a:solidFill>
                <a:latin typeface="Tahoma"/>
                <a:cs typeface="Tahoma"/>
              </a:rPr>
              <a:t>дітям </a:t>
            </a:r>
            <a:r>
              <a:rPr sz="1197" b="1" spc="38" dirty="0">
                <a:solidFill>
                  <a:srgbClr val="141F36"/>
                </a:solidFill>
                <a:latin typeface="Tahoma"/>
                <a:cs typeface="Tahoma"/>
              </a:rPr>
              <a:t>і </a:t>
            </a:r>
            <a:r>
              <a:rPr sz="1197" b="1" spc="90" dirty="0">
                <a:solidFill>
                  <a:srgbClr val="141F36"/>
                </a:solidFill>
                <a:latin typeface="Tahoma"/>
                <a:cs typeface="Tahoma"/>
              </a:rPr>
              <a:t>дітям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на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деокупованих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територіях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ЮНІСЕФ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надаються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набори</a:t>
            </a:r>
            <a:r>
              <a:rPr sz="1197" b="1" spc="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зимового</a:t>
            </a:r>
            <a:r>
              <a:rPr sz="1197" b="1" spc="-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одягу</a:t>
            </a:r>
            <a:r>
              <a:rPr sz="1197" b="1" spc="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для</a:t>
            </a:r>
            <a:r>
              <a:rPr sz="1197" b="1" spc="-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дітей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з-поміж </a:t>
            </a:r>
            <a:r>
              <a:rPr sz="1197" b="1" spc="-3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ВПО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віком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від 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2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до </a:t>
            </a:r>
            <a:r>
              <a:rPr sz="1197" spc="-128" dirty="0">
                <a:solidFill>
                  <a:srgbClr val="141F36"/>
                </a:solidFill>
                <a:latin typeface="Verdana"/>
                <a:cs typeface="Verdana"/>
              </a:rPr>
              <a:t>14 </a:t>
            </a: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років.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Станом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22.12.2022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забезпечено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34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115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197" spc="13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197" spc="209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1197" spc="-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197" spc="111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1197" spc="154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дя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34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197" spc="97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239" dirty="0">
                <a:solidFill>
                  <a:srgbClr val="141F36"/>
                </a:solidFill>
                <a:latin typeface="Verdana"/>
                <a:cs typeface="Verdana"/>
              </a:rPr>
              <a:t>11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2</a:t>
            </a:r>
            <a:r>
              <a:rPr sz="1197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00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0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1197" spc="34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197" spc="-21" dirty="0">
                <a:solidFill>
                  <a:srgbClr val="141F36"/>
                </a:solidFill>
                <a:latin typeface="Verdana"/>
                <a:cs typeface="Verdana"/>
              </a:rPr>
              <a:t>й.</a:t>
            </a:r>
            <a:endParaRPr sz="1197">
              <a:latin typeface="Verdana"/>
              <a:cs typeface="Verdana"/>
            </a:endParaRPr>
          </a:p>
          <a:p>
            <a:pPr marL="147693" marR="99367" indent="-136833">
              <a:lnSpc>
                <a:spcPct val="99800"/>
              </a:lnSpc>
              <a:spcBef>
                <a:spcPts val="257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Мінреінтеграції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разом </a:t>
            </a:r>
            <a:r>
              <a:rPr sz="1197" spc="30" dirty="0">
                <a:solidFill>
                  <a:srgbClr val="141F36"/>
                </a:solidFill>
                <a:latin typeface="Verdana"/>
                <a:cs typeface="Verdana"/>
              </a:rPr>
              <a:t>зі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Всесвітньою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продовольчою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програмою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реалізують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спільний гуманітарний </a:t>
            </a:r>
            <a:r>
              <a:rPr sz="1197" b="1" spc="90" dirty="0">
                <a:solidFill>
                  <a:srgbClr val="141F36"/>
                </a:solidFill>
                <a:latin typeface="Tahoma"/>
                <a:cs typeface="Tahoma"/>
              </a:rPr>
              <a:t>проєкт </a:t>
            </a:r>
            <a:r>
              <a:rPr sz="1197" b="1" spc="43" dirty="0">
                <a:solidFill>
                  <a:srgbClr val="141F36"/>
                </a:solidFill>
                <a:latin typeface="Tahoma"/>
                <a:cs typeface="Tahoma"/>
              </a:rPr>
              <a:t>із 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забезпечення </a:t>
            </a:r>
            <a:r>
              <a:rPr sz="1197" b="1" spc="90" dirty="0">
                <a:solidFill>
                  <a:srgbClr val="141F36"/>
                </a:solidFill>
                <a:latin typeface="Tahoma"/>
                <a:cs typeface="Tahoma"/>
              </a:rPr>
              <a:t>продуктовими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наборами маломобільних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переселенців, 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яких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евакуювали </a:t>
            </a:r>
            <a:r>
              <a:rPr sz="1197" b="1" spc="51" dirty="0">
                <a:solidFill>
                  <a:srgbClr val="141F36"/>
                </a:solidFill>
                <a:latin typeface="Tahoma"/>
                <a:cs typeface="Tahoma"/>
              </a:rPr>
              <a:t>з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небезпечних регіонів.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Вже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доставлено</a:t>
            </a:r>
            <a:r>
              <a:rPr sz="1197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продукти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для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близько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dirty="0">
                <a:solidFill>
                  <a:srgbClr val="141F36"/>
                </a:solidFill>
                <a:latin typeface="Tahoma"/>
                <a:cs typeface="Tahoma"/>
              </a:rPr>
              <a:t>5</a:t>
            </a:r>
            <a:r>
              <a:rPr sz="1197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тисяч</a:t>
            </a:r>
            <a:r>
              <a:rPr sz="1197" b="1" spc="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громадян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111" dirty="0">
                <a:solidFill>
                  <a:srgbClr val="141F36"/>
                </a:solidFill>
                <a:latin typeface="Tahoma"/>
                <a:cs typeface="Tahoma"/>
              </a:rPr>
              <a:t>у</a:t>
            </a:r>
            <a:r>
              <a:rPr sz="1197" b="1" spc="1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103" dirty="0">
                <a:solidFill>
                  <a:srgbClr val="141F36"/>
                </a:solidFill>
                <a:latin typeface="Tahoma"/>
                <a:cs typeface="Tahoma"/>
              </a:rPr>
              <a:t>майже </a:t>
            </a:r>
            <a:r>
              <a:rPr sz="1197" b="1" spc="-3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-30" dirty="0">
                <a:solidFill>
                  <a:srgbClr val="141F36"/>
                </a:solidFill>
                <a:latin typeface="Tahoma"/>
                <a:cs typeface="Tahoma"/>
              </a:rPr>
              <a:t>150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спеціалізованих</a:t>
            </a:r>
            <a:r>
              <a:rPr sz="1197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установ.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Проєкт</a:t>
            </a:r>
            <a:r>
              <a:rPr sz="1197" spc="-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триває.</a:t>
            </a:r>
            <a:endParaRPr sz="1197">
              <a:latin typeface="Verdana"/>
              <a:cs typeface="Verdana"/>
            </a:endParaRPr>
          </a:p>
          <a:p>
            <a:pPr marL="147693" indent="-136833">
              <a:spcBef>
                <a:spcPts val="261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107" dirty="0">
                <a:solidFill>
                  <a:srgbClr val="141F36"/>
                </a:solidFill>
                <a:latin typeface="Tahoma"/>
                <a:cs typeface="Tahoma"/>
              </a:rPr>
              <a:t>ДСНС</a:t>
            </a:r>
            <a:r>
              <a:rPr sz="1197" b="1" spc="-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передано</a:t>
            </a:r>
            <a:r>
              <a:rPr sz="1197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17" dirty="0">
                <a:solidFill>
                  <a:srgbClr val="141F36"/>
                </a:solidFill>
                <a:latin typeface="Tahoma"/>
                <a:cs typeface="Tahoma"/>
              </a:rPr>
              <a:t>85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безпілотних</a:t>
            </a:r>
            <a:r>
              <a:rPr sz="1197" b="1" spc="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літальних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апаратів</a:t>
            </a:r>
            <a:r>
              <a:rPr sz="1197" b="1" spc="9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(дронів).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7197371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31" dirty="0">
                <a:latin typeface="Trebuchet MS"/>
                <a:cs typeface="Trebuchet MS"/>
              </a:rPr>
              <a:t>Гуманітарна</a:t>
            </a:r>
            <a:r>
              <a:rPr sz="2052" spc="-17" dirty="0">
                <a:latin typeface="Trebuchet MS"/>
                <a:cs typeface="Trebuchet MS"/>
              </a:rPr>
              <a:t> </a:t>
            </a:r>
            <a:r>
              <a:rPr sz="2052" spc="252" dirty="0">
                <a:latin typeface="Trebuchet MS"/>
                <a:cs typeface="Trebuchet MS"/>
              </a:rPr>
              <a:t>допомога</a:t>
            </a:r>
            <a:r>
              <a:rPr sz="2052" spc="17" dirty="0">
                <a:latin typeface="Trebuchet MS"/>
                <a:cs typeface="Trebuchet MS"/>
              </a:rPr>
              <a:t> </a:t>
            </a:r>
            <a:r>
              <a:rPr sz="2052" spc="252" dirty="0">
                <a:latin typeface="Trebuchet MS"/>
                <a:cs typeface="Trebuchet MS"/>
              </a:rPr>
              <a:t>постраждалим</a:t>
            </a:r>
            <a:r>
              <a:rPr sz="2052" spc="38" dirty="0">
                <a:latin typeface="Trebuchet MS"/>
                <a:cs typeface="Trebuchet MS"/>
              </a:rPr>
              <a:t> </a:t>
            </a:r>
            <a:r>
              <a:rPr sz="2052" spc="162" dirty="0">
                <a:latin typeface="Trebuchet MS"/>
                <a:cs typeface="Trebuchet MS"/>
              </a:rPr>
              <a:t>від</a:t>
            </a:r>
            <a:r>
              <a:rPr sz="2052" spc="-13" dirty="0">
                <a:latin typeface="Trebuchet MS"/>
                <a:cs typeface="Trebuchet MS"/>
              </a:rPr>
              <a:t> </a:t>
            </a:r>
            <a:r>
              <a:rPr sz="2052" spc="184" dirty="0">
                <a:latin typeface="Trebuchet MS"/>
                <a:cs typeface="Trebuchet MS"/>
              </a:rPr>
              <a:t>війни</a:t>
            </a:r>
            <a:endParaRPr sz="2052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11660" y="1282332"/>
            <a:ext cx="2732883" cy="5375629"/>
            <a:chOff x="7498080" y="1271016"/>
            <a:chExt cx="3195955" cy="62865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8080" y="1271016"/>
              <a:ext cx="3195827" cy="62860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84499" y="6918051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66"/>
                  </a:moveTo>
                  <a:lnTo>
                    <a:pt x="0" y="228266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66"/>
                  </a:lnTo>
                  <a:close/>
                </a:path>
              </a:pathLst>
            </a:custGeom>
            <a:solidFill>
              <a:srgbClr val="005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84499" y="7146317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71"/>
                  </a:moveTo>
                  <a:lnTo>
                    <a:pt x="0" y="228271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71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22948" y="7004930"/>
              <a:ext cx="167005" cy="277495"/>
            </a:xfrm>
            <a:custGeom>
              <a:avLst/>
              <a:gdLst/>
              <a:ahLst/>
              <a:cxnLst/>
              <a:rect l="l" t="t" r="r" b="b"/>
              <a:pathLst>
                <a:path w="167004" h="277495">
                  <a:moveTo>
                    <a:pt x="70418" y="174012"/>
                  </a:moveTo>
                  <a:lnTo>
                    <a:pt x="54467" y="174012"/>
                  </a:lnTo>
                  <a:lnTo>
                    <a:pt x="63774" y="154297"/>
                  </a:lnTo>
                  <a:lnTo>
                    <a:pt x="70645" y="134794"/>
                  </a:lnTo>
                  <a:lnTo>
                    <a:pt x="74899" y="115504"/>
                  </a:lnTo>
                  <a:lnTo>
                    <a:pt x="76358" y="96427"/>
                  </a:lnTo>
                  <a:lnTo>
                    <a:pt x="75879" y="79267"/>
                  </a:lnTo>
                  <a:lnTo>
                    <a:pt x="74782" y="62054"/>
                  </a:lnTo>
                  <a:lnTo>
                    <a:pt x="73578" y="44734"/>
                  </a:lnTo>
                  <a:lnTo>
                    <a:pt x="72778" y="27255"/>
                  </a:lnTo>
                  <a:lnTo>
                    <a:pt x="73525" y="19650"/>
                  </a:lnTo>
                  <a:lnTo>
                    <a:pt x="75631" y="12485"/>
                  </a:lnTo>
                  <a:lnTo>
                    <a:pt x="78905" y="5892"/>
                  </a:lnTo>
                  <a:lnTo>
                    <a:pt x="83153" y="0"/>
                  </a:lnTo>
                  <a:lnTo>
                    <a:pt x="87568" y="5921"/>
                  </a:lnTo>
                  <a:lnTo>
                    <a:pt x="90822" y="12524"/>
                  </a:lnTo>
                  <a:lnTo>
                    <a:pt x="92836" y="19679"/>
                  </a:lnTo>
                  <a:lnTo>
                    <a:pt x="93528" y="27255"/>
                  </a:lnTo>
                  <a:lnTo>
                    <a:pt x="92969" y="44734"/>
                  </a:lnTo>
                  <a:lnTo>
                    <a:pt x="90508" y="79267"/>
                  </a:lnTo>
                  <a:lnTo>
                    <a:pt x="89949" y="96427"/>
                  </a:lnTo>
                  <a:lnTo>
                    <a:pt x="91407" y="115533"/>
                  </a:lnTo>
                  <a:lnTo>
                    <a:pt x="95661" y="134832"/>
                  </a:lnTo>
                  <a:lnTo>
                    <a:pt x="98700" y="143453"/>
                  </a:lnTo>
                  <a:lnTo>
                    <a:pt x="83464" y="143453"/>
                  </a:lnTo>
                  <a:lnTo>
                    <a:pt x="80450" y="152337"/>
                  </a:lnTo>
                  <a:lnTo>
                    <a:pt x="76857" y="161023"/>
                  </a:lnTo>
                  <a:lnTo>
                    <a:pt x="72807" y="169506"/>
                  </a:lnTo>
                  <a:lnTo>
                    <a:pt x="70418" y="174012"/>
                  </a:lnTo>
                  <a:close/>
                </a:path>
                <a:path w="167004" h="277495">
                  <a:moveTo>
                    <a:pt x="108059" y="250514"/>
                  </a:moveTo>
                  <a:lnTo>
                    <a:pt x="90260" y="250514"/>
                  </a:lnTo>
                  <a:lnTo>
                    <a:pt x="95588" y="243768"/>
                  </a:lnTo>
                  <a:lnTo>
                    <a:pt x="100012" y="236615"/>
                  </a:lnTo>
                  <a:lnTo>
                    <a:pt x="103463" y="229056"/>
                  </a:lnTo>
                  <a:lnTo>
                    <a:pt x="105874" y="221090"/>
                  </a:lnTo>
                  <a:lnTo>
                    <a:pt x="0" y="221090"/>
                  </a:lnTo>
                  <a:lnTo>
                    <a:pt x="0" y="21267"/>
                  </a:lnTo>
                  <a:lnTo>
                    <a:pt x="17245" y="33212"/>
                  </a:lnTo>
                  <a:lnTo>
                    <a:pt x="31052" y="49387"/>
                  </a:lnTo>
                  <a:lnTo>
                    <a:pt x="31264" y="49813"/>
                  </a:lnTo>
                  <a:lnTo>
                    <a:pt x="13954" y="49813"/>
                  </a:lnTo>
                  <a:lnTo>
                    <a:pt x="13954" y="151661"/>
                  </a:lnTo>
                  <a:lnTo>
                    <a:pt x="21890" y="151661"/>
                  </a:lnTo>
                  <a:lnTo>
                    <a:pt x="21890" y="151919"/>
                  </a:lnTo>
                  <a:lnTo>
                    <a:pt x="34492" y="151919"/>
                  </a:lnTo>
                  <a:lnTo>
                    <a:pt x="34444" y="165598"/>
                  </a:lnTo>
                  <a:lnTo>
                    <a:pt x="34690" y="165856"/>
                  </a:lnTo>
                  <a:lnTo>
                    <a:pt x="13902" y="165856"/>
                  </a:lnTo>
                  <a:lnTo>
                    <a:pt x="13902" y="207256"/>
                  </a:lnTo>
                  <a:lnTo>
                    <a:pt x="166877" y="207256"/>
                  </a:lnTo>
                  <a:lnTo>
                    <a:pt x="166877" y="221142"/>
                  </a:lnTo>
                  <a:lnTo>
                    <a:pt x="120347" y="221142"/>
                  </a:lnTo>
                  <a:lnTo>
                    <a:pt x="116499" y="234829"/>
                  </a:lnTo>
                  <a:lnTo>
                    <a:pt x="110426" y="247352"/>
                  </a:lnTo>
                  <a:lnTo>
                    <a:pt x="108059" y="250514"/>
                  </a:lnTo>
                  <a:close/>
                </a:path>
                <a:path w="167004" h="277495">
                  <a:moveTo>
                    <a:pt x="114900" y="145466"/>
                  </a:moveTo>
                  <a:lnTo>
                    <a:pt x="122006" y="89355"/>
                  </a:lnTo>
                  <a:lnTo>
                    <a:pt x="136447" y="49291"/>
                  </a:lnTo>
                  <a:lnTo>
                    <a:pt x="166877" y="21267"/>
                  </a:lnTo>
                  <a:lnTo>
                    <a:pt x="166877" y="50071"/>
                  </a:lnTo>
                  <a:lnTo>
                    <a:pt x="152923" y="50071"/>
                  </a:lnTo>
                  <a:lnTo>
                    <a:pt x="146655" y="58314"/>
                  </a:lnTo>
                  <a:lnTo>
                    <a:pt x="141563" y="67461"/>
                  </a:lnTo>
                  <a:lnTo>
                    <a:pt x="137911" y="77373"/>
                  </a:lnTo>
                  <a:lnTo>
                    <a:pt x="135960" y="87909"/>
                  </a:lnTo>
                  <a:lnTo>
                    <a:pt x="130514" y="134213"/>
                  </a:lnTo>
                  <a:lnTo>
                    <a:pt x="137620" y="138291"/>
                  </a:lnTo>
                  <a:lnTo>
                    <a:pt x="143119" y="144537"/>
                  </a:lnTo>
                  <a:lnTo>
                    <a:pt x="143210" y="144898"/>
                  </a:lnTo>
                  <a:lnTo>
                    <a:pt x="117908" y="144898"/>
                  </a:lnTo>
                  <a:lnTo>
                    <a:pt x="114900" y="145466"/>
                  </a:lnTo>
                  <a:close/>
                </a:path>
                <a:path w="167004" h="277495">
                  <a:moveTo>
                    <a:pt x="34492" y="151919"/>
                  </a:moveTo>
                  <a:lnTo>
                    <a:pt x="21890" y="151919"/>
                  </a:lnTo>
                  <a:lnTo>
                    <a:pt x="23728" y="144898"/>
                  </a:lnTo>
                  <a:lnTo>
                    <a:pt x="23852" y="144537"/>
                  </a:lnTo>
                  <a:lnTo>
                    <a:pt x="29256" y="138033"/>
                  </a:lnTo>
                  <a:lnTo>
                    <a:pt x="36415" y="133955"/>
                  </a:lnTo>
                  <a:lnTo>
                    <a:pt x="30916" y="87651"/>
                  </a:lnTo>
                  <a:lnTo>
                    <a:pt x="28725" y="77129"/>
                  </a:lnTo>
                  <a:lnTo>
                    <a:pt x="25100" y="67280"/>
                  </a:lnTo>
                  <a:lnTo>
                    <a:pt x="20142" y="58157"/>
                  </a:lnTo>
                  <a:lnTo>
                    <a:pt x="13954" y="49813"/>
                  </a:lnTo>
                  <a:lnTo>
                    <a:pt x="31264" y="49813"/>
                  </a:lnTo>
                  <a:lnTo>
                    <a:pt x="40551" y="68524"/>
                  </a:lnTo>
                  <a:lnTo>
                    <a:pt x="44870" y="89355"/>
                  </a:lnTo>
                  <a:lnTo>
                    <a:pt x="51905" y="144898"/>
                  </a:lnTo>
                  <a:lnTo>
                    <a:pt x="41032" y="144898"/>
                  </a:lnTo>
                  <a:lnTo>
                    <a:pt x="34492" y="151919"/>
                  </a:lnTo>
                  <a:close/>
                </a:path>
                <a:path w="167004" h="277495">
                  <a:moveTo>
                    <a:pt x="166877" y="152177"/>
                  </a:moveTo>
                  <a:lnTo>
                    <a:pt x="152975" y="152177"/>
                  </a:lnTo>
                  <a:lnTo>
                    <a:pt x="152923" y="50071"/>
                  </a:lnTo>
                  <a:lnTo>
                    <a:pt x="166877" y="50071"/>
                  </a:lnTo>
                  <a:lnTo>
                    <a:pt x="166877" y="152177"/>
                  </a:lnTo>
                  <a:close/>
                </a:path>
                <a:path w="167004" h="277495">
                  <a:moveTo>
                    <a:pt x="119116" y="187847"/>
                  </a:moveTo>
                  <a:lnTo>
                    <a:pt x="83464" y="187847"/>
                  </a:lnTo>
                  <a:lnTo>
                    <a:pt x="87562" y="183201"/>
                  </a:lnTo>
                  <a:lnTo>
                    <a:pt x="92490" y="179123"/>
                  </a:lnTo>
                  <a:lnTo>
                    <a:pt x="98508" y="177781"/>
                  </a:lnTo>
                  <a:lnTo>
                    <a:pt x="94115" y="169506"/>
                  </a:lnTo>
                  <a:lnTo>
                    <a:pt x="90052" y="161023"/>
                  </a:lnTo>
                  <a:lnTo>
                    <a:pt x="86457" y="152337"/>
                  </a:lnTo>
                  <a:lnTo>
                    <a:pt x="83464" y="143453"/>
                  </a:lnTo>
                  <a:lnTo>
                    <a:pt x="98700" y="143453"/>
                  </a:lnTo>
                  <a:lnTo>
                    <a:pt x="102532" y="154326"/>
                  </a:lnTo>
                  <a:lnTo>
                    <a:pt x="111839" y="174012"/>
                  </a:lnTo>
                  <a:lnTo>
                    <a:pt x="141078" y="174012"/>
                  </a:lnTo>
                  <a:lnTo>
                    <a:pt x="137847" y="178200"/>
                  </a:lnTo>
                  <a:lnTo>
                    <a:pt x="132170" y="182653"/>
                  </a:lnTo>
                  <a:lnTo>
                    <a:pt x="125534" y="185679"/>
                  </a:lnTo>
                  <a:lnTo>
                    <a:pt x="118946" y="187021"/>
                  </a:lnTo>
                  <a:lnTo>
                    <a:pt x="119116" y="187847"/>
                  </a:lnTo>
                  <a:close/>
                </a:path>
                <a:path w="167004" h="277495">
                  <a:moveTo>
                    <a:pt x="51977" y="145466"/>
                  </a:moveTo>
                  <a:lnTo>
                    <a:pt x="48398" y="144898"/>
                  </a:lnTo>
                  <a:lnTo>
                    <a:pt x="51905" y="144898"/>
                  </a:lnTo>
                  <a:lnTo>
                    <a:pt x="51977" y="145466"/>
                  </a:lnTo>
                  <a:close/>
                </a:path>
                <a:path w="167004" h="277495">
                  <a:moveTo>
                    <a:pt x="141078" y="174012"/>
                  </a:moveTo>
                  <a:lnTo>
                    <a:pt x="111839" y="174012"/>
                  </a:lnTo>
                  <a:lnTo>
                    <a:pt x="120347" y="172102"/>
                  </a:lnTo>
                  <a:lnTo>
                    <a:pt x="126934" y="170760"/>
                  </a:lnTo>
                  <a:lnTo>
                    <a:pt x="131862" y="165030"/>
                  </a:lnTo>
                  <a:lnTo>
                    <a:pt x="131813" y="151661"/>
                  </a:lnTo>
                  <a:lnTo>
                    <a:pt x="125275" y="144898"/>
                  </a:lnTo>
                  <a:lnTo>
                    <a:pt x="143210" y="144898"/>
                  </a:lnTo>
                  <a:lnTo>
                    <a:pt x="145038" y="152177"/>
                  </a:lnTo>
                  <a:lnTo>
                    <a:pt x="166877" y="152177"/>
                  </a:lnTo>
                  <a:lnTo>
                    <a:pt x="166877" y="165805"/>
                  </a:lnTo>
                  <a:lnTo>
                    <a:pt x="144987" y="165805"/>
                  </a:lnTo>
                  <a:lnTo>
                    <a:pt x="142205" y="172552"/>
                  </a:lnTo>
                  <a:lnTo>
                    <a:pt x="141078" y="174012"/>
                  </a:lnTo>
                  <a:close/>
                </a:path>
                <a:path w="167004" h="277495">
                  <a:moveTo>
                    <a:pt x="166877" y="207204"/>
                  </a:moveTo>
                  <a:lnTo>
                    <a:pt x="152923" y="207204"/>
                  </a:lnTo>
                  <a:lnTo>
                    <a:pt x="152923" y="165805"/>
                  </a:lnTo>
                  <a:lnTo>
                    <a:pt x="166877" y="165805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166877" y="207256"/>
                  </a:moveTo>
                  <a:lnTo>
                    <a:pt x="45389" y="207256"/>
                  </a:lnTo>
                  <a:lnTo>
                    <a:pt x="45495" y="199823"/>
                  </a:lnTo>
                  <a:lnTo>
                    <a:pt x="46594" y="193577"/>
                  </a:lnTo>
                  <a:lnTo>
                    <a:pt x="47879" y="187330"/>
                  </a:lnTo>
                  <a:lnTo>
                    <a:pt x="41291" y="185988"/>
                  </a:lnTo>
                  <a:lnTo>
                    <a:pt x="34684" y="182806"/>
                  </a:lnTo>
                  <a:lnTo>
                    <a:pt x="29016" y="178265"/>
                  </a:lnTo>
                  <a:lnTo>
                    <a:pt x="24608" y="172518"/>
                  </a:lnTo>
                  <a:lnTo>
                    <a:pt x="21838" y="165856"/>
                  </a:lnTo>
                  <a:lnTo>
                    <a:pt x="34690" y="165856"/>
                  </a:lnTo>
                  <a:lnTo>
                    <a:pt x="39372" y="170760"/>
                  </a:lnTo>
                  <a:lnTo>
                    <a:pt x="45960" y="172102"/>
                  </a:lnTo>
                  <a:lnTo>
                    <a:pt x="54467" y="174012"/>
                  </a:lnTo>
                  <a:lnTo>
                    <a:pt x="70418" y="174012"/>
                  </a:lnTo>
                  <a:lnTo>
                    <a:pt x="68421" y="177781"/>
                  </a:lnTo>
                  <a:lnTo>
                    <a:pt x="74438" y="179123"/>
                  </a:lnTo>
                  <a:lnTo>
                    <a:pt x="79366" y="183252"/>
                  </a:lnTo>
                  <a:lnTo>
                    <a:pt x="83464" y="187847"/>
                  </a:lnTo>
                  <a:lnTo>
                    <a:pt x="119116" y="187847"/>
                  </a:lnTo>
                  <a:lnTo>
                    <a:pt x="119626" y="190324"/>
                  </a:lnTo>
                  <a:lnTo>
                    <a:pt x="61314" y="190324"/>
                  </a:lnTo>
                  <a:lnTo>
                    <a:pt x="59966" y="195796"/>
                  </a:lnTo>
                  <a:lnTo>
                    <a:pt x="58876" y="201216"/>
                  </a:lnTo>
                  <a:lnTo>
                    <a:pt x="58876" y="207204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90312" y="207204"/>
                  </a:moveTo>
                  <a:lnTo>
                    <a:pt x="76358" y="207204"/>
                  </a:lnTo>
                  <a:lnTo>
                    <a:pt x="76358" y="198739"/>
                  </a:lnTo>
                  <a:lnTo>
                    <a:pt x="69770" y="191408"/>
                  </a:lnTo>
                  <a:lnTo>
                    <a:pt x="61314" y="190324"/>
                  </a:lnTo>
                  <a:lnTo>
                    <a:pt x="105355" y="190324"/>
                  </a:lnTo>
                  <a:lnTo>
                    <a:pt x="96848" y="191408"/>
                  </a:lnTo>
                  <a:lnTo>
                    <a:pt x="90357" y="198739"/>
                  </a:lnTo>
                  <a:lnTo>
                    <a:pt x="90312" y="207204"/>
                  </a:lnTo>
                  <a:close/>
                </a:path>
                <a:path w="167004" h="277495">
                  <a:moveTo>
                    <a:pt x="152923" y="207204"/>
                  </a:moveTo>
                  <a:lnTo>
                    <a:pt x="107793" y="207204"/>
                  </a:lnTo>
                  <a:lnTo>
                    <a:pt x="107793" y="201216"/>
                  </a:lnTo>
                  <a:lnTo>
                    <a:pt x="106704" y="195745"/>
                  </a:lnTo>
                  <a:lnTo>
                    <a:pt x="105355" y="190324"/>
                  </a:lnTo>
                  <a:lnTo>
                    <a:pt x="119626" y="190324"/>
                  </a:lnTo>
                  <a:lnTo>
                    <a:pt x="120349" y="193886"/>
                  </a:lnTo>
                  <a:lnTo>
                    <a:pt x="121384" y="199823"/>
                  </a:lnTo>
                  <a:lnTo>
                    <a:pt x="121384" y="206895"/>
                  </a:lnTo>
                  <a:lnTo>
                    <a:pt x="152871" y="206895"/>
                  </a:lnTo>
                  <a:lnTo>
                    <a:pt x="152923" y="207204"/>
                  </a:lnTo>
                  <a:close/>
                </a:path>
                <a:path w="167004" h="277495">
                  <a:moveTo>
                    <a:pt x="83361" y="276995"/>
                  </a:moveTo>
                  <a:lnTo>
                    <a:pt x="81441" y="272917"/>
                  </a:lnTo>
                  <a:lnTo>
                    <a:pt x="78433" y="269923"/>
                  </a:lnTo>
                  <a:lnTo>
                    <a:pt x="74853" y="267445"/>
                  </a:lnTo>
                  <a:lnTo>
                    <a:pt x="64883" y="258243"/>
                  </a:lnTo>
                  <a:lnTo>
                    <a:pt x="56613" y="247301"/>
                  </a:lnTo>
                  <a:lnTo>
                    <a:pt x="50390" y="234808"/>
                  </a:lnTo>
                  <a:lnTo>
                    <a:pt x="46478" y="221090"/>
                  </a:lnTo>
                  <a:lnTo>
                    <a:pt x="60744" y="221090"/>
                  </a:lnTo>
                  <a:lnTo>
                    <a:pt x="63132" y="229092"/>
                  </a:lnTo>
                  <a:lnTo>
                    <a:pt x="66586" y="236712"/>
                  </a:lnTo>
                  <a:lnTo>
                    <a:pt x="71022" y="243877"/>
                  </a:lnTo>
                  <a:lnTo>
                    <a:pt x="76358" y="250514"/>
                  </a:lnTo>
                  <a:lnTo>
                    <a:pt x="108059" y="250514"/>
                  </a:lnTo>
                  <a:lnTo>
                    <a:pt x="102183" y="258367"/>
                  </a:lnTo>
                  <a:lnTo>
                    <a:pt x="91868" y="267445"/>
                  </a:lnTo>
                  <a:lnTo>
                    <a:pt x="88289" y="269872"/>
                  </a:lnTo>
                  <a:lnTo>
                    <a:pt x="85280" y="272866"/>
                  </a:lnTo>
                  <a:lnTo>
                    <a:pt x="83361" y="276995"/>
                  </a:lnTo>
                  <a:close/>
                </a:path>
                <a:path w="167004" h="277495">
                  <a:moveTo>
                    <a:pt x="90260" y="250514"/>
                  </a:moveTo>
                  <a:lnTo>
                    <a:pt x="76358" y="250514"/>
                  </a:lnTo>
                  <a:lnTo>
                    <a:pt x="76358" y="221090"/>
                  </a:lnTo>
                  <a:lnTo>
                    <a:pt x="90260" y="221090"/>
                  </a:lnTo>
                  <a:lnTo>
                    <a:pt x="90260" y="250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303" y="7073895"/>
              <a:ext cx="170664" cy="15217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813521" y="7065073"/>
              <a:ext cx="165735" cy="161290"/>
            </a:xfrm>
            <a:custGeom>
              <a:avLst/>
              <a:gdLst/>
              <a:ahLst/>
              <a:cxnLst/>
              <a:rect l="l" t="t" r="r" b="b"/>
              <a:pathLst>
                <a:path w="165734" h="161290">
                  <a:moveTo>
                    <a:pt x="25361" y="40830"/>
                  </a:moveTo>
                  <a:lnTo>
                    <a:pt x="1193" y="40830"/>
                  </a:lnTo>
                  <a:lnTo>
                    <a:pt x="1193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165734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  <a:path w="165734" h="161290">
                  <a:moveTo>
                    <a:pt x="165633" y="40830"/>
                  </a:moveTo>
                  <a:lnTo>
                    <a:pt x="141465" y="40830"/>
                  </a:lnTo>
                  <a:lnTo>
                    <a:pt x="141465" y="88976"/>
                  </a:lnTo>
                  <a:lnTo>
                    <a:pt x="82689" y="88976"/>
                  </a:lnTo>
                  <a:lnTo>
                    <a:pt x="82689" y="40830"/>
                  </a:lnTo>
                  <a:lnTo>
                    <a:pt x="58521" y="40830"/>
                  </a:lnTo>
                  <a:lnTo>
                    <a:pt x="58521" y="88976"/>
                  </a:lnTo>
                  <a:lnTo>
                    <a:pt x="58521" y="110515"/>
                  </a:lnTo>
                  <a:lnTo>
                    <a:pt x="58521" y="161188"/>
                  </a:lnTo>
                  <a:lnTo>
                    <a:pt x="82689" y="161188"/>
                  </a:lnTo>
                  <a:lnTo>
                    <a:pt x="82689" y="110515"/>
                  </a:lnTo>
                  <a:lnTo>
                    <a:pt x="141465" y="110515"/>
                  </a:lnTo>
                  <a:lnTo>
                    <a:pt x="141465" y="161188"/>
                  </a:lnTo>
                  <a:lnTo>
                    <a:pt x="165633" y="161188"/>
                  </a:lnTo>
                  <a:lnTo>
                    <a:pt x="165633" y="110515"/>
                  </a:lnTo>
                  <a:lnTo>
                    <a:pt x="165633" y="88976"/>
                  </a:lnTo>
                  <a:lnTo>
                    <a:pt x="165633" y="4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3189" y="7073895"/>
              <a:ext cx="248526" cy="1541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85008" y="7065073"/>
              <a:ext cx="26670" cy="161290"/>
            </a:xfrm>
            <a:custGeom>
              <a:avLst/>
              <a:gdLst/>
              <a:ahLst/>
              <a:cxnLst/>
              <a:rect l="l" t="t" r="r" b="b"/>
              <a:pathLst>
                <a:path w="26670" h="161290">
                  <a:moveTo>
                    <a:pt x="25361" y="40830"/>
                  </a:moveTo>
                  <a:lnTo>
                    <a:pt x="1181" y="40830"/>
                  </a:lnTo>
                  <a:lnTo>
                    <a:pt x="1181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26670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3519" y="7103834"/>
              <a:ext cx="363477" cy="1241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1220" y="7103834"/>
              <a:ext cx="350768" cy="1622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104704" y="7065073"/>
              <a:ext cx="254000" cy="189230"/>
            </a:xfrm>
            <a:custGeom>
              <a:avLst/>
              <a:gdLst/>
              <a:ahLst/>
              <a:cxnLst/>
              <a:rect l="l" t="t" r="r" b="b"/>
              <a:pathLst>
                <a:path w="254000" h="189229">
                  <a:moveTo>
                    <a:pt x="121589" y="139623"/>
                  </a:moveTo>
                  <a:lnTo>
                    <a:pt x="105511" y="139623"/>
                  </a:lnTo>
                  <a:lnTo>
                    <a:pt x="105511" y="40805"/>
                  </a:lnTo>
                  <a:lnTo>
                    <a:pt x="81330" y="40805"/>
                  </a:lnTo>
                  <a:lnTo>
                    <a:pt x="81330" y="139623"/>
                  </a:lnTo>
                  <a:lnTo>
                    <a:pt x="24168" y="139623"/>
                  </a:lnTo>
                  <a:lnTo>
                    <a:pt x="24168" y="40805"/>
                  </a:lnTo>
                  <a:lnTo>
                    <a:pt x="0" y="40805"/>
                  </a:lnTo>
                  <a:lnTo>
                    <a:pt x="0" y="139623"/>
                  </a:lnTo>
                  <a:lnTo>
                    <a:pt x="0" y="161163"/>
                  </a:lnTo>
                  <a:lnTo>
                    <a:pt x="98615" y="161163"/>
                  </a:lnTo>
                  <a:lnTo>
                    <a:pt x="98615" y="189039"/>
                  </a:lnTo>
                  <a:lnTo>
                    <a:pt x="121589" y="189039"/>
                  </a:lnTo>
                  <a:lnTo>
                    <a:pt x="121589" y="161163"/>
                  </a:lnTo>
                  <a:lnTo>
                    <a:pt x="121589" y="139623"/>
                  </a:lnTo>
                  <a:close/>
                </a:path>
                <a:path w="254000" h="189229">
                  <a:moveTo>
                    <a:pt x="168224" y="40830"/>
                  </a:moveTo>
                  <a:lnTo>
                    <a:pt x="144056" y="40830"/>
                  </a:lnTo>
                  <a:lnTo>
                    <a:pt x="144056" y="160997"/>
                  </a:lnTo>
                  <a:lnTo>
                    <a:pt x="168224" y="160997"/>
                  </a:lnTo>
                  <a:lnTo>
                    <a:pt x="168224" y="40830"/>
                  </a:lnTo>
                  <a:close/>
                </a:path>
                <a:path w="254000" h="189229">
                  <a:moveTo>
                    <a:pt x="169418" y="0"/>
                  </a:moveTo>
                  <a:lnTo>
                    <a:pt x="142862" y="0"/>
                  </a:lnTo>
                  <a:lnTo>
                    <a:pt x="142862" y="24053"/>
                  </a:lnTo>
                  <a:lnTo>
                    <a:pt x="169418" y="24053"/>
                  </a:lnTo>
                  <a:lnTo>
                    <a:pt x="169418" y="0"/>
                  </a:lnTo>
                  <a:close/>
                </a:path>
                <a:path w="254000" h="189229">
                  <a:moveTo>
                    <a:pt x="212051" y="0"/>
                  </a:moveTo>
                  <a:lnTo>
                    <a:pt x="185915" y="0"/>
                  </a:lnTo>
                  <a:lnTo>
                    <a:pt x="185915" y="24053"/>
                  </a:lnTo>
                  <a:lnTo>
                    <a:pt x="212051" y="24053"/>
                  </a:lnTo>
                  <a:lnTo>
                    <a:pt x="212051" y="0"/>
                  </a:lnTo>
                  <a:close/>
                </a:path>
                <a:path w="254000" h="189229">
                  <a:moveTo>
                    <a:pt x="231825" y="40830"/>
                  </a:moveTo>
                  <a:lnTo>
                    <a:pt x="207645" y="40830"/>
                  </a:lnTo>
                  <a:lnTo>
                    <a:pt x="207645" y="160997"/>
                  </a:lnTo>
                  <a:lnTo>
                    <a:pt x="231825" y="160997"/>
                  </a:lnTo>
                  <a:lnTo>
                    <a:pt x="231825" y="40830"/>
                  </a:lnTo>
                  <a:close/>
                </a:path>
                <a:path w="254000" h="189229">
                  <a:moveTo>
                    <a:pt x="253504" y="0"/>
                  </a:moveTo>
                  <a:lnTo>
                    <a:pt x="227355" y="0"/>
                  </a:lnTo>
                  <a:lnTo>
                    <a:pt x="227355" y="24053"/>
                  </a:lnTo>
                  <a:lnTo>
                    <a:pt x="253504" y="24053"/>
                  </a:lnTo>
                  <a:lnTo>
                    <a:pt x="253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19479" y="1270603"/>
            <a:ext cx="2725281" cy="5387575"/>
            <a:chOff x="7507223" y="1257300"/>
            <a:chExt cx="3187065" cy="630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7223" y="1257300"/>
              <a:ext cx="3186683" cy="63002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84499" y="6918051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66"/>
                  </a:moveTo>
                  <a:lnTo>
                    <a:pt x="0" y="228266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66"/>
                  </a:lnTo>
                  <a:close/>
                </a:path>
              </a:pathLst>
            </a:custGeom>
            <a:solidFill>
              <a:srgbClr val="005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4499" y="7146317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71"/>
                  </a:moveTo>
                  <a:lnTo>
                    <a:pt x="0" y="228271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71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2948" y="7004930"/>
              <a:ext cx="167005" cy="277495"/>
            </a:xfrm>
            <a:custGeom>
              <a:avLst/>
              <a:gdLst/>
              <a:ahLst/>
              <a:cxnLst/>
              <a:rect l="l" t="t" r="r" b="b"/>
              <a:pathLst>
                <a:path w="167004" h="277495">
                  <a:moveTo>
                    <a:pt x="70418" y="174012"/>
                  </a:moveTo>
                  <a:lnTo>
                    <a:pt x="54467" y="174012"/>
                  </a:lnTo>
                  <a:lnTo>
                    <a:pt x="63774" y="154297"/>
                  </a:lnTo>
                  <a:lnTo>
                    <a:pt x="70645" y="134794"/>
                  </a:lnTo>
                  <a:lnTo>
                    <a:pt x="74899" y="115504"/>
                  </a:lnTo>
                  <a:lnTo>
                    <a:pt x="76358" y="96427"/>
                  </a:lnTo>
                  <a:lnTo>
                    <a:pt x="75879" y="79267"/>
                  </a:lnTo>
                  <a:lnTo>
                    <a:pt x="74782" y="62054"/>
                  </a:lnTo>
                  <a:lnTo>
                    <a:pt x="73578" y="44734"/>
                  </a:lnTo>
                  <a:lnTo>
                    <a:pt x="72778" y="27255"/>
                  </a:lnTo>
                  <a:lnTo>
                    <a:pt x="73525" y="19650"/>
                  </a:lnTo>
                  <a:lnTo>
                    <a:pt x="75631" y="12485"/>
                  </a:lnTo>
                  <a:lnTo>
                    <a:pt x="78905" y="5892"/>
                  </a:lnTo>
                  <a:lnTo>
                    <a:pt x="83153" y="0"/>
                  </a:lnTo>
                  <a:lnTo>
                    <a:pt x="87568" y="5921"/>
                  </a:lnTo>
                  <a:lnTo>
                    <a:pt x="90822" y="12524"/>
                  </a:lnTo>
                  <a:lnTo>
                    <a:pt x="92836" y="19679"/>
                  </a:lnTo>
                  <a:lnTo>
                    <a:pt x="93528" y="27255"/>
                  </a:lnTo>
                  <a:lnTo>
                    <a:pt x="92969" y="44734"/>
                  </a:lnTo>
                  <a:lnTo>
                    <a:pt x="90508" y="79267"/>
                  </a:lnTo>
                  <a:lnTo>
                    <a:pt x="89949" y="96427"/>
                  </a:lnTo>
                  <a:lnTo>
                    <a:pt x="91407" y="115533"/>
                  </a:lnTo>
                  <a:lnTo>
                    <a:pt x="95661" y="134832"/>
                  </a:lnTo>
                  <a:lnTo>
                    <a:pt x="98700" y="143453"/>
                  </a:lnTo>
                  <a:lnTo>
                    <a:pt x="83464" y="143453"/>
                  </a:lnTo>
                  <a:lnTo>
                    <a:pt x="80450" y="152337"/>
                  </a:lnTo>
                  <a:lnTo>
                    <a:pt x="76857" y="161023"/>
                  </a:lnTo>
                  <a:lnTo>
                    <a:pt x="72807" y="169506"/>
                  </a:lnTo>
                  <a:lnTo>
                    <a:pt x="70418" y="174012"/>
                  </a:lnTo>
                  <a:close/>
                </a:path>
                <a:path w="167004" h="277495">
                  <a:moveTo>
                    <a:pt x="108059" y="250514"/>
                  </a:moveTo>
                  <a:lnTo>
                    <a:pt x="90260" y="250514"/>
                  </a:lnTo>
                  <a:lnTo>
                    <a:pt x="95588" y="243768"/>
                  </a:lnTo>
                  <a:lnTo>
                    <a:pt x="100012" y="236615"/>
                  </a:lnTo>
                  <a:lnTo>
                    <a:pt x="103463" y="229056"/>
                  </a:lnTo>
                  <a:lnTo>
                    <a:pt x="105874" y="221090"/>
                  </a:lnTo>
                  <a:lnTo>
                    <a:pt x="0" y="221090"/>
                  </a:lnTo>
                  <a:lnTo>
                    <a:pt x="0" y="21267"/>
                  </a:lnTo>
                  <a:lnTo>
                    <a:pt x="17245" y="33212"/>
                  </a:lnTo>
                  <a:lnTo>
                    <a:pt x="31052" y="49387"/>
                  </a:lnTo>
                  <a:lnTo>
                    <a:pt x="31264" y="49813"/>
                  </a:lnTo>
                  <a:lnTo>
                    <a:pt x="13954" y="49813"/>
                  </a:lnTo>
                  <a:lnTo>
                    <a:pt x="13954" y="151661"/>
                  </a:lnTo>
                  <a:lnTo>
                    <a:pt x="21890" y="151661"/>
                  </a:lnTo>
                  <a:lnTo>
                    <a:pt x="21890" y="151919"/>
                  </a:lnTo>
                  <a:lnTo>
                    <a:pt x="34492" y="151919"/>
                  </a:lnTo>
                  <a:lnTo>
                    <a:pt x="34444" y="165598"/>
                  </a:lnTo>
                  <a:lnTo>
                    <a:pt x="34690" y="165856"/>
                  </a:lnTo>
                  <a:lnTo>
                    <a:pt x="13902" y="165856"/>
                  </a:lnTo>
                  <a:lnTo>
                    <a:pt x="13902" y="207256"/>
                  </a:lnTo>
                  <a:lnTo>
                    <a:pt x="166877" y="207256"/>
                  </a:lnTo>
                  <a:lnTo>
                    <a:pt x="166877" y="221142"/>
                  </a:lnTo>
                  <a:lnTo>
                    <a:pt x="120347" y="221142"/>
                  </a:lnTo>
                  <a:lnTo>
                    <a:pt x="116499" y="234829"/>
                  </a:lnTo>
                  <a:lnTo>
                    <a:pt x="110426" y="247352"/>
                  </a:lnTo>
                  <a:lnTo>
                    <a:pt x="108059" y="250514"/>
                  </a:lnTo>
                  <a:close/>
                </a:path>
                <a:path w="167004" h="277495">
                  <a:moveTo>
                    <a:pt x="114900" y="145466"/>
                  </a:moveTo>
                  <a:lnTo>
                    <a:pt x="122006" y="89355"/>
                  </a:lnTo>
                  <a:lnTo>
                    <a:pt x="136447" y="49291"/>
                  </a:lnTo>
                  <a:lnTo>
                    <a:pt x="166877" y="21267"/>
                  </a:lnTo>
                  <a:lnTo>
                    <a:pt x="166877" y="50071"/>
                  </a:lnTo>
                  <a:lnTo>
                    <a:pt x="152923" y="50071"/>
                  </a:lnTo>
                  <a:lnTo>
                    <a:pt x="146655" y="58314"/>
                  </a:lnTo>
                  <a:lnTo>
                    <a:pt x="141563" y="67461"/>
                  </a:lnTo>
                  <a:lnTo>
                    <a:pt x="137911" y="77373"/>
                  </a:lnTo>
                  <a:lnTo>
                    <a:pt x="135960" y="87909"/>
                  </a:lnTo>
                  <a:lnTo>
                    <a:pt x="130514" y="134213"/>
                  </a:lnTo>
                  <a:lnTo>
                    <a:pt x="137620" y="138291"/>
                  </a:lnTo>
                  <a:lnTo>
                    <a:pt x="143119" y="144537"/>
                  </a:lnTo>
                  <a:lnTo>
                    <a:pt x="143210" y="144898"/>
                  </a:lnTo>
                  <a:lnTo>
                    <a:pt x="117908" y="144898"/>
                  </a:lnTo>
                  <a:lnTo>
                    <a:pt x="114900" y="145466"/>
                  </a:lnTo>
                  <a:close/>
                </a:path>
                <a:path w="167004" h="277495">
                  <a:moveTo>
                    <a:pt x="34492" y="151919"/>
                  </a:moveTo>
                  <a:lnTo>
                    <a:pt x="21890" y="151919"/>
                  </a:lnTo>
                  <a:lnTo>
                    <a:pt x="23728" y="144898"/>
                  </a:lnTo>
                  <a:lnTo>
                    <a:pt x="23852" y="144537"/>
                  </a:lnTo>
                  <a:lnTo>
                    <a:pt x="29256" y="138033"/>
                  </a:lnTo>
                  <a:lnTo>
                    <a:pt x="36415" y="133955"/>
                  </a:lnTo>
                  <a:lnTo>
                    <a:pt x="30916" y="87651"/>
                  </a:lnTo>
                  <a:lnTo>
                    <a:pt x="28725" y="77129"/>
                  </a:lnTo>
                  <a:lnTo>
                    <a:pt x="25100" y="67280"/>
                  </a:lnTo>
                  <a:lnTo>
                    <a:pt x="20142" y="58157"/>
                  </a:lnTo>
                  <a:lnTo>
                    <a:pt x="13954" y="49813"/>
                  </a:lnTo>
                  <a:lnTo>
                    <a:pt x="31264" y="49813"/>
                  </a:lnTo>
                  <a:lnTo>
                    <a:pt x="40551" y="68524"/>
                  </a:lnTo>
                  <a:lnTo>
                    <a:pt x="44870" y="89355"/>
                  </a:lnTo>
                  <a:lnTo>
                    <a:pt x="51905" y="144898"/>
                  </a:lnTo>
                  <a:lnTo>
                    <a:pt x="41032" y="144898"/>
                  </a:lnTo>
                  <a:lnTo>
                    <a:pt x="34492" y="151919"/>
                  </a:lnTo>
                  <a:close/>
                </a:path>
                <a:path w="167004" h="277495">
                  <a:moveTo>
                    <a:pt x="166877" y="152177"/>
                  </a:moveTo>
                  <a:lnTo>
                    <a:pt x="152975" y="152177"/>
                  </a:lnTo>
                  <a:lnTo>
                    <a:pt x="152923" y="50071"/>
                  </a:lnTo>
                  <a:lnTo>
                    <a:pt x="166877" y="50071"/>
                  </a:lnTo>
                  <a:lnTo>
                    <a:pt x="166877" y="152177"/>
                  </a:lnTo>
                  <a:close/>
                </a:path>
                <a:path w="167004" h="277495">
                  <a:moveTo>
                    <a:pt x="119116" y="187847"/>
                  </a:moveTo>
                  <a:lnTo>
                    <a:pt x="83464" y="187847"/>
                  </a:lnTo>
                  <a:lnTo>
                    <a:pt x="87562" y="183201"/>
                  </a:lnTo>
                  <a:lnTo>
                    <a:pt x="92490" y="179123"/>
                  </a:lnTo>
                  <a:lnTo>
                    <a:pt x="98508" y="177781"/>
                  </a:lnTo>
                  <a:lnTo>
                    <a:pt x="94115" y="169506"/>
                  </a:lnTo>
                  <a:lnTo>
                    <a:pt x="90052" y="161023"/>
                  </a:lnTo>
                  <a:lnTo>
                    <a:pt x="86457" y="152337"/>
                  </a:lnTo>
                  <a:lnTo>
                    <a:pt x="83464" y="143453"/>
                  </a:lnTo>
                  <a:lnTo>
                    <a:pt x="98700" y="143453"/>
                  </a:lnTo>
                  <a:lnTo>
                    <a:pt x="102532" y="154326"/>
                  </a:lnTo>
                  <a:lnTo>
                    <a:pt x="111839" y="174012"/>
                  </a:lnTo>
                  <a:lnTo>
                    <a:pt x="141078" y="174012"/>
                  </a:lnTo>
                  <a:lnTo>
                    <a:pt x="137847" y="178200"/>
                  </a:lnTo>
                  <a:lnTo>
                    <a:pt x="132170" y="182653"/>
                  </a:lnTo>
                  <a:lnTo>
                    <a:pt x="125534" y="185679"/>
                  </a:lnTo>
                  <a:lnTo>
                    <a:pt x="118946" y="187021"/>
                  </a:lnTo>
                  <a:lnTo>
                    <a:pt x="119116" y="187847"/>
                  </a:lnTo>
                  <a:close/>
                </a:path>
                <a:path w="167004" h="277495">
                  <a:moveTo>
                    <a:pt x="51977" y="145466"/>
                  </a:moveTo>
                  <a:lnTo>
                    <a:pt x="48398" y="144898"/>
                  </a:lnTo>
                  <a:lnTo>
                    <a:pt x="51905" y="144898"/>
                  </a:lnTo>
                  <a:lnTo>
                    <a:pt x="51977" y="145466"/>
                  </a:lnTo>
                  <a:close/>
                </a:path>
                <a:path w="167004" h="277495">
                  <a:moveTo>
                    <a:pt x="141078" y="174012"/>
                  </a:moveTo>
                  <a:lnTo>
                    <a:pt x="111839" y="174012"/>
                  </a:lnTo>
                  <a:lnTo>
                    <a:pt x="120347" y="172102"/>
                  </a:lnTo>
                  <a:lnTo>
                    <a:pt x="126934" y="170760"/>
                  </a:lnTo>
                  <a:lnTo>
                    <a:pt x="131862" y="165030"/>
                  </a:lnTo>
                  <a:lnTo>
                    <a:pt x="131813" y="151661"/>
                  </a:lnTo>
                  <a:lnTo>
                    <a:pt x="125275" y="144898"/>
                  </a:lnTo>
                  <a:lnTo>
                    <a:pt x="143210" y="144898"/>
                  </a:lnTo>
                  <a:lnTo>
                    <a:pt x="145038" y="152177"/>
                  </a:lnTo>
                  <a:lnTo>
                    <a:pt x="166877" y="152177"/>
                  </a:lnTo>
                  <a:lnTo>
                    <a:pt x="166877" y="165805"/>
                  </a:lnTo>
                  <a:lnTo>
                    <a:pt x="144987" y="165805"/>
                  </a:lnTo>
                  <a:lnTo>
                    <a:pt x="142205" y="172552"/>
                  </a:lnTo>
                  <a:lnTo>
                    <a:pt x="141078" y="174012"/>
                  </a:lnTo>
                  <a:close/>
                </a:path>
                <a:path w="167004" h="277495">
                  <a:moveTo>
                    <a:pt x="166877" y="207204"/>
                  </a:moveTo>
                  <a:lnTo>
                    <a:pt x="152923" y="207204"/>
                  </a:lnTo>
                  <a:lnTo>
                    <a:pt x="152923" y="165805"/>
                  </a:lnTo>
                  <a:lnTo>
                    <a:pt x="166877" y="165805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166877" y="207256"/>
                  </a:moveTo>
                  <a:lnTo>
                    <a:pt x="45389" y="207256"/>
                  </a:lnTo>
                  <a:lnTo>
                    <a:pt x="45495" y="199823"/>
                  </a:lnTo>
                  <a:lnTo>
                    <a:pt x="46594" y="193577"/>
                  </a:lnTo>
                  <a:lnTo>
                    <a:pt x="47879" y="187330"/>
                  </a:lnTo>
                  <a:lnTo>
                    <a:pt x="41291" y="185988"/>
                  </a:lnTo>
                  <a:lnTo>
                    <a:pt x="34684" y="182806"/>
                  </a:lnTo>
                  <a:lnTo>
                    <a:pt x="29016" y="178265"/>
                  </a:lnTo>
                  <a:lnTo>
                    <a:pt x="24608" y="172518"/>
                  </a:lnTo>
                  <a:lnTo>
                    <a:pt x="21838" y="165856"/>
                  </a:lnTo>
                  <a:lnTo>
                    <a:pt x="34690" y="165856"/>
                  </a:lnTo>
                  <a:lnTo>
                    <a:pt x="39372" y="170760"/>
                  </a:lnTo>
                  <a:lnTo>
                    <a:pt x="45960" y="172102"/>
                  </a:lnTo>
                  <a:lnTo>
                    <a:pt x="54467" y="174012"/>
                  </a:lnTo>
                  <a:lnTo>
                    <a:pt x="70418" y="174012"/>
                  </a:lnTo>
                  <a:lnTo>
                    <a:pt x="68421" y="177781"/>
                  </a:lnTo>
                  <a:lnTo>
                    <a:pt x="74438" y="179123"/>
                  </a:lnTo>
                  <a:lnTo>
                    <a:pt x="79366" y="183252"/>
                  </a:lnTo>
                  <a:lnTo>
                    <a:pt x="83464" y="187847"/>
                  </a:lnTo>
                  <a:lnTo>
                    <a:pt x="119116" y="187847"/>
                  </a:lnTo>
                  <a:lnTo>
                    <a:pt x="119626" y="190324"/>
                  </a:lnTo>
                  <a:lnTo>
                    <a:pt x="61314" y="190324"/>
                  </a:lnTo>
                  <a:lnTo>
                    <a:pt x="59966" y="195796"/>
                  </a:lnTo>
                  <a:lnTo>
                    <a:pt x="58876" y="201216"/>
                  </a:lnTo>
                  <a:lnTo>
                    <a:pt x="58876" y="207204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90312" y="207204"/>
                  </a:moveTo>
                  <a:lnTo>
                    <a:pt x="76358" y="207204"/>
                  </a:lnTo>
                  <a:lnTo>
                    <a:pt x="76358" y="198739"/>
                  </a:lnTo>
                  <a:lnTo>
                    <a:pt x="69770" y="191408"/>
                  </a:lnTo>
                  <a:lnTo>
                    <a:pt x="61314" y="190324"/>
                  </a:lnTo>
                  <a:lnTo>
                    <a:pt x="105355" y="190324"/>
                  </a:lnTo>
                  <a:lnTo>
                    <a:pt x="96848" y="191408"/>
                  </a:lnTo>
                  <a:lnTo>
                    <a:pt x="90357" y="198739"/>
                  </a:lnTo>
                  <a:lnTo>
                    <a:pt x="90312" y="207204"/>
                  </a:lnTo>
                  <a:close/>
                </a:path>
                <a:path w="167004" h="277495">
                  <a:moveTo>
                    <a:pt x="152923" y="207204"/>
                  </a:moveTo>
                  <a:lnTo>
                    <a:pt x="107793" y="207204"/>
                  </a:lnTo>
                  <a:lnTo>
                    <a:pt x="107793" y="201216"/>
                  </a:lnTo>
                  <a:lnTo>
                    <a:pt x="106704" y="195745"/>
                  </a:lnTo>
                  <a:lnTo>
                    <a:pt x="105355" y="190324"/>
                  </a:lnTo>
                  <a:lnTo>
                    <a:pt x="119626" y="190324"/>
                  </a:lnTo>
                  <a:lnTo>
                    <a:pt x="120349" y="193886"/>
                  </a:lnTo>
                  <a:lnTo>
                    <a:pt x="121384" y="199823"/>
                  </a:lnTo>
                  <a:lnTo>
                    <a:pt x="121384" y="206895"/>
                  </a:lnTo>
                  <a:lnTo>
                    <a:pt x="152871" y="206895"/>
                  </a:lnTo>
                  <a:lnTo>
                    <a:pt x="152923" y="207204"/>
                  </a:lnTo>
                  <a:close/>
                </a:path>
                <a:path w="167004" h="277495">
                  <a:moveTo>
                    <a:pt x="83361" y="276995"/>
                  </a:moveTo>
                  <a:lnTo>
                    <a:pt x="81441" y="272917"/>
                  </a:lnTo>
                  <a:lnTo>
                    <a:pt x="78433" y="269923"/>
                  </a:lnTo>
                  <a:lnTo>
                    <a:pt x="74853" y="267445"/>
                  </a:lnTo>
                  <a:lnTo>
                    <a:pt x="64883" y="258243"/>
                  </a:lnTo>
                  <a:lnTo>
                    <a:pt x="56613" y="247301"/>
                  </a:lnTo>
                  <a:lnTo>
                    <a:pt x="50390" y="234808"/>
                  </a:lnTo>
                  <a:lnTo>
                    <a:pt x="46478" y="221090"/>
                  </a:lnTo>
                  <a:lnTo>
                    <a:pt x="60744" y="221090"/>
                  </a:lnTo>
                  <a:lnTo>
                    <a:pt x="63132" y="229092"/>
                  </a:lnTo>
                  <a:lnTo>
                    <a:pt x="66586" y="236712"/>
                  </a:lnTo>
                  <a:lnTo>
                    <a:pt x="71022" y="243877"/>
                  </a:lnTo>
                  <a:lnTo>
                    <a:pt x="76358" y="250514"/>
                  </a:lnTo>
                  <a:lnTo>
                    <a:pt x="108059" y="250514"/>
                  </a:lnTo>
                  <a:lnTo>
                    <a:pt x="102183" y="258367"/>
                  </a:lnTo>
                  <a:lnTo>
                    <a:pt x="91868" y="267445"/>
                  </a:lnTo>
                  <a:lnTo>
                    <a:pt x="88289" y="269872"/>
                  </a:lnTo>
                  <a:lnTo>
                    <a:pt x="85280" y="272866"/>
                  </a:lnTo>
                  <a:lnTo>
                    <a:pt x="83361" y="276995"/>
                  </a:lnTo>
                  <a:close/>
                </a:path>
                <a:path w="167004" h="277495">
                  <a:moveTo>
                    <a:pt x="90260" y="250514"/>
                  </a:moveTo>
                  <a:lnTo>
                    <a:pt x="76358" y="250514"/>
                  </a:lnTo>
                  <a:lnTo>
                    <a:pt x="76358" y="221090"/>
                  </a:lnTo>
                  <a:lnTo>
                    <a:pt x="90260" y="221090"/>
                  </a:lnTo>
                  <a:lnTo>
                    <a:pt x="90260" y="250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303" y="7073895"/>
              <a:ext cx="170664" cy="1521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13520" y="7065073"/>
              <a:ext cx="165735" cy="161290"/>
            </a:xfrm>
            <a:custGeom>
              <a:avLst/>
              <a:gdLst/>
              <a:ahLst/>
              <a:cxnLst/>
              <a:rect l="l" t="t" r="r" b="b"/>
              <a:pathLst>
                <a:path w="165734" h="161290">
                  <a:moveTo>
                    <a:pt x="25361" y="40830"/>
                  </a:moveTo>
                  <a:lnTo>
                    <a:pt x="1193" y="40830"/>
                  </a:lnTo>
                  <a:lnTo>
                    <a:pt x="1193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165734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  <a:path w="165734" h="161290">
                  <a:moveTo>
                    <a:pt x="165633" y="40830"/>
                  </a:moveTo>
                  <a:lnTo>
                    <a:pt x="141465" y="40830"/>
                  </a:lnTo>
                  <a:lnTo>
                    <a:pt x="141465" y="88976"/>
                  </a:lnTo>
                  <a:lnTo>
                    <a:pt x="82689" y="88976"/>
                  </a:lnTo>
                  <a:lnTo>
                    <a:pt x="82689" y="40830"/>
                  </a:lnTo>
                  <a:lnTo>
                    <a:pt x="58521" y="40830"/>
                  </a:lnTo>
                  <a:lnTo>
                    <a:pt x="58521" y="88976"/>
                  </a:lnTo>
                  <a:lnTo>
                    <a:pt x="58521" y="110515"/>
                  </a:lnTo>
                  <a:lnTo>
                    <a:pt x="58521" y="161188"/>
                  </a:lnTo>
                  <a:lnTo>
                    <a:pt x="82689" y="161188"/>
                  </a:lnTo>
                  <a:lnTo>
                    <a:pt x="82689" y="110515"/>
                  </a:lnTo>
                  <a:lnTo>
                    <a:pt x="141465" y="110515"/>
                  </a:lnTo>
                  <a:lnTo>
                    <a:pt x="141465" y="161188"/>
                  </a:lnTo>
                  <a:lnTo>
                    <a:pt x="165633" y="161188"/>
                  </a:lnTo>
                  <a:lnTo>
                    <a:pt x="165633" y="110515"/>
                  </a:lnTo>
                  <a:lnTo>
                    <a:pt x="165633" y="88976"/>
                  </a:lnTo>
                  <a:lnTo>
                    <a:pt x="165633" y="4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3189" y="7073895"/>
              <a:ext cx="248526" cy="1541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85008" y="7065073"/>
              <a:ext cx="26670" cy="161290"/>
            </a:xfrm>
            <a:custGeom>
              <a:avLst/>
              <a:gdLst/>
              <a:ahLst/>
              <a:cxnLst/>
              <a:rect l="l" t="t" r="r" b="b"/>
              <a:pathLst>
                <a:path w="26670" h="161290">
                  <a:moveTo>
                    <a:pt x="25361" y="40830"/>
                  </a:moveTo>
                  <a:lnTo>
                    <a:pt x="1181" y="40830"/>
                  </a:lnTo>
                  <a:lnTo>
                    <a:pt x="1181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26670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3519" y="7103835"/>
              <a:ext cx="363477" cy="124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1220" y="7103835"/>
              <a:ext cx="350768" cy="16229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04704" y="7065073"/>
              <a:ext cx="254000" cy="189230"/>
            </a:xfrm>
            <a:custGeom>
              <a:avLst/>
              <a:gdLst/>
              <a:ahLst/>
              <a:cxnLst/>
              <a:rect l="l" t="t" r="r" b="b"/>
              <a:pathLst>
                <a:path w="254000" h="189229">
                  <a:moveTo>
                    <a:pt x="121589" y="139623"/>
                  </a:moveTo>
                  <a:lnTo>
                    <a:pt x="105511" y="139623"/>
                  </a:lnTo>
                  <a:lnTo>
                    <a:pt x="105511" y="40805"/>
                  </a:lnTo>
                  <a:lnTo>
                    <a:pt x="81330" y="40805"/>
                  </a:lnTo>
                  <a:lnTo>
                    <a:pt x="81330" y="139623"/>
                  </a:lnTo>
                  <a:lnTo>
                    <a:pt x="24168" y="139623"/>
                  </a:lnTo>
                  <a:lnTo>
                    <a:pt x="24168" y="40805"/>
                  </a:lnTo>
                  <a:lnTo>
                    <a:pt x="0" y="40805"/>
                  </a:lnTo>
                  <a:lnTo>
                    <a:pt x="0" y="139623"/>
                  </a:lnTo>
                  <a:lnTo>
                    <a:pt x="0" y="161163"/>
                  </a:lnTo>
                  <a:lnTo>
                    <a:pt x="98615" y="161163"/>
                  </a:lnTo>
                  <a:lnTo>
                    <a:pt x="98615" y="189039"/>
                  </a:lnTo>
                  <a:lnTo>
                    <a:pt x="121589" y="189039"/>
                  </a:lnTo>
                  <a:lnTo>
                    <a:pt x="121589" y="161163"/>
                  </a:lnTo>
                  <a:lnTo>
                    <a:pt x="121589" y="139623"/>
                  </a:lnTo>
                  <a:close/>
                </a:path>
                <a:path w="254000" h="189229">
                  <a:moveTo>
                    <a:pt x="168224" y="40830"/>
                  </a:moveTo>
                  <a:lnTo>
                    <a:pt x="144056" y="40830"/>
                  </a:lnTo>
                  <a:lnTo>
                    <a:pt x="144056" y="160997"/>
                  </a:lnTo>
                  <a:lnTo>
                    <a:pt x="168224" y="160997"/>
                  </a:lnTo>
                  <a:lnTo>
                    <a:pt x="168224" y="40830"/>
                  </a:lnTo>
                  <a:close/>
                </a:path>
                <a:path w="254000" h="189229">
                  <a:moveTo>
                    <a:pt x="169418" y="0"/>
                  </a:moveTo>
                  <a:lnTo>
                    <a:pt x="142862" y="0"/>
                  </a:lnTo>
                  <a:lnTo>
                    <a:pt x="142862" y="24053"/>
                  </a:lnTo>
                  <a:lnTo>
                    <a:pt x="169418" y="24053"/>
                  </a:lnTo>
                  <a:lnTo>
                    <a:pt x="169418" y="0"/>
                  </a:lnTo>
                  <a:close/>
                </a:path>
                <a:path w="254000" h="189229">
                  <a:moveTo>
                    <a:pt x="212051" y="0"/>
                  </a:moveTo>
                  <a:lnTo>
                    <a:pt x="185915" y="0"/>
                  </a:lnTo>
                  <a:lnTo>
                    <a:pt x="185915" y="24053"/>
                  </a:lnTo>
                  <a:lnTo>
                    <a:pt x="212051" y="24053"/>
                  </a:lnTo>
                  <a:lnTo>
                    <a:pt x="212051" y="0"/>
                  </a:lnTo>
                  <a:close/>
                </a:path>
                <a:path w="254000" h="189229">
                  <a:moveTo>
                    <a:pt x="231825" y="40830"/>
                  </a:moveTo>
                  <a:lnTo>
                    <a:pt x="207645" y="40830"/>
                  </a:lnTo>
                  <a:lnTo>
                    <a:pt x="207645" y="160997"/>
                  </a:lnTo>
                  <a:lnTo>
                    <a:pt x="231825" y="160997"/>
                  </a:lnTo>
                  <a:lnTo>
                    <a:pt x="231825" y="40830"/>
                  </a:lnTo>
                  <a:close/>
                </a:path>
                <a:path w="254000" h="189229">
                  <a:moveTo>
                    <a:pt x="253504" y="0"/>
                  </a:moveTo>
                  <a:lnTo>
                    <a:pt x="227355" y="0"/>
                  </a:lnTo>
                  <a:lnTo>
                    <a:pt x="227355" y="24053"/>
                  </a:lnTo>
                  <a:lnTo>
                    <a:pt x="253504" y="24053"/>
                  </a:lnTo>
                  <a:lnTo>
                    <a:pt x="253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4684" y="1393093"/>
            <a:ext cx="5573822" cy="3144061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21720" marR="15204">
              <a:lnSpc>
                <a:spcPct val="123900"/>
              </a:lnSpc>
              <a:spcBef>
                <a:spcPts val="77"/>
              </a:spcBef>
            </a:pP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виконання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доручень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Віцепрем’єр-міністра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–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Міністра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питань реінтеграції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тимчасово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окупованих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територій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Ірини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Верещук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прифронтових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областях:</a:t>
            </a:r>
            <a:endParaRPr sz="1325">
              <a:latin typeface="Verdana"/>
              <a:cs typeface="Verdana"/>
            </a:endParaRPr>
          </a:p>
          <a:p>
            <a:pPr marL="158553" marR="45068" indent="-136833">
              <a:lnSpc>
                <a:spcPct val="123900"/>
              </a:lnSpc>
              <a:spcBef>
                <a:spcPts val="522"/>
              </a:spcBef>
              <a:buFont typeface="Wingdings"/>
              <a:buChar char=""/>
              <a:tabLst>
                <a:tab pos="159096" algn="l"/>
              </a:tabLst>
            </a:pP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розблоковано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доступ</a:t>
            </a:r>
            <a:r>
              <a:rPr sz="1325" b="1" spc="17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до</a:t>
            </a: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51" dirty="0">
                <a:solidFill>
                  <a:srgbClr val="141F36"/>
                </a:solidFill>
                <a:latin typeface="Tahoma"/>
                <a:cs typeface="Tahoma"/>
              </a:rPr>
              <a:t>331</a:t>
            </a:r>
            <a:r>
              <a:rPr sz="1325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автоматизованих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41" dirty="0">
                <a:solidFill>
                  <a:srgbClr val="141F36"/>
                </a:solidFill>
                <a:latin typeface="Tahoma"/>
                <a:cs typeface="Tahoma"/>
              </a:rPr>
              <a:t>систем </a:t>
            </a:r>
            <a:r>
              <a:rPr sz="1325" b="1" spc="51" dirty="0">
                <a:solidFill>
                  <a:srgbClr val="141F36"/>
                </a:solidFill>
                <a:latin typeface="Tahoma"/>
                <a:cs typeface="Tahoma"/>
              </a:rPr>
              <a:t>і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реєстрів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територіальних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громадах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для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забезпечення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доступу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населення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до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адміністративних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соціальних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послуг;</a:t>
            </a:r>
            <a:endParaRPr sz="1325">
              <a:latin typeface="Verdana"/>
              <a:cs typeface="Verdana"/>
            </a:endParaRPr>
          </a:p>
          <a:p>
            <a:pPr marL="158553" marR="216652" indent="-136833">
              <a:lnSpc>
                <a:spcPct val="123900"/>
              </a:lnSpc>
              <a:spcBef>
                <a:spcPts val="492"/>
              </a:spcBef>
              <a:buFont typeface="Wingdings"/>
              <a:buChar char=""/>
              <a:tabLst>
                <a:tab pos="159096" algn="l"/>
              </a:tabLst>
            </a:pP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загалом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придбано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34" dirty="0">
                <a:solidFill>
                  <a:srgbClr val="141F36"/>
                </a:solidFill>
                <a:latin typeface="Tahoma"/>
                <a:cs typeface="Tahoma"/>
              </a:rPr>
              <a:t>226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тис.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м</a:t>
            </a:r>
            <a:r>
              <a:rPr sz="1347" b="1" spc="173" baseline="23809" dirty="0">
                <a:solidFill>
                  <a:srgbClr val="141F36"/>
                </a:solidFill>
                <a:latin typeface="Tahoma"/>
                <a:cs typeface="Tahoma"/>
              </a:rPr>
              <a:t>3</a:t>
            </a:r>
            <a:r>
              <a:rPr sz="1347" b="1" spc="257" baseline="2380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дров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на</a:t>
            </a:r>
            <a:r>
              <a:rPr sz="1325" b="1" spc="5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62" dirty="0">
                <a:solidFill>
                  <a:srgbClr val="141F36"/>
                </a:solidFill>
                <a:latin typeface="Tahoma"/>
                <a:cs typeface="Tahoma"/>
              </a:rPr>
              <a:t>суму </a:t>
            </a:r>
            <a:r>
              <a:rPr sz="1325" b="1" spc="16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 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524, </a:t>
            </a:r>
            <a:r>
              <a:rPr sz="1325" b="1" spc="17" dirty="0">
                <a:solidFill>
                  <a:srgbClr val="141F36"/>
                </a:solidFill>
                <a:latin typeface="Tahoma"/>
                <a:cs typeface="Tahoma"/>
              </a:rPr>
              <a:t>5 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млн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грн.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Наразі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триває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процес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розподілення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67" dirty="0">
                <a:solidFill>
                  <a:srgbClr val="141F36"/>
                </a:solidFill>
                <a:latin typeface="Verdana"/>
                <a:cs typeface="Verdana"/>
              </a:rPr>
              <a:t>між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прифронтовими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територіальними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громадами.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8478" y="6201339"/>
            <a:ext cx="207965" cy="163323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32579">
              <a:spcBef>
                <a:spcPts val="94"/>
              </a:spcBef>
            </a:pPr>
            <a:fld id="{81D60167-4931-47E6-BA6A-407CBD079E47}" type="slidenum">
              <a:rPr sz="983" spc="-81" dirty="0">
                <a:solidFill>
                  <a:srgbClr val="466D8B"/>
                </a:solidFill>
                <a:latin typeface="Verdana"/>
                <a:cs typeface="Verdana"/>
              </a:rPr>
              <a:pPr marL="32579">
                <a:spcBef>
                  <a:spcPts val="94"/>
                </a:spcBef>
              </a:pPr>
              <a:t>43</a:t>
            </a:fld>
            <a:endParaRPr sz="983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95889" y="778132"/>
            <a:ext cx="4816347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14" dirty="0">
                <a:latin typeface="Trebuchet MS"/>
                <a:cs typeface="Trebuchet MS"/>
              </a:rPr>
              <a:t>Кризове</a:t>
            </a:r>
            <a:r>
              <a:rPr sz="2052" dirty="0">
                <a:latin typeface="Trebuchet MS"/>
                <a:cs typeface="Trebuchet MS"/>
              </a:rPr>
              <a:t> </a:t>
            </a:r>
            <a:r>
              <a:rPr sz="2052" spc="214" dirty="0">
                <a:latin typeface="Trebuchet MS"/>
                <a:cs typeface="Trebuchet MS"/>
              </a:rPr>
              <a:t>реагування</a:t>
            </a:r>
            <a:r>
              <a:rPr sz="2052" spc="47" dirty="0">
                <a:latin typeface="Trebuchet MS"/>
                <a:cs typeface="Trebuchet MS"/>
              </a:rPr>
              <a:t> </a:t>
            </a:r>
            <a:r>
              <a:rPr sz="2052" spc="235" dirty="0">
                <a:latin typeface="Trebuchet MS"/>
                <a:cs typeface="Trebuchet MS"/>
              </a:rPr>
              <a:t>на</a:t>
            </a:r>
            <a:r>
              <a:rPr sz="2052" dirty="0">
                <a:latin typeface="Trebuchet MS"/>
                <a:cs typeface="Trebuchet MS"/>
              </a:rPr>
              <a:t> </a:t>
            </a:r>
            <a:r>
              <a:rPr sz="2052" spc="209" dirty="0">
                <a:latin typeface="Trebuchet MS"/>
                <a:cs typeface="Trebuchet MS"/>
              </a:rPr>
              <a:t>виклики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96022" y="1282333"/>
            <a:ext cx="2748630" cy="5374000"/>
            <a:chOff x="7479792" y="1271016"/>
            <a:chExt cx="3214370" cy="6284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9792" y="1271016"/>
              <a:ext cx="3214115" cy="62844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84500" y="6918051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66"/>
                  </a:moveTo>
                  <a:lnTo>
                    <a:pt x="0" y="228266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66"/>
                  </a:lnTo>
                  <a:close/>
                </a:path>
              </a:pathLst>
            </a:custGeom>
            <a:solidFill>
              <a:srgbClr val="005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4499" y="7146317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71"/>
                  </a:moveTo>
                  <a:lnTo>
                    <a:pt x="0" y="228271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71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2949" y="7004930"/>
              <a:ext cx="167005" cy="277495"/>
            </a:xfrm>
            <a:custGeom>
              <a:avLst/>
              <a:gdLst/>
              <a:ahLst/>
              <a:cxnLst/>
              <a:rect l="l" t="t" r="r" b="b"/>
              <a:pathLst>
                <a:path w="167004" h="277495">
                  <a:moveTo>
                    <a:pt x="70418" y="174012"/>
                  </a:moveTo>
                  <a:lnTo>
                    <a:pt x="54467" y="174012"/>
                  </a:lnTo>
                  <a:lnTo>
                    <a:pt x="63774" y="154297"/>
                  </a:lnTo>
                  <a:lnTo>
                    <a:pt x="70645" y="134794"/>
                  </a:lnTo>
                  <a:lnTo>
                    <a:pt x="74899" y="115504"/>
                  </a:lnTo>
                  <a:lnTo>
                    <a:pt x="76358" y="96427"/>
                  </a:lnTo>
                  <a:lnTo>
                    <a:pt x="75879" y="79267"/>
                  </a:lnTo>
                  <a:lnTo>
                    <a:pt x="74782" y="62054"/>
                  </a:lnTo>
                  <a:lnTo>
                    <a:pt x="73578" y="44734"/>
                  </a:lnTo>
                  <a:lnTo>
                    <a:pt x="72778" y="27255"/>
                  </a:lnTo>
                  <a:lnTo>
                    <a:pt x="73525" y="19650"/>
                  </a:lnTo>
                  <a:lnTo>
                    <a:pt x="75631" y="12485"/>
                  </a:lnTo>
                  <a:lnTo>
                    <a:pt x="78905" y="5892"/>
                  </a:lnTo>
                  <a:lnTo>
                    <a:pt x="83153" y="0"/>
                  </a:lnTo>
                  <a:lnTo>
                    <a:pt x="87568" y="5921"/>
                  </a:lnTo>
                  <a:lnTo>
                    <a:pt x="90822" y="12524"/>
                  </a:lnTo>
                  <a:lnTo>
                    <a:pt x="92836" y="19679"/>
                  </a:lnTo>
                  <a:lnTo>
                    <a:pt x="93528" y="27255"/>
                  </a:lnTo>
                  <a:lnTo>
                    <a:pt x="92969" y="44734"/>
                  </a:lnTo>
                  <a:lnTo>
                    <a:pt x="90508" y="79267"/>
                  </a:lnTo>
                  <a:lnTo>
                    <a:pt x="89949" y="96427"/>
                  </a:lnTo>
                  <a:lnTo>
                    <a:pt x="91407" y="115533"/>
                  </a:lnTo>
                  <a:lnTo>
                    <a:pt x="95661" y="134832"/>
                  </a:lnTo>
                  <a:lnTo>
                    <a:pt x="98700" y="143453"/>
                  </a:lnTo>
                  <a:lnTo>
                    <a:pt x="83464" y="143453"/>
                  </a:lnTo>
                  <a:lnTo>
                    <a:pt x="80450" y="152337"/>
                  </a:lnTo>
                  <a:lnTo>
                    <a:pt x="76857" y="161023"/>
                  </a:lnTo>
                  <a:lnTo>
                    <a:pt x="72807" y="169506"/>
                  </a:lnTo>
                  <a:lnTo>
                    <a:pt x="70418" y="174012"/>
                  </a:lnTo>
                  <a:close/>
                </a:path>
                <a:path w="167004" h="277495">
                  <a:moveTo>
                    <a:pt x="108059" y="250514"/>
                  </a:moveTo>
                  <a:lnTo>
                    <a:pt x="90260" y="250514"/>
                  </a:lnTo>
                  <a:lnTo>
                    <a:pt x="95588" y="243768"/>
                  </a:lnTo>
                  <a:lnTo>
                    <a:pt x="100012" y="236615"/>
                  </a:lnTo>
                  <a:lnTo>
                    <a:pt x="103463" y="229056"/>
                  </a:lnTo>
                  <a:lnTo>
                    <a:pt x="105874" y="221090"/>
                  </a:lnTo>
                  <a:lnTo>
                    <a:pt x="0" y="221090"/>
                  </a:lnTo>
                  <a:lnTo>
                    <a:pt x="0" y="21267"/>
                  </a:lnTo>
                  <a:lnTo>
                    <a:pt x="17245" y="33212"/>
                  </a:lnTo>
                  <a:lnTo>
                    <a:pt x="31052" y="49387"/>
                  </a:lnTo>
                  <a:lnTo>
                    <a:pt x="31264" y="49813"/>
                  </a:lnTo>
                  <a:lnTo>
                    <a:pt x="13954" y="49813"/>
                  </a:lnTo>
                  <a:lnTo>
                    <a:pt x="13954" y="151661"/>
                  </a:lnTo>
                  <a:lnTo>
                    <a:pt x="21890" y="151661"/>
                  </a:lnTo>
                  <a:lnTo>
                    <a:pt x="21890" y="151919"/>
                  </a:lnTo>
                  <a:lnTo>
                    <a:pt x="34492" y="151919"/>
                  </a:lnTo>
                  <a:lnTo>
                    <a:pt x="34444" y="165598"/>
                  </a:lnTo>
                  <a:lnTo>
                    <a:pt x="34690" y="165856"/>
                  </a:lnTo>
                  <a:lnTo>
                    <a:pt x="13902" y="165856"/>
                  </a:lnTo>
                  <a:lnTo>
                    <a:pt x="13902" y="207256"/>
                  </a:lnTo>
                  <a:lnTo>
                    <a:pt x="166877" y="207256"/>
                  </a:lnTo>
                  <a:lnTo>
                    <a:pt x="166877" y="221142"/>
                  </a:lnTo>
                  <a:lnTo>
                    <a:pt x="120347" y="221142"/>
                  </a:lnTo>
                  <a:lnTo>
                    <a:pt x="116499" y="234829"/>
                  </a:lnTo>
                  <a:lnTo>
                    <a:pt x="110426" y="247352"/>
                  </a:lnTo>
                  <a:lnTo>
                    <a:pt x="108059" y="250514"/>
                  </a:lnTo>
                  <a:close/>
                </a:path>
                <a:path w="167004" h="277495">
                  <a:moveTo>
                    <a:pt x="114900" y="145466"/>
                  </a:moveTo>
                  <a:lnTo>
                    <a:pt x="122006" y="89355"/>
                  </a:lnTo>
                  <a:lnTo>
                    <a:pt x="136447" y="49291"/>
                  </a:lnTo>
                  <a:lnTo>
                    <a:pt x="166877" y="21267"/>
                  </a:lnTo>
                  <a:lnTo>
                    <a:pt x="166877" y="50071"/>
                  </a:lnTo>
                  <a:lnTo>
                    <a:pt x="152923" y="50071"/>
                  </a:lnTo>
                  <a:lnTo>
                    <a:pt x="146655" y="58314"/>
                  </a:lnTo>
                  <a:lnTo>
                    <a:pt x="141563" y="67461"/>
                  </a:lnTo>
                  <a:lnTo>
                    <a:pt x="137911" y="77373"/>
                  </a:lnTo>
                  <a:lnTo>
                    <a:pt x="135960" y="87909"/>
                  </a:lnTo>
                  <a:lnTo>
                    <a:pt x="130514" y="134213"/>
                  </a:lnTo>
                  <a:lnTo>
                    <a:pt x="137620" y="138291"/>
                  </a:lnTo>
                  <a:lnTo>
                    <a:pt x="143119" y="144537"/>
                  </a:lnTo>
                  <a:lnTo>
                    <a:pt x="143210" y="144898"/>
                  </a:lnTo>
                  <a:lnTo>
                    <a:pt x="117908" y="144898"/>
                  </a:lnTo>
                  <a:lnTo>
                    <a:pt x="114900" y="145466"/>
                  </a:lnTo>
                  <a:close/>
                </a:path>
                <a:path w="167004" h="277495">
                  <a:moveTo>
                    <a:pt x="34492" y="151919"/>
                  </a:moveTo>
                  <a:lnTo>
                    <a:pt x="21890" y="151919"/>
                  </a:lnTo>
                  <a:lnTo>
                    <a:pt x="23728" y="144898"/>
                  </a:lnTo>
                  <a:lnTo>
                    <a:pt x="23852" y="144537"/>
                  </a:lnTo>
                  <a:lnTo>
                    <a:pt x="29256" y="138033"/>
                  </a:lnTo>
                  <a:lnTo>
                    <a:pt x="36415" y="133955"/>
                  </a:lnTo>
                  <a:lnTo>
                    <a:pt x="30916" y="87651"/>
                  </a:lnTo>
                  <a:lnTo>
                    <a:pt x="28725" y="77129"/>
                  </a:lnTo>
                  <a:lnTo>
                    <a:pt x="25100" y="67280"/>
                  </a:lnTo>
                  <a:lnTo>
                    <a:pt x="20142" y="58157"/>
                  </a:lnTo>
                  <a:lnTo>
                    <a:pt x="13954" y="49813"/>
                  </a:lnTo>
                  <a:lnTo>
                    <a:pt x="31264" y="49813"/>
                  </a:lnTo>
                  <a:lnTo>
                    <a:pt x="40551" y="68524"/>
                  </a:lnTo>
                  <a:lnTo>
                    <a:pt x="44870" y="89355"/>
                  </a:lnTo>
                  <a:lnTo>
                    <a:pt x="51905" y="144898"/>
                  </a:lnTo>
                  <a:lnTo>
                    <a:pt x="41032" y="144898"/>
                  </a:lnTo>
                  <a:lnTo>
                    <a:pt x="34492" y="151919"/>
                  </a:lnTo>
                  <a:close/>
                </a:path>
                <a:path w="167004" h="277495">
                  <a:moveTo>
                    <a:pt x="166877" y="152177"/>
                  </a:moveTo>
                  <a:lnTo>
                    <a:pt x="152975" y="152177"/>
                  </a:lnTo>
                  <a:lnTo>
                    <a:pt x="152923" y="50071"/>
                  </a:lnTo>
                  <a:lnTo>
                    <a:pt x="166877" y="50071"/>
                  </a:lnTo>
                  <a:lnTo>
                    <a:pt x="166877" y="152177"/>
                  </a:lnTo>
                  <a:close/>
                </a:path>
                <a:path w="167004" h="277495">
                  <a:moveTo>
                    <a:pt x="119116" y="187847"/>
                  </a:moveTo>
                  <a:lnTo>
                    <a:pt x="83464" y="187847"/>
                  </a:lnTo>
                  <a:lnTo>
                    <a:pt x="87562" y="183201"/>
                  </a:lnTo>
                  <a:lnTo>
                    <a:pt x="92490" y="179123"/>
                  </a:lnTo>
                  <a:lnTo>
                    <a:pt x="98508" y="177781"/>
                  </a:lnTo>
                  <a:lnTo>
                    <a:pt x="94115" y="169506"/>
                  </a:lnTo>
                  <a:lnTo>
                    <a:pt x="90052" y="161023"/>
                  </a:lnTo>
                  <a:lnTo>
                    <a:pt x="86457" y="152337"/>
                  </a:lnTo>
                  <a:lnTo>
                    <a:pt x="83464" y="143453"/>
                  </a:lnTo>
                  <a:lnTo>
                    <a:pt x="98700" y="143453"/>
                  </a:lnTo>
                  <a:lnTo>
                    <a:pt x="102532" y="154326"/>
                  </a:lnTo>
                  <a:lnTo>
                    <a:pt x="111839" y="174012"/>
                  </a:lnTo>
                  <a:lnTo>
                    <a:pt x="141078" y="174012"/>
                  </a:lnTo>
                  <a:lnTo>
                    <a:pt x="137847" y="178200"/>
                  </a:lnTo>
                  <a:lnTo>
                    <a:pt x="132170" y="182653"/>
                  </a:lnTo>
                  <a:lnTo>
                    <a:pt x="125534" y="185679"/>
                  </a:lnTo>
                  <a:lnTo>
                    <a:pt x="118946" y="187021"/>
                  </a:lnTo>
                  <a:lnTo>
                    <a:pt x="119116" y="187847"/>
                  </a:lnTo>
                  <a:close/>
                </a:path>
                <a:path w="167004" h="277495">
                  <a:moveTo>
                    <a:pt x="51977" y="145466"/>
                  </a:moveTo>
                  <a:lnTo>
                    <a:pt x="48398" y="144898"/>
                  </a:lnTo>
                  <a:lnTo>
                    <a:pt x="51905" y="144898"/>
                  </a:lnTo>
                  <a:lnTo>
                    <a:pt x="51977" y="145466"/>
                  </a:lnTo>
                  <a:close/>
                </a:path>
                <a:path w="167004" h="277495">
                  <a:moveTo>
                    <a:pt x="141078" y="174012"/>
                  </a:moveTo>
                  <a:lnTo>
                    <a:pt x="111839" y="174012"/>
                  </a:lnTo>
                  <a:lnTo>
                    <a:pt x="120347" y="172102"/>
                  </a:lnTo>
                  <a:lnTo>
                    <a:pt x="126934" y="170760"/>
                  </a:lnTo>
                  <a:lnTo>
                    <a:pt x="131862" y="165030"/>
                  </a:lnTo>
                  <a:lnTo>
                    <a:pt x="131813" y="151661"/>
                  </a:lnTo>
                  <a:lnTo>
                    <a:pt x="125275" y="144898"/>
                  </a:lnTo>
                  <a:lnTo>
                    <a:pt x="143210" y="144898"/>
                  </a:lnTo>
                  <a:lnTo>
                    <a:pt x="145038" y="152177"/>
                  </a:lnTo>
                  <a:lnTo>
                    <a:pt x="166877" y="152177"/>
                  </a:lnTo>
                  <a:lnTo>
                    <a:pt x="166877" y="165805"/>
                  </a:lnTo>
                  <a:lnTo>
                    <a:pt x="144987" y="165805"/>
                  </a:lnTo>
                  <a:lnTo>
                    <a:pt x="142205" y="172552"/>
                  </a:lnTo>
                  <a:lnTo>
                    <a:pt x="141078" y="174012"/>
                  </a:lnTo>
                  <a:close/>
                </a:path>
                <a:path w="167004" h="277495">
                  <a:moveTo>
                    <a:pt x="166877" y="207204"/>
                  </a:moveTo>
                  <a:lnTo>
                    <a:pt x="152923" y="207204"/>
                  </a:lnTo>
                  <a:lnTo>
                    <a:pt x="152923" y="165805"/>
                  </a:lnTo>
                  <a:lnTo>
                    <a:pt x="166877" y="165805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166877" y="207256"/>
                  </a:moveTo>
                  <a:lnTo>
                    <a:pt x="45389" y="207256"/>
                  </a:lnTo>
                  <a:lnTo>
                    <a:pt x="45495" y="199823"/>
                  </a:lnTo>
                  <a:lnTo>
                    <a:pt x="46594" y="193577"/>
                  </a:lnTo>
                  <a:lnTo>
                    <a:pt x="47879" y="187330"/>
                  </a:lnTo>
                  <a:lnTo>
                    <a:pt x="41291" y="185988"/>
                  </a:lnTo>
                  <a:lnTo>
                    <a:pt x="34684" y="182806"/>
                  </a:lnTo>
                  <a:lnTo>
                    <a:pt x="29016" y="178265"/>
                  </a:lnTo>
                  <a:lnTo>
                    <a:pt x="24608" y="172518"/>
                  </a:lnTo>
                  <a:lnTo>
                    <a:pt x="21838" y="165856"/>
                  </a:lnTo>
                  <a:lnTo>
                    <a:pt x="34690" y="165856"/>
                  </a:lnTo>
                  <a:lnTo>
                    <a:pt x="39372" y="170760"/>
                  </a:lnTo>
                  <a:lnTo>
                    <a:pt x="45960" y="172102"/>
                  </a:lnTo>
                  <a:lnTo>
                    <a:pt x="54467" y="174012"/>
                  </a:lnTo>
                  <a:lnTo>
                    <a:pt x="70418" y="174012"/>
                  </a:lnTo>
                  <a:lnTo>
                    <a:pt x="68421" y="177781"/>
                  </a:lnTo>
                  <a:lnTo>
                    <a:pt x="74438" y="179123"/>
                  </a:lnTo>
                  <a:lnTo>
                    <a:pt x="79366" y="183252"/>
                  </a:lnTo>
                  <a:lnTo>
                    <a:pt x="83464" y="187847"/>
                  </a:lnTo>
                  <a:lnTo>
                    <a:pt x="119116" y="187847"/>
                  </a:lnTo>
                  <a:lnTo>
                    <a:pt x="119626" y="190324"/>
                  </a:lnTo>
                  <a:lnTo>
                    <a:pt x="61314" y="190324"/>
                  </a:lnTo>
                  <a:lnTo>
                    <a:pt x="59966" y="195796"/>
                  </a:lnTo>
                  <a:lnTo>
                    <a:pt x="58876" y="201216"/>
                  </a:lnTo>
                  <a:lnTo>
                    <a:pt x="58876" y="207204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90312" y="207204"/>
                  </a:moveTo>
                  <a:lnTo>
                    <a:pt x="76358" y="207204"/>
                  </a:lnTo>
                  <a:lnTo>
                    <a:pt x="76358" y="198739"/>
                  </a:lnTo>
                  <a:lnTo>
                    <a:pt x="69770" y="191408"/>
                  </a:lnTo>
                  <a:lnTo>
                    <a:pt x="61314" y="190324"/>
                  </a:lnTo>
                  <a:lnTo>
                    <a:pt x="105355" y="190324"/>
                  </a:lnTo>
                  <a:lnTo>
                    <a:pt x="96848" y="191408"/>
                  </a:lnTo>
                  <a:lnTo>
                    <a:pt x="90357" y="198739"/>
                  </a:lnTo>
                  <a:lnTo>
                    <a:pt x="90312" y="207204"/>
                  </a:lnTo>
                  <a:close/>
                </a:path>
                <a:path w="167004" h="277495">
                  <a:moveTo>
                    <a:pt x="152923" y="207204"/>
                  </a:moveTo>
                  <a:lnTo>
                    <a:pt x="107793" y="207204"/>
                  </a:lnTo>
                  <a:lnTo>
                    <a:pt x="107793" y="201216"/>
                  </a:lnTo>
                  <a:lnTo>
                    <a:pt x="106704" y="195745"/>
                  </a:lnTo>
                  <a:lnTo>
                    <a:pt x="105355" y="190324"/>
                  </a:lnTo>
                  <a:lnTo>
                    <a:pt x="119626" y="190324"/>
                  </a:lnTo>
                  <a:lnTo>
                    <a:pt x="120349" y="193886"/>
                  </a:lnTo>
                  <a:lnTo>
                    <a:pt x="121384" y="199823"/>
                  </a:lnTo>
                  <a:lnTo>
                    <a:pt x="121384" y="206895"/>
                  </a:lnTo>
                  <a:lnTo>
                    <a:pt x="152871" y="206895"/>
                  </a:lnTo>
                  <a:lnTo>
                    <a:pt x="152923" y="207204"/>
                  </a:lnTo>
                  <a:close/>
                </a:path>
                <a:path w="167004" h="277495">
                  <a:moveTo>
                    <a:pt x="83361" y="276995"/>
                  </a:moveTo>
                  <a:lnTo>
                    <a:pt x="81441" y="272917"/>
                  </a:lnTo>
                  <a:lnTo>
                    <a:pt x="78433" y="269923"/>
                  </a:lnTo>
                  <a:lnTo>
                    <a:pt x="74853" y="267445"/>
                  </a:lnTo>
                  <a:lnTo>
                    <a:pt x="64883" y="258243"/>
                  </a:lnTo>
                  <a:lnTo>
                    <a:pt x="56613" y="247301"/>
                  </a:lnTo>
                  <a:lnTo>
                    <a:pt x="50390" y="234808"/>
                  </a:lnTo>
                  <a:lnTo>
                    <a:pt x="46478" y="221090"/>
                  </a:lnTo>
                  <a:lnTo>
                    <a:pt x="60744" y="221090"/>
                  </a:lnTo>
                  <a:lnTo>
                    <a:pt x="63132" y="229092"/>
                  </a:lnTo>
                  <a:lnTo>
                    <a:pt x="66586" y="236712"/>
                  </a:lnTo>
                  <a:lnTo>
                    <a:pt x="71022" y="243877"/>
                  </a:lnTo>
                  <a:lnTo>
                    <a:pt x="76358" y="250514"/>
                  </a:lnTo>
                  <a:lnTo>
                    <a:pt x="108059" y="250514"/>
                  </a:lnTo>
                  <a:lnTo>
                    <a:pt x="102183" y="258367"/>
                  </a:lnTo>
                  <a:lnTo>
                    <a:pt x="91868" y="267445"/>
                  </a:lnTo>
                  <a:lnTo>
                    <a:pt x="88289" y="269872"/>
                  </a:lnTo>
                  <a:lnTo>
                    <a:pt x="85280" y="272866"/>
                  </a:lnTo>
                  <a:lnTo>
                    <a:pt x="83361" y="276995"/>
                  </a:lnTo>
                  <a:close/>
                </a:path>
                <a:path w="167004" h="277495">
                  <a:moveTo>
                    <a:pt x="90260" y="250514"/>
                  </a:moveTo>
                  <a:lnTo>
                    <a:pt x="76358" y="250514"/>
                  </a:lnTo>
                  <a:lnTo>
                    <a:pt x="76358" y="221090"/>
                  </a:lnTo>
                  <a:lnTo>
                    <a:pt x="90260" y="221090"/>
                  </a:lnTo>
                  <a:lnTo>
                    <a:pt x="90260" y="250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303" y="7073895"/>
              <a:ext cx="170664" cy="1521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13521" y="7065073"/>
              <a:ext cx="165735" cy="161290"/>
            </a:xfrm>
            <a:custGeom>
              <a:avLst/>
              <a:gdLst/>
              <a:ahLst/>
              <a:cxnLst/>
              <a:rect l="l" t="t" r="r" b="b"/>
              <a:pathLst>
                <a:path w="165734" h="161290">
                  <a:moveTo>
                    <a:pt x="25361" y="40830"/>
                  </a:moveTo>
                  <a:lnTo>
                    <a:pt x="1193" y="40830"/>
                  </a:lnTo>
                  <a:lnTo>
                    <a:pt x="1193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165734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  <a:path w="165734" h="161290">
                  <a:moveTo>
                    <a:pt x="165633" y="40830"/>
                  </a:moveTo>
                  <a:lnTo>
                    <a:pt x="141465" y="40830"/>
                  </a:lnTo>
                  <a:lnTo>
                    <a:pt x="141465" y="88976"/>
                  </a:lnTo>
                  <a:lnTo>
                    <a:pt x="82689" y="88976"/>
                  </a:lnTo>
                  <a:lnTo>
                    <a:pt x="82689" y="40830"/>
                  </a:lnTo>
                  <a:lnTo>
                    <a:pt x="58521" y="40830"/>
                  </a:lnTo>
                  <a:lnTo>
                    <a:pt x="58521" y="88976"/>
                  </a:lnTo>
                  <a:lnTo>
                    <a:pt x="58521" y="110515"/>
                  </a:lnTo>
                  <a:lnTo>
                    <a:pt x="58521" y="161188"/>
                  </a:lnTo>
                  <a:lnTo>
                    <a:pt x="82689" y="161188"/>
                  </a:lnTo>
                  <a:lnTo>
                    <a:pt x="82689" y="110515"/>
                  </a:lnTo>
                  <a:lnTo>
                    <a:pt x="141465" y="110515"/>
                  </a:lnTo>
                  <a:lnTo>
                    <a:pt x="141465" y="161188"/>
                  </a:lnTo>
                  <a:lnTo>
                    <a:pt x="165633" y="161188"/>
                  </a:lnTo>
                  <a:lnTo>
                    <a:pt x="165633" y="110515"/>
                  </a:lnTo>
                  <a:lnTo>
                    <a:pt x="165633" y="88976"/>
                  </a:lnTo>
                  <a:lnTo>
                    <a:pt x="165633" y="4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3189" y="7073895"/>
              <a:ext cx="248526" cy="1541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85008" y="7065073"/>
              <a:ext cx="26670" cy="161290"/>
            </a:xfrm>
            <a:custGeom>
              <a:avLst/>
              <a:gdLst/>
              <a:ahLst/>
              <a:cxnLst/>
              <a:rect l="l" t="t" r="r" b="b"/>
              <a:pathLst>
                <a:path w="26670" h="161290">
                  <a:moveTo>
                    <a:pt x="25361" y="40830"/>
                  </a:moveTo>
                  <a:lnTo>
                    <a:pt x="1181" y="40830"/>
                  </a:lnTo>
                  <a:lnTo>
                    <a:pt x="1181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26670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3519" y="7103834"/>
              <a:ext cx="363477" cy="124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1221" y="7103834"/>
              <a:ext cx="350768" cy="16229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04704" y="7065073"/>
              <a:ext cx="254000" cy="189230"/>
            </a:xfrm>
            <a:custGeom>
              <a:avLst/>
              <a:gdLst/>
              <a:ahLst/>
              <a:cxnLst/>
              <a:rect l="l" t="t" r="r" b="b"/>
              <a:pathLst>
                <a:path w="254000" h="189229">
                  <a:moveTo>
                    <a:pt x="121589" y="139623"/>
                  </a:moveTo>
                  <a:lnTo>
                    <a:pt x="105511" y="139623"/>
                  </a:lnTo>
                  <a:lnTo>
                    <a:pt x="105511" y="40805"/>
                  </a:lnTo>
                  <a:lnTo>
                    <a:pt x="81330" y="40805"/>
                  </a:lnTo>
                  <a:lnTo>
                    <a:pt x="81330" y="139623"/>
                  </a:lnTo>
                  <a:lnTo>
                    <a:pt x="24168" y="139623"/>
                  </a:lnTo>
                  <a:lnTo>
                    <a:pt x="24168" y="40805"/>
                  </a:lnTo>
                  <a:lnTo>
                    <a:pt x="0" y="40805"/>
                  </a:lnTo>
                  <a:lnTo>
                    <a:pt x="0" y="139623"/>
                  </a:lnTo>
                  <a:lnTo>
                    <a:pt x="0" y="161163"/>
                  </a:lnTo>
                  <a:lnTo>
                    <a:pt x="98615" y="161163"/>
                  </a:lnTo>
                  <a:lnTo>
                    <a:pt x="98615" y="189039"/>
                  </a:lnTo>
                  <a:lnTo>
                    <a:pt x="121589" y="189039"/>
                  </a:lnTo>
                  <a:lnTo>
                    <a:pt x="121589" y="161163"/>
                  </a:lnTo>
                  <a:lnTo>
                    <a:pt x="121589" y="139623"/>
                  </a:lnTo>
                  <a:close/>
                </a:path>
                <a:path w="254000" h="189229">
                  <a:moveTo>
                    <a:pt x="168224" y="40830"/>
                  </a:moveTo>
                  <a:lnTo>
                    <a:pt x="144056" y="40830"/>
                  </a:lnTo>
                  <a:lnTo>
                    <a:pt x="144056" y="160997"/>
                  </a:lnTo>
                  <a:lnTo>
                    <a:pt x="168224" y="160997"/>
                  </a:lnTo>
                  <a:lnTo>
                    <a:pt x="168224" y="40830"/>
                  </a:lnTo>
                  <a:close/>
                </a:path>
                <a:path w="254000" h="189229">
                  <a:moveTo>
                    <a:pt x="169418" y="0"/>
                  </a:moveTo>
                  <a:lnTo>
                    <a:pt x="142862" y="0"/>
                  </a:lnTo>
                  <a:lnTo>
                    <a:pt x="142862" y="24053"/>
                  </a:lnTo>
                  <a:lnTo>
                    <a:pt x="169418" y="24053"/>
                  </a:lnTo>
                  <a:lnTo>
                    <a:pt x="169418" y="0"/>
                  </a:lnTo>
                  <a:close/>
                </a:path>
                <a:path w="254000" h="189229">
                  <a:moveTo>
                    <a:pt x="212051" y="0"/>
                  </a:moveTo>
                  <a:lnTo>
                    <a:pt x="185915" y="0"/>
                  </a:lnTo>
                  <a:lnTo>
                    <a:pt x="185915" y="24053"/>
                  </a:lnTo>
                  <a:lnTo>
                    <a:pt x="212051" y="24053"/>
                  </a:lnTo>
                  <a:lnTo>
                    <a:pt x="212051" y="0"/>
                  </a:lnTo>
                  <a:close/>
                </a:path>
                <a:path w="254000" h="189229">
                  <a:moveTo>
                    <a:pt x="231825" y="40830"/>
                  </a:moveTo>
                  <a:lnTo>
                    <a:pt x="207645" y="40830"/>
                  </a:lnTo>
                  <a:lnTo>
                    <a:pt x="207645" y="160997"/>
                  </a:lnTo>
                  <a:lnTo>
                    <a:pt x="231825" y="160997"/>
                  </a:lnTo>
                  <a:lnTo>
                    <a:pt x="231825" y="40830"/>
                  </a:lnTo>
                  <a:close/>
                </a:path>
                <a:path w="254000" h="189229">
                  <a:moveTo>
                    <a:pt x="253504" y="0"/>
                  </a:moveTo>
                  <a:lnTo>
                    <a:pt x="227355" y="0"/>
                  </a:lnTo>
                  <a:lnTo>
                    <a:pt x="227355" y="24053"/>
                  </a:lnTo>
                  <a:lnTo>
                    <a:pt x="253504" y="24053"/>
                  </a:lnTo>
                  <a:lnTo>
                    <a:pt x="253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5890" y="1397066"/>
            <a:ext cx="4966756" cy="4713401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50498">
              <a:lnSpc>
                <a:spcPct val="114199"/>
              </a:lnSpc>
              <a:spcBef>
                <a:spcPts val="77"/>
              </a:spcBef>
            </a:pP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межах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роботи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Координаційного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штабу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питань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деокупованих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територій:</a:t>
            </a:r>
            <a:endParaRPr sz="1325">
              <a:latin typeface="Verdana"/>
              <a:cs typeface="Verdana"/>
            </a:endParaRPr>
          </a:p>
          <a:p>
            <a:pPr marL="147693" marR="411042" indent="-136833">
              <a:lnSpc>
                <a:spcPct val="113199"/>
              </a:lnSpc>
              <a:spcBef>
                <a:spcPts val="509"/>
              </a:spcBef>
              <a:buFont typeface="Wingdings"/>
              <a:buChar char=""/>
              <a:tabLst>
                <a:tab pos="147693" algn="l"/>
              </a:tabLst>
            </a:pP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охоплено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34" dirty="0">
                <a:solidFill>
                  <a:srgbClr val="141F36"/>
                </a:solidFill>
                <a:latin typeface="Tahoma"/>
                <a:cs typeface="Tahoma"/>
              </a:rPr>
              <a:t>947</a:t>
            </a:r>
            <a:r>
              <a:rPr sz="1325" b="1" spc="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звільнених</a:t>
            </a:r>
            <a:r>
              <a:rPr sz="1325" b="1" spc="12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населених</a:t>
            </a:r>
            <a:r>
              <a:rPr sz="1325" b="1" spc="12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пунктів </a:t>
            </a:r>
            <a:r>
              <a:rPr sz="1325" b="1" spc="-37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Миколаївської,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Херсонської,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Донецької,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Луганської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Харківської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областей;</a:t>
            </a:r>
            <a:endParaRPr sz="1325">
              <a:latin typeface="Verdana"/>
              <a:cs typeface="Verdana"/>
            </a:endParaRPr>
          </a:p>
          <a:p>
            <a:pPr marL="147150" marR="111856" indent="-136833">
              <a:lnSpc>
                <a:spcPct val="113500"/>
              </a:lnSpc>
              <a:spcBef>
                <a:spcPts val="534"/>
              </a:spcBef>
              <a:buFont typeface="Wingdings"/>
              <a:buChar char=""/>
              <a:tabLst>
                <a:tab pos="147693" algn="l"/>
              </a:tabLst>
            </a:pP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забезпечено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здійснення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виплат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грошової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допомоги</a:t>
            </a:r>
            <a:r>
              <a:rPr sz="1325" b="1" spc="15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24" dirty="0">
                <a:solidFill>
                  <a:srgbClr val="141F36"/>
                </a:solidFill>
                <a:latin typeface="Tahoma"/>
                <a:cs typeface="Tahoma"/>
              </a:rPr>
              <a:t>мешканцям</a:t>
            </a:r>
            <a:r>
              <a:rPr sz="1325" b="1" spc="16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деокуповних</a:t>
            </a:r>
            <a:r>
              <a:rPr sz="1325" b="1" spc="18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населених </a:t>
            </a:r>
            <a:r>
              <a:rPr sz="1325" b="1" spc="-37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пунктів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(від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Товариства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Червоного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Хреста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325" spc="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по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1200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гривень,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від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214" dirty="0">
                <a:solidFill>
                  <a:srgbClr val="141F36"/>
                </a:solidFill>
                <a:latin typeface="Verdana"/>
                <a:cs typeface="Verdana"/>
              </a:rPr>
              <a:t>МОМ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–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по</a:t>
            </a:r>
            <a:endParaRPr sz="1325">
              <a:latin typeface="Verdana"/>
              <a:cs typeface="Verdana"/>
            </a:endParaRPr>
          </a:p>
          <a:p>
            <a:pPr marL="147693">
              <a:spcBef>
                <a:spcPts val="196"/>
              </a:spcBef>
            </a:pP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2200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гривень)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325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162" dirty="0">
                <a:solidFill>
                  <a:srgbClr val="141F36"/>
                </a:solidFill>
                <a:latin typeface="Tahoma"/>
                <a:cs typeface="Tahoma"/>
              </a:rPr>
              <a:t>суму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</a:t>
            </a:r>
            <a:r>
              <a:rPr sz="1325" b="1" spc="6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4" dirty="0">
                <a:solidFill>
                  <a:srgbClr val="141F36"/>
                </a:solidFill>
                <a:latin typeface="Tahoma"/>
                <a:cs typeface="Tahoma"/>
              </a:rPr>
              <a:t>106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24" dirty="0">
                <a:solidFill>
                  <a:srgbClr val="141F36"/>
                </a:solidFill>
                <a:latin typeface="Tahoma"/>
                <a:cs typeface="Tahoma"/>
              </a:rPr>
              <a:t>млн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 гривень;</a:t>
            </a:r>
            <a:endParaRPr sz="1325">
              <a:latin typeface="Tahoma"/>
              <a:cs typeface="Tahoma"/>
            </a:endParaRPr>
          </a:p>
          <a:p>
            <a:pPr marL="147693" marR="722175" indent="-136833">
              <a:lnSpc>
                <a:spcPct val="112200"/>
              </a:lnSpc>
              <a:spcBef>
                <a:spcPts val="556"/>
              </a:spcBef>
              <a:buFont typeface="Wingdings"/>
              <a:buChar char=""/>
              <a:tabLst>
                <a:tab pos="147693" algn="l"/>
              </a:tabLst>
            </a:pP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передано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Харківській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області </a:t>
            </a:r>
            <a:r>
              <a:rPr sz="1325" b="1" spc="-17" dirty="0">
                <a:solidFill>
                  <a:srgbClr val="141F36"/>
                </a:solidFill>
                <a:latin typeface="Tahoma"/>
                <a:cs typeface="Tahoma"/>
              </a:rPr>
              <a:t>150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станцій </a:t>
            </a:r>
            <a:r>
              <a:rPr sz="1325" b="1" spc="-38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супутникового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інтернету</a:t>
            </a:r>
            <a:r>
              <a:rPr sz="1325" b="1" spc="14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51" dirty="0">
                <a:solidFill>
                  <a:srgbClr val="141F36"/>
                </a:solidFill>
                <a:latin typeface="Tahoma"/>
                <a:cs typeface="Tahoma"/>
              </a:rPr>
              <a:t>Starlink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;</a:t>
            </a:r>
            <a:endParaRPr sz="1325">
              <a:latin typeface="Verdana"/>
              <a:cs typeface="Verdana"/>
            </a:endParaRPr>
          </a:p>
          <a:p>
            <a:pPr marL="147150" marR="13575" indent="-136833">
              <a:lnSpc>
                <a:spcPct val="113199"/>
              </a:lnSpc>
              <a:spcBef>
                <a:spcPts val="539"/>
              </a:spcBef>
              <a:buFont typeface="Wingdings"/>
              <a:buChar char=""/>
              <a:tabLst>
                <a:tab pos="147693" algn="l"/>
              </a:tabLst>
            </a:pP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звільнені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прифронтові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території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міжнародними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організаціями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направлено</a:t>
            </a:r>
            <a:r>
              <a:rPr sz="1325" b="1" spc="13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 </a:t>
            </a:r>
            <a:r>
              <a:rPr sz="1325" b="1" spc="-37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400</a:t>
            </a:r>
            <a:r>
              <a:rPr sz="1325" b="1" spc="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генераторів</a:t>
            </a:r>
            <a:r>
              <a:rPr sz="1325" b="1" spc="17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різних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потужностей;</a:t>
            </a:r>
            <a:endParaRPr sz="1325">
              <a:latin typeface="Verdana"/>
              <a:cs typeface="Verdana"/>
            </a:endParaRPr>
          </a:p>
          <a:p>
            <a:pPr marL="147150" marR="4344" indent="-136833">
              <a:lnSpc>
                <a:spcPct val="113500"/>
              </a:lnSpc>
              <a:spcBef>
                <a:spcPts val="505"/>
              </a:spcBef>
              <a:buFont typeface="Wingdings"/>
              <a:buChar char=""/>
              <a:tabLst>
                <a:tab pos="147693" algn="l"/>
              </a:tabLst>
            </a:pP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для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опалення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житлових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будинків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325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деокуповані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території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передано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58" dirty="0">
                <a:solidFill>
                  <a:srgbClr val="141F36"/>
                </a:solidFill>
                <a:latin typeface="Verdana"/>
                <a:cs typeface="Verdana"/>
              </a:rPr>
              <a:t>понад</a:t>
            </a:r>
            <a:r>
              <a:rPr sz="1325" spc="15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6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45" dirty="0">
                <a:solidFill>
                  <a:srgbClr val="141F36"/>
                </a:solidFill>
                <a:latin typeface="Verdana"/>
                <a:cs typeface="Verdana"/>
              </a:rPr>
              <a:t>тисяч</a:t>
            </a:r>
            <a:r>
              <a:rPr sz="1325" spc="17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печей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металевих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(буржуйок)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41" dirty="0">
                <a:solidFill>
                  <a:srgbClr val="141F36"/>
                </a:solidFill>
                <a:latin typeface="Verdana"/>
                <a:cs typeface="Verdana"/>
              </a:rPr>
              <a:t>близько</a:t>
            </a:r>
            <a:r>
              <a:rPr sz="1325" spc="19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3" dirty="0">
                <a:solidFill>
                  <a:srgbClr val="141F36"/>
                </a:solidFill>
                <a:latin typeface="Verdana"/>
                <a:cs typeface="Verdana"/>
              </a:rPr>
              <a:t>6,5</a:t>
            </a:r>
            <a:r>
              <a:rPr sz="1325" spc="15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45" dirty="0">
                <a:solidFill>
                  <a:srgbClr val="141F36"/>
                </a:solidFill>
                <a:latin typeface="Verdana"/>
                <a:cs typeface="Verdana"/>
              </a:rPr>
              <a:t>тисячі </a:t>
            </a:r>
            <a:r>
              <a:rPr sz="1325" spc="15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37" dirty="0">
                <a:solidFill>
                  <a:srgbClr val="141F36"/>
                </a:solidFill>
                <a:latin typeface="Verdana"/>
                <a:cs typeface="Verdana"/>
              </a:rPr>
              <a:t>кубічних</a:t>
            </a:r>
            <a:r>
              <a:rPr sz="1325" spc="20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71" dirty="0">
                <a:solidFill>
                  <a:srgbClr val="141F36"/>
                </a:solidFill>
                <a:latin typeface="Verdana"/>
                <a:cs typeface="Verdana"/>
              </a:rPr>
              <a:t>метрів</a:t>
            </a:r>
            <a:r>
              <a:rPr sz="1325" spc="15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деревини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паливної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(дров).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8478" y="6201339"/>
            <a:ext cx="207965" cy="163323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32579">
              <a:spcBef>
                <a:spcPts val="94"/>
              </a:spcBef>
            </a:pPr>
            <a:fld id="{81D60167-4931-47E6-BA6A-407CBD079E47}" type="slidenum">
              <a:rPr sz="983" spc="-81" dirty="0">
                <a:solidFill>
                  <a:srgbClr val="466D8B"/>
                </a:solidFill>
                <a:latin typeface="Verdana"/>
                <a:cs typeface="Verdana"/>
              </a:rPr>
              <a:pPr marL="32579">
                <a:spcBef>
                  <a:spcPts val="94"/>
                </a:spcBef>
              </a:pPr>
              <a:t>44</a:t>
            </a:fld>
            <a:endParaRPr sz="983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3256870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14" dirty="0">
                <a:latin typeface="Trebuchet MS"/>
                <a:cs typeface="Trebuchet MS"/>
              </a:rPr>
              <a:t>Координаційні</a:t>
            </a:r>
            <a:r>
              <a:rPr sz="2052" spc="-60" dirty="0">
                <a:latin typeface="Trebuchet MS"/>
                <a:cs typeface="Trebuchet MS"/>
              </a:rPr>
              <a:t> </a:t>
            </a:r>
            <a:r>
              <a:rPr sz="2052" spc="252" dirty="0">
                <a:latin typeface="Trebuchet MS"/>
                <a:cs typeface="Trebuchet MS"/>
              </a:rPr>
              <a:t>штаби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19480" y="1262784"/>
            <a:ext cx="2725281" cy="5395177"/>
            <a:chOff x="7507224" y="1248156"/>
            <a:chExt cx="3187065" cy="6309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7224" y="1248156"/>
              <a:ext cx="3186683" cy="63093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84499" y="6918051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66"/>
                  </a:moveTo>
                  <a:lnTo>
                    <a:pt x="0" y="228266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66"/>
                  </a:lnTo>
                  <a:close/>
                </a:path>
              </a:pathLst>
            </a:custGeom>
            <a:solidFill>
              <a:srgbClr val="005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4499" y="7146317"/>
              <a:ext cx="29845" cy="228600"/>
            </a:xfrm>
            <a:custGeom>
              <a:avLst/>
              <a:gdLst/>
              <a:ahLst/>
              <a:cxnLst/>
              <a:rect l="l" t="t" r="r" b="b"/>
              <a:pathLst>
                <a:path w="29845" h="228600">
                  <a:moveTo>
                    <a:pt x="29619" y="228271"/>
                  </a:moveTo>
                  <a:lnTo>
                    <a:pt x="0" y="228271"/>
                  </a:lnTo>
                  <a:lnTo>
                    <a:pt x="0" y="0"/>
                  </a:lnTo>
                  <a:lnTo>
                    <a:pt x="29619" y="0"/>
                  </a:lnTo>
                  <a:lnTo>
                    <a:pt x="29619" y="228271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2948" y="7004930"/>
              <a:ext cx="167005" cy="277495"/>
            </a:xfrm>
            <a:custGeom>
              <a:avLst/>
              <a:gdLst/>
              <a:ahLst/>
              <a:cxnLst/>
              <a:rect l="l" t="t" r="r" b="b"/>
              <a:pathLst>
                <a:path w="167004" h="277495">
                  <a:moveTo>
                    <a:pt x="70418" y="174012"/>
                  </a:moveTo>
                  <a:lnTo>
                    <a:pt x="54467" y="174012"/>
                  </a:lnTo>
                  <a:lnTo>
                    <a:pt x="63774" y="154297"/>
                  </a:lnTo>
                  <a:lnTo>
                    <a:pt x="70645" y="134794"/>
                  </a:lnTo>
                  <a:lnTo>
                    <a:pt x="74899" y="115504"/>
                  </a:lnTo>
                  <a:lnTo>
                    <a:pt x="76358" y="96427"/>
                  </a:lnTo>
                  <a:lnTo>
                    <a:pt x="75879" y="79267"/>
                  </a:lnTo>
                  <a:lnTo>
                    <a:pt x="74782" y="62054"/>
                  </a:lnTo>
                  <a:lnTo>
                    <a:pt x="73578" y="44734"/>
                  </a:lnTo>
                  <a:lnTo>
                    <a:pt x="72778" y="27255"/>
                  </a:lnTo>
                  <a:lnTo>
                    <a:pt x="73525" y="19650"/>
                  </a:lnTo>
                  <a:lnTo>
                    <a:pt x="75631" y="12485"/>
                  </a:lnTo>
                  <a:lnTo>
                    <a:pt x="78905" y="5892"/>
                  </a:lnTo>
                  <a:lnTo>
                    <a:pt x="83153" y="0"/>
                  </a:lnTo>
                  <a:lnTo>
                    <a:pt x="87568" y="5921"/>
                  </a:lnTo>
                  <a:lnTo>
                    <a:pt x="90822" y="12524"/>
                  </a:lnTo>
                  <a:lnTo>
                    <a:pt x="92836" y="19679"/>
                  </a:lnTo>
                  <a:lnTo>
                    <a:pt x="93528" y="27255"/>
                  </a:lnTo>
                  <a:lnTo>
                    <a:pt x="92969" y="44734"/>
                  </a:lnTo>
                  <a:lnTo>
                    <a:pt x="90508" y="79267"/>
                  </a:lnTo>
                  <a:lnTo>
                    <a:pt x="89949" y="96427"/>
                  </a:lnTo>
                  <a:lnTo>
                    <a:pt x="91407" y="115533"/>
                  </a:lnTo>
                  <a:lnTo>
                    <a:pt x="95661" y="134832"/>
                  </a:lnTo>
                  <a:lnTo>
                    <a:pt x="98700" y="143453"/>
                  </a:lnTo>
                  <a:lnTo>
                    <a:pt x="83464" y="143453"/>
                  </a:lnTo>
                  <a:lnTo>
                    <a:pt x="80450" y="152337"/>
                  </a:lnTo>
                  <a:lnTo>
                    <a:pt x="76857" y="161023"/>
                  </a:lnTo>
                  <a:lnTo>
                    <a:pt x="72807" y="169506"/>
                  </a:lnTo>
                  <a:lnTo>
                    <a:pt x="70418" y="174012"/>
                  </a:lnTo>
                  <a:close/>
                </a:path>
                <a:path w="167004" h="277495">
                  <a:moveTo>
                    <a:pt x="108059" y="250514"/>
                  </a:moveTo>
                  <a:lnTo>
                    <a:pt x="90260" y="250514"/>
                  </a:lnTo>
                  <a:lnTo>
                    <a:pt x="95588" y="243768"/>
                  </a:lnTo>
                  <a:lnTo>
                    <a:pt x="100012" y="236615"/>
                  </a:lnTo>
                  <a:lnTo>
                    <a:pt x="103463" y="229056"/>
                  </a:lnTo>
                  <a:lnTo>
                    <a:pt x="105874" y="221090"/>
                  </a:lnTo>
                  <a:lnTo>
                    <a:pt x="0" y="221090"/>
                  </a:lnTo>
                  <a:lnTo>
                    <a:pt x="0" y="21267"/>
                  </a:lnTo>
                  <a:lnTo>
                    <a:pt x="17245" y="33212"/>
                  </a:lnTo>
                  <a:lnTo>
                    <a:pt x="31052" y="49387"/>
                  </a:lnTo>
                  <a:lnTo>
                    <a:pt x="31264" y="49813"/>
                  </a:lnTo>
                  <a:lnTo>
                    <a:pt x="13954" y="49813"/>
                  </a:lnTo>
                  <a:lnTo>
                    <a:pt x="13954" y="151661"/>
                  </a:lnTo>
                  <a:lnTo>
                    <a:pt x="21890" y="151661"/>
                  </a:lnTo>
                  <a:lnTo>
                    <a:pt x="21890" y="151919"/>
                  </a:lnTo>
                  <a:lnTo>
                    <a:pt x="34492" y="151919"/>
                  </a:lnTo>
                  <a:lnTo>
                    <a:pt x="34444" y="165598"/>
                  </a:lnTo>
                  <a:lnTo>
                    <a:pt x="34690" y="165856"/>
                  </a:lnTo>
                  <a:lnTo>
                    <a:pt x="13902" y="165856"/>
                  </a:lnTo>
                  <a:lnTo>
                    <a:pt x="13902" y="207256"/>
                  </a:lnTo>
                  <a:lnTo>
                    <a:pt x="166877" y="207256"/>
                  </a:lnTo>
                  <a:lnTo>
                    <a:pt x="166877" y="221142"/>
                  </a:lnTo>
                  <a:lnTo>
                    <a:pt x="120347" y="221142"/>
                  </a:lnTo>
                  <a:lnTo>
                    <a:pt x="116499" y="234829"/>
                  </a:lnTo>
                  <a:lnTo>
                    <a:pt x="110426" y="247352"/>
                  </a:lnTo>
                  <a:lnTo>
                    <a:pt x="108059" y="250514"/>
                  </a:lnTo>
                  <a:close/>
                </a:path>
                <a:path w="167004" h="277495">
                  <a:moveTo>
                    <a:pt x="114900" y="145466"/>
                  </a:moveTo>
                  <a:lnTo>
                    <a:pt x="122006" y="89355"/>
                  </a:lnTo>
                  <a:lnTo>
                    <a:pt x="136447" y="49291"/>
                  </a:lnTo>
                  <a:lnTo>
                    <a:pt x="166877" y="21267"/>
                  </a:lnTo>
                  <a:lnTo>
                    <a:pt x="166877" y="50071"/>
                  </a:lnTo>
                  <a:lnTo>
                    <a:pt x="152923" y="50071"/>
                  </a:lnTo>
                  <a:lnTo>
                    <a:pt x="146655" y="58314"/>
                  </a:lnTo>
                  <a:lnTo>
                    <a:pt x="141563" y="67461"/>
                  </a:lnTo>
                  <a:lnTo>
                    <a:pt x="137911" y="77373"/>
                  </a:lnTo>
                  <a:lnTo>
                    <a:pt x="135960" y="87909"/>
                  </a:lnTo>
                  <a:lnTo>
                    <a:pt x="130514" y="134213"/>
                  </a:lnTo>
                  <a:lnTo>
                    <a:pt x="137620" y="138291"/>
                  </a:lnTo>
                  <a:lnTo>
                    <a:pt x="143119" y="144537"/>
                  </a:lnTo>
                  <a:lnTo>
                    <a:pt x="143210" y="144898"/>
                  </a:lnTo>
                  <a:lnTo>
                    <a:pt x="117908" y="144898"/>
                  </a:lnTo>
                  <a:lnTo>
                    <a:pt x="114900" y="145466"/>
                  </a:lnTo>
                  <a:close/>
                </a:path>
                <a:path w="167004" h="277495">
                  <a:moveTo>
                    <a:pt x="34492" y="151919"/>
                  </a:moveTo>
                  <a:lnTo>
                    <a:pt x="21890" y="151919"/>
                  </a:lnTo>
                  <a:lnTo>
                    <a:pt x="23728" y="144898"/>
                  </a:lnTo>
                  <a:lnTo>
                    <a:pt x="23852" y="144537"/>
                  </a:lnTo>
                  <a:lnTo>
                    <a:pt x="29256" y="138033"/>
                  </a:lnTo>
                  <a:lnTo>
                    <a:pt x="36415" y="133955"/>
                  </a:lnTo>
                  <a:lnTo>
                    <a:pt x="30916" y="87651"/>
                  </a:lnTo>
                  <a:lnTo>
                    <a:pt x="28725" y="77129"/>
                  </a:lnTo>
                  <a:lnTo>
                    <a:pt x="25100" y="67280"/>
                  </a:lnTo>
                  <a:lnTo>
                    <a:pt x="20142" y="58157"/>
                  </a:lnTo>
                  <a:lnTo>
                    <a:pt x="13954" y="49813"/>
                  </a:lnTo>
                  <a:lnTo>
                    <a:pt x="31264" y="49813"/>
                  </a:lnTo>
                  <a:lnTo>
                    <a:pt x="40551" y="68524"/>
                  </a:lnTo>
                  <a:lnTo>
                    <a:pt x="44870" y="89355"/>
                  </a:lnTo>
                  <a:lnTo>
                    <a:pt x="51905" y="144898"/>
                  </a:lnTo>
                  <a:lnTo>
                    <a:pt x="41032" y="144898"/>
                  </a:lnTo>
                  <a:lnTo>
                    <a:pt x="34492" y="151919"/>
                  </a:lnTo>
                  <a:close/>
                </a:path>
                <a:path w="167004" h="277495">
                  <a:moveTo>
                    <a:pt x="166877" y="152177"/>
                  </a:moveTo>
                  <a:lnTo>
                    <a:pt x="152975" y="152177"/>
                  </a:lnTo>
                  <a:lnTo>
                    <a:pt x="152923" y="50071"/>
                  </a:lnTo>
                  <a:lnTo>
                    <a:pt x="166877" y="50071"/>
                  </a:lnTo>
                  <a:lnTo>
                    <a:pt x="166877" y="152177"/>
                  </a:lnTo>
                  <a:close/>
                </a:path>
                <a:path w="167004" h="277495">
                  <a:moveTo>
                    <a:pt x="119116" y="187847"/>
                  </a:moveTo>
                  <a:lnTo>
                    <a:pt x="83464" y="187847"/>
                  </a:lnTo>
                  <a:lnTo>
                    <a:pt x="87562" y="183201"/>
                  </a:lnTo>
                  <a:lnTo>
                    <a:pt x="92490" y="179123"/>
                  </a:lnTo>
                  <a:lnTo>
                    <a:pt x="98508" y="177781"/>
                  </a:lnTo>
                  <a:lnTo>
                    <a:pt x="94115" y="169506"/>
                  </a:lnTo>
                  <a:lnTo>
                    <a:pt x="90052" y="161023"/>
                  </a:lnTo>
                  <a:lnTo>
                    <a:pt x="86457" y="152337"/>
                  </a:lnTo>
                  <a:lnTo>
                    <a:pt x="83464" y="143453"/>
                  </a:lnTo>
                  <a:lnTo>
                    <a:pt x="98700" y="143453"/>
                  </a:lnTo>
                  <a:lnTo>
                    <a:pt x="102532" y="154326"/>
                  </a:lnTo>
                  <a:lnTo>
                    <a:pt x="111839" y="174012"/>
                  </a:lnTo>
                  <a:lnTo>
                    <a:pt x="141078" y="174012"/>
                  </a:lnTo>
                  <a:lnTo>
                    <a:pt x="137847" y="178200"/>
                  </a:lnTo>
                  <a:lnTo>
                    <a:pt x="132170" y="182653"/>
                  </a:lnTo>
                  <a:lnTo>
                    <a:pt x="125534" y="185679"/>
                  </a:lnTo>
                  <a:lnTo>
                    <a:pt x="118946" y="187021"/>
                  </a:lnTo>
                  <a:lnTo>
                    <a:pt x="119116" y="187847"/>
                  </a:lnTo>
                  <a:close/>
                </a:path>
                <a:path w="167004" h="277495">
                  <a:moveTo>
                    <a:pt x="51977" y="145466"/>
                  </a:moveTo>
                  <a:lnTo>
                    <a:pt x="48398" y="144898"/>
                  </a:lnTo>
                  <a:lnTo>
                    <a:pt x="51905" y="144898"/>
                  </a:lnTo>
                  <a:lnTo>
                    <a:pt x="51977" y="145466"/>
                  </a:lnTo>
                  <a:close/>
                </a:path>
                <a:path w="167004" h="277495">
                  <a:moveTo>
                    <a:pt x="141078" y="174012"/>
                  </a:moveTo>
                  <a:lnTo>
                    <a:pt x="111839" y="174012"/>
                  </a:lnTo>
                  <a:lnTo>
                    <a:pt x="120347" y="172102"/>
                  </a:lnTo>
                  <a:lnTo>
                    <a:pt x="126934" y="170760"/>
                  </a:lnTo>
                  <a:lnTo>
                    <a:pt x="131862" y="165030"/>
                  </a:lnTo>
                  <a:lnTo>
                    <a:pt x="131813" y="151661"/>
                  </a:lnTo>
                  <a:lnTo>
                    <a:pt x="125275" y="144898"/>
                  </a:lnTo>
                  <a:lnTo>
                    <a:pt x="143210" y="144898"/>
                  </a:lnTo>
                  <a:lnTo>
                    <a:pt x="145038" y="152177"/>
                  </a:lnTo>
                  <a:lnTo>
                    <a:pt x="166877" y="152177"/>
                  </a:lnTo>
                  <a:lnTo>
                    <a:pt x="166877" y="165805"/>
                  </a:lnTo>
                  <a:lnTo>
                    <a:pt x="144987" y="165805"/>
                  </a:lnTo>
                  <a:lnTo>
                    <a:pt x="142205" y="172552"/>
                  </a:lnTo>
                  <a:lnTo>
                    <a:pt x="141078" y="174012"/>
                  </a:lnTo>
                  <a:close/>
                </a:path>
                <a:path w="167004" h="277495">
                  <a:moveTo>
                    <a:pt x="166877" y="207204"/>
                  </a:moveTo>
                  <a:lnTo>
                    <a:pt x="152923" y="207204"/>
                  </a:lnTo>
                  <a:lnTo>
                    <a:pt x="152923" y="165805"/>
                  </a:lnTo>
                  <a:lnTo>
                    <a:pt x="166877" y="165805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166877" y="207256"/>
                  </a:moveTo>
                  <a:lnTo>
                    <a:pt x="45389" y="207256"/>
                  </a:lnTo>
                  <a:lnTo>
                    <a:pt x="45495" y="199823"/>
                  </a:lnTo>
                  <a:lnTo>
                    <a:pt x="46594" y="193577"/>
                  </a:lnTo>
                  <a:lnTo>
                    <a:pt x="47879" y="187330"/>
                  </a:lnTo>
                  <a:lnTo>
                    <a:pt x="41291" y="185988"/>
                  </a:lnTo>
                  <a:lnTo>
                    <a:pt x="34684" y="182806"/>
                  </a:lnTo>
                  <a:lnTo>
                    <a:pt x="29016" y="178265"/>
                  </a:lnTo>
                  <a:lnTo>
                    <a:pt x="24608" y="172518"/>
                  </a:lnTo>
                  <a:lnTo>
                    <a:pt x="21838" y="165856"/>
                  </a:lnTo>
                  <a:lnTo>
                    <a:pt x="34690" y="165856"/>
                  </a:lnTo>
                  <a:lnTo>
                    <a:pt x="39372" y="170760"/>
                  </a:lnTo>
                  <a:lnTo>
                    <a:pt x="45960" y="172102"/>
                  </a:lnTo>
                  <a:lnTo>
                    <a:pt x="54467" y="174012"/>
                  </a:lnTo>
                  <a:lnTo>
                    <a:pt x="70418" y="174012"/>
                  </a:lnTo>
                  <a:lnTo>
                    <a:pt x="68421" y="177781"/>
                  </a:lnTo>
                  <a:lnTo>
                    <a:pt x="74438" y="179123"/>
                  </a:lnTo>
                  <a:lnTo>
                    <a:pt x="79366" y="183252"/>
                  </a:lnTo>
                  <a:lnTo>
                    <a:pt x="83464" y="187847"/>
                  </a:lnTo>
                  <a:lnTo>
                    <a:pt x="119116" y="187847"/>
                  </a:lnTo>
                  <a:lnTo>
                    <a:pt x="119626" y="190324"/>
                  </a:lnTo>
                  <a:lnTo>
                    <a:pt x="61314" y="190324"/>
                  </a:lnTo>
                  <a:lnTo>
                    <a:pt x="59966" y="195796"/>
                  </a:lnTo>
                  <a:lnTo>
                    <a:pt x="58876" y="201216"/>
                  </a:lnTo>
                  <a:lnTo>
                    <a:pt x="58876" y="207204"/>
                  </a:lnTo>
                  <a:lnTo>
                    <a:pt x="166877" y="207204"/>
                  </a:lnTo>
                  <a:close/>
                </a:path>
                <a:path w="167004" h="277495">
                  <a:moveTo>
                    <a:pt x="90312" y="207204"/>
                  </a:moveTo>
                  <a:lnTo>
                    <a:pt x="76358" y="207204"/>
                  </a:lnTo>
                  <a:lnTo>
                    <a:pt x="76358" y="198739"/>
                  </a:lnTo>
                  <a:lnTo>
                    <a:pt x="69770" y="191408"/>
                  </a:lnTo>
                  <a:lnTo>
                    <a:pt x="61314" y="190324"/>
                  </a:lnTo>
                  <a:lnTo>
                    <a:pt x="105355" y="190324"/>
                  </a:lnTo>
                  <a:lnTo>
                    <a:pt x="96848" y="191408"/>
                  </a:lnTo>
                  <a:lnTo>
                    <a:pt x="90357" y="198739"/>
                  </a:lnTo>
                  <a:lnTo>
                    <a:pt x="90312" y="207204"/>
                  </a:lnTo>
                  <a:close/>
                </a:path>
                <a:path w="167004" h="277495">
                  <a:moveTo>
                    <a:pt x="152923" y="207204"/>
                  </a:moveTo>
                  <a:lnTo>
                    <a:pt x="107793" y="207204"/>
                  </a:lnTo>
                  <a:lnTo>
                    <a:pt x="107793" y="201216"/>
                  </a:lnTo>
                  <a:lnTo>
                    <a:pt x="106704" y="195745"/>
                  </a:lnTo>
                  <a:lnTo>
                    <a:pt x="105355" y="190324"/>
                  </a:lnTo>
                  <a:lnTo>
                    <a:pt x="119626" y="190324"/>
                  </a:lnTo>
                  <a:lnTo>
                    <a:pt x="120349" y="193886"/>
                  </a:lnTo>
                  <a:lnTo>
                    <a:pt x="121384" y="199823"/>
                  </a:lnTo>
                  <a:lnTo>
                    <a:pt x="121384" y="206895"/>
                  </a:lnTo>
                  <a:lnTo>
                    <a:pt x="152871" y="206895"/>
                  </a:lnTo>
                  <a:lnTo>
                    <a:pt x="152923" y="207204"/>
                  </a:lnTo>
                  <a:close/>
                </a:path>
                <a:path w="167004" h="277495">
                  <a:moveTo>
                    <a:pt x="83361" y="276995"/>
                  </a:moveTo>
                  <a:lnTo>
                    <a:pt x="81441" y="272917"/>
                  </a:lnTo>
                  <a:lnTo>
                    <a:pt x="78433" y="269923"/>
                  </a:lnTo>
                  <a:lnTo>
                    <a:pt x="74853" y="267445"/>
                  </a:lnTo>
                  <a:lnTo>
                    <a:pt x="64883" y="258243"/>
                  </a:lnTo>
                  <a:lnTo>
                    <a:pt x="56613" y="247301"/>
                  </a:lnTo>
                  <a:lnTo>
                    <a:pt x="50390" y="234808"/>
                  </a:lnTo>
                  <a:lnTo>
                    <a:pt x="46478" y="221090"/>
                  </a:lnTo>
                  <a:lnTo>
                    <a:pt x="60744" y="221090"/>
                  </a:lnTo>
                  <a:lnTo>
                    <a:pt x="63132" y="229092"/>
                  </a:lnTo>
                  <a:lnTo>
                    <a:pt x="66586" y="236712"/>
                  </a:lnTo>
                  <a:lnTo>
                    <a:pt x="71022" y="243877"/>
                  </a:lnTo>
                  <a:lnTo>
                    <a:pt x="76358" y="250514"/>
                  </a:lnTo>
                  <a:lnTo>
                    <a:pt x="108059" y="250514"/>
                  </a:lnTo>
                  <a:lnTo>
                    <a:pt x="102183" y="258367"/>
                  </a:lnTo>
                  <a:lnTo>
                    <a:pt x="91868" y="267445"/>
                  </a:lnTo>
                  <a:lnTo>
                    <a:pt x="88289" y="269872"/>
                  </a:lnTo>
                  <a:lnTo>
                    <a:pt x="85280" y="272866"/>
                  </a:lnTo>
                  <a:lnTo>
                    <a:pt x="83361" y="276995"/>
                  </a:lnTo>
                  <a:close/>
                </a:path>
                <a:path w="167004" h="277495">
                  <a:moveTo>
                    <a:pt x="90260" y="250514"/>
                  </a:moveTo>
                  <a:lnTo>
                    <a:pt x="76358" y="250514"/>
                  </a:lnTo>
                  <a:lnTo>
                    <a:pt x="76358" y="221090"/>
                  </a:lnTo>
                  <a:lnTo>
                    <a:pt x="90260" y="221090"/>
                  </a:lnTo>
                  <a:lnTo>
                    <a:pt x="90260" y="250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303" y="7073895"/>
              <a:ext cx="170664" cy="1521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13521" y="7065073"/>
              <a:ext cx="165735" cy="161290"/>
            </a:xfrm>
            <a:custGeom>
              <a:avLst/>
              <a:gdLst/>
              <a:ahLst/>
              <a:cxnLst/>
              <a:rect l="l" t="t" r="r" b="b"/>
              <a:pathLst>
                <a:path w="165734" h="161290">
                  <a:moveTo>
                    <a:pt x="25361" y="40830"/>
                  </a:moveTo>
                  <a:lnTo>
                    <a:pt x="1193" y="40830"/>
                  </a:lnTo>
                  <a:lnTo>
                    <a:pt x="1193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165734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  <a:path w="165734" h="161290">
                  <a:moveTo>
                    <a:pt x="165633" y="40830"/>
                  </a:moveTo>
                  <a:lnTo>
                    <a:pt x="141465" y="40830"/>
                  </a:lnTo>
                  <a:lnTo>
                    <a:pt x="141465" y="88976"/>
                  </a:lnTo>
                  <a:lnTo>
                    <a:pt x="82689" y="88976"/>
                  </a:lnTo>
                  <a:lnTo>
                    <a:pt x="82689" y="40830"/>
                  </a:lnTo>
                  <a:lnTo>
                    <a:pt x="58521" y="40830"/>
                  </a:lnTo>
                  <a:lnTo>
                    <a:pt x="58521" y="88976"/>
                  </a:lnTo>
                  <a:lnTo>
                    <a:pt x="58521" y="110515"/>
                  </a:lnTo>
                  <a:lnTo>
                    <a:pt x="58521" y="161188"/>
                  </a:lnTo>
                  <a:lnTo>
                    <a:pt x="82689" y="161188"/>
                  </a:lnTo>
                  <a:lnTo>
                    <a:pt x="82689" y="110515"/>
                  </a:lnTo>
                  <a:lnTo>
                    <a:pt x="141465" y="110515"/>
                  </a:lnTo>
                  <a:lnTo>
                    <a:pt x="141465" y="161188"/>
                  </a:lnTo>
                  <a:lnTo>
                    <a:pt x="165633" y="161188"/>
                  </a:lnTo>
                  <a:lnTo>
                    <a:pt x="165633" y="110515"/>
                  </a:lnTo>
                  <a:lnTo>
                    <a:pt x="165633" y="88976"/>
                  </a:lnTo>
                  <a:lnTo>
                    <a:pt x="165633" y="4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3189" y="7073895"/>
              <a:ext cx="248526" cy="1541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85008" y="7065073"/>
              <a:ext cx="26670" cy="161290"/>
            </a:xfrm>
            <a:custGeom>
              <a:avLst/>
              <a:gdLst/>
              <a:ahLst/>
              <a:cxnLst/>
              <a:rect l="l" t="t" r="r" b="b"/>
              <a:pathLst>
                <a:path w="26670" h="161290">
                  <a:moveTo>
                    <a:pt x="25361" y="40830"/>
                  </a:moveTo>
                  <a:lnTo>
                    <a:pt x="1181" y="40830"/>
                  </a:lnTo>
                  <a:lnTo>
                    <a:pt x="1181" y="160997"/>
                  </a:lnTo>
                  <a:lnTo>
                    <a:pt x="25361" y="160997"/>
                  </a:lnTo>
                  <a:lnTo>
                    <a:pt x="25361" y="40830"/>
                  </a:lnTo>
                  <a:close/>
                </a:path>
                <a:path w="26670" h="161290">
                  <a:moveTo>
                    <a:pt x="26555" y="0"/>
                  </a:moveTo>
                  <a:lnTo>
                    <a:pt x="0" y="0"/>
                  </a:lnTo>
                  <a:lnTo>
                    <a:pt x="0" y="24053"/>
                  </a:lnTo>
                  <a:lnTo>
                    <a:pt x="26555" y="24053"/>
                  </a:lnTo>
                  <a:lnTo>
                    <a:pt x="26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3519" y="7103835"/>
              <a:ext cx="363477" cy="124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1220" y="7103835"/>
              <a:ext cx="350768" cy="16229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04704" y="7065073"/>
              <a:ext cx="254000" cy="189230"/>
            </a:xfrm>
            <a:custGeom>
              <a:avLst/>
              <a:gdLst/>
              <a:ahLst/>
              <a:cxnLst/>
              <a:rect l="l" t="t" r="r" b="b"/>
              <a:pathLst>
                <a:path w="254000" h="189229">
                  <a:moveTo>
                    <a:pt x="121589" y="139623"/>
                  </a:moveTo>
                  <a:lnTo>
                    <a:pt x="105511" y="139623"/>
                  </a:lnTo>
                  <a:lnTo>
                    <a:pt x="105511" y="40805"/>
                  </a:lnTo>
                  <a:lnTo>
                    <a:pt x="81330" y="40805"/>
                  </a:lnTo>
                  <a:lnTo>
                    <a:pt x="81330" y="139623"/>
                  </a:lnTo>
                  <a:lnTo>
                    <a:pt x="24168" y="139623"/>
                  </a:lnTo>
                  <a:lnTo>
                    <a:pt x="24168" y="40805"/>
                  </a:lnTo>
                  <a:lnTo>
                    <a:pt x="0" y="40805"/>
                  </a:lnTo>
                  <a:lnTo>
                    <a:pt x="0" y="139623"/>
                  </a:lnTo>
                  <a:lnTo>
                    <a:pt x="0" y="161163"/>
                  </a:lnTo>
                  <a:lnTo>
                    <a:pt x="98615" y="161163"/>
                  </a:lnTo>
                  <a:lnTo>
                    <a:pt x="98615" y="189039"/>
                  </a:lnTo>
                  <a:lnTo>
                    <a:pt x="121589" y="189039"/>
                  </a:lnTo>
                  <a:lnTo>
                    <a:pt x="121589" y="161163"/>
                  </a:lnTo>
                  <a:lnTo>
                    <a:pt x="121589" y="139623"/>
                  </a:lnTo>
                  <a:close/>
                </a:path>
                <a:path w="254000" h="189229">
                  <a:moveTo>
                    <a:pt x="168224" y="40830"/>
                  </a:moveTo>
                  <a:lnTo>
                    <a:pt x="144056" y="40830"/>
                  </a:lnTo>
                  <a:lnTo>
                    <a:pt x="144056" y="160997"/>
                  </a:lnTo>
                  <a:lnTo>
                    <a:pt x="168224" y="160997"/>
                  </a:lnTo>
                  <a:lnTo>
                    <a:pt x="168224" y="40830"/>
                  </a:lnTo>
                  <a:close/>
                </a:path>
                <a:path w="254000" h="189229">
                  <a:moveTo>
                    <a:pt x="169418" y="0"/>
                  </a:moveTo>
                  <a:lnTo>
                    <a:pt x="142862" y="0"/>
                  </a:lnTo>
                  <a:lnTo>
                    <a:pt x="142862" y="24053"/>
                  </a:lnTo>
                  <a:lnTo>
                    <a:pt x="169418" y="24053"/>
                  </a:lnTo>
                  <a:lnTo>
                    <a:pt x="169418" y="0"/>
                  </a:lnTo>
                  <a:close/>
                </a:path>
                <a:path w="254000" h="189229">
                  <a:moveTo>
                    <a:pt x="212051" y="0"/>
                  </a:moveTo>
                  <a:lnTo>
                    <a:pt x="185915" y="0"/>
                  </a:lnTo>
                  <a:lnTo>
                    <a:pt x="185915" y="24053"/>
                  </a:lnTo>
                  <a:lnTo>
                    <a:pt x="212051" y="24053"/>
                  </a:lnTo>
                  <a:lnTo>
                    <a:pt x="212051" y="0"/>
                  </a:lnTo>
                  <a:close/>
                </a:path>
                <a:path w="254000" h="189229">
                  <a:moveTo>
                    <a:pt x="231825" y="40830"/>
                  </a:moveTo>
                  <a:lnTo>
                    <a:pt x="207645" y="40830"/>
                  </a:lnTo>
                  <a:lnTo>
                    <a:pt x="207645" y="160997"/>
                  </a:lnTo>
                  <a:lnTo>
                    <a:pt x="231825" y="160997"/>
                  </a:lnTo>
                  <a:lnTo>
                    <a:pt x="231825" y="40830"/>
                  </a:lnTo>
                  <a:close/>
                </a:path>
                <a:path w="254000" h="189229">
                  <a:moveTo>
                    <a:pt x="253504" y="0"/>
                  </a:moveTo>
                  <a:lnTo>
                    <a:pt x="227355" y="0"/>
                  </a:lnTo>
                  <a:lnTo>
                    <a:pt x="227355" y="24053"/>
                  </a:lnTo>
                  <a:lnTo>
                    <a:pt x="253504" y="24053"/>
                  </a:lnTo>
                  <a:lnTo>
                    <a:pt x="253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5890" y="1393093"/>
            <a:ext cx="5023227" cy="395947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222082">
              <a:lnSpc>
                <a:spcPct val="123900"/>
              </a:lnSpc>
              <a:spcBef>
                <a:spcPts val="77"/>
              </a:spcBef>
            </a:pP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березні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утворено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Координаційний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штаб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питань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поводження</a:t>
            </a:r>
            <a:r>
              <a:rPr sz="1325" b="1" spc="17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військовополоненими.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Протягом 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3</a:t>
            </a:r>
            <a:r>
              <a:rPr sz="1325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місяців,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поки</a:t>
            </a:r>
            <a:r>
              <a:rPr sz="1325" b="1" spc="12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головою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штабу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була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Ірина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Верещук,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полону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вдалося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звільнити</a:t>
            </a:r>
            <a:r>
              <a:rPr sz="1325" b="1" spc="12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403 </a:t>
            </a:r>
            <a:r>
              <a:rPr sz="1325" b="1" spc="-37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особи,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них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3" dirty="0">
                <a:solidFill>
                  <a:srgbClr val="141F36"/>
                </a:solidFill>
                <a:latin typeface="Tahoma"/>
                <a:cs typeface="Tahoma"/>
              </a:rPr>
              <a:t>100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цивільних.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Наприкінці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травня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штаб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був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переданий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під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управління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50" dirty="0">
                <a:solidFill>
                  <a:srgbClr val="141F36"/>
                </a:solidFill>
                <a:latin typeface="Verdana"/>
                <a:cs typeface="Verdana"/>
              </a:rPr>
              <a:t>ГУР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МО.</a:t>
            </a:r>
            <a:endParaRPr sz="1325">
              <a:latin typeface="Verdana"/>
              <a:cs typeface="Verdana"/>
            </a:endParaRPr>
          </a:p>
          <a:p>
            <a:pPr>
              <a:spcBef>
                <a:spcPts val="26"/>
              </a:spcBef>
            </a:pPr>
            <a:endParaRPr sz="2437">
              <a:latin typeface="Verdana"/>
              <a:cs typeface="Verdana"/>
            </a:endParaRPr>
          </a:p>
          <a:p>
            <a:pPr marL="10860" marR="11403">
              <a:lnSpc>
                <a:spcPct val="123900"/>
              </a:lnSpc>
            </a:pP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Наприкінці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липня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утворено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Координаційний</a:t>
            </a:r>
            <a:r>
              <a:rPr sz="1325" b="1" spc="18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штаб </a:t>
            </a:r>
            <a:r>
              <a:rPr sz="1325" b="1" spc="-37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питань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підготовки</a:t>
            </a:r>
            <a:r>
              <a:rPr sz="1325" b="1" spc="18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проведення</a:t>
            </a:r>
            <a:r>
              <a:rPr sz="1325" b="1" spc="17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обов’язкової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 евакуації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населення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Донецької</a:t>
            </a:r>
            <a:r>
              <a:rPr sz="1325" b="1" spc="20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області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в 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умовах 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воєнного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стану.</a:t>
            </a:r>
            <a:endParaRPr sz="1325">
              <a:latin typeface="Tahoma"/>
              <a:cs typeface="Tahoma"/>
            </a:endParaRPr>
          </a:p>
          <a:p>
            <a:pPr>
              <a:spcBef>
                <a:spcPts val="13"/>
              </a:spcBef>
            </a:pPr>
            <a:endParaRPr sz="2052">
              <a:latin typeface="Tahoma"/>
              <a:cs typeface="Tahoma"/>
            </a:endParaRPr>
          </a:p>
          <a:p>
            <a:pPr marL="10860" marR="4344">
              <a:lnSpc>
                <a:spcPct val="123900"/>
              </a:lnSpc>
            </a:pP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325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пропозиціями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Координаційного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штабу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47" dirty="0">
                <a:solidFill>
                  <a:srgbClr val="141F36"/>
                </a:solidFill>
                <a:latin typeface="Verdana"/>
                <a:cs typeface="Verdana"/>
              </a:rPr>
              <a:t>2</a:t>
            </a:r>
            <a:r>
              <a:rPr sz="1325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серпня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2022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року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Уряд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оголосив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обов’язкову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евакуацію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Донецької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області.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8478" y="6201339"/>
            <a:ext cx="207965" cy="163323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32579">
              <a:spcBef>
                <a:spcPts val="94"/>
              </a:spcBef>
            </a:pPr>
            <a:fld id="{81D60167-4931-47E6-BA6A-407CBD079E47}" type="slidenum">
              <a:rPr sz="983" spc="-81" dirty="0">
                <a:solidFill>
                  <a:srgbClr val="466D8B"/>
                </a:solidFill>
                <a:latin typeface="Verdana"/>
                <a:cs typeface="Verdana"/>
              </a:rPr>
              <a:pPr marL="32579">
                <a:spcBef>
                  <a:spcPts val="94"/>
                </a:spcBef>
              </a:pPr>
              <a:t>45</a:t>
            </a:fld>
            <a:endParaRPr sz="983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3256870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14" dirty="0">
                <a:latin typeface="Trebuchet MS"/>
                <a:cs typeface="Trebuchet MS"/>
              </a:rPr>
              <a:t>Координаційні</a:t>
            </a:r>
            <a:r>
              <a:rPr sz="2052" spc="-60" dirty="0">
                <a:latin typeface="Trebuchet MS"/>
                <a:cs typeface="Trebuchet MS"/>
              </a:rPr>
              <a:t> </a:t>
            </a:r>
            <a:r>
              <a:rPr sz="2052" spc="252" dirty="0">
                <a:latin typeface="Trebuchet MS"/>
                <a:cs typeface="Trebuchet MS"/>
              </a:rPr>
              <a:t>штаби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718" y="1393093"/>
            <a:ext cx="7988511" cy="3934662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238915">
              <a:lnSpc>
                <a:spcPct val="123900"/>
              </a:lnSpc>
              <a:spcBef>
                <a:spcPts val="77"/>
              </a:spcBef>
            </a:pP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червні 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2022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року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утворений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Координаційний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штаб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питань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захисту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прав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депортованих</a:t>
            </a:r>
            <a:r>
              <a:rPr sz="1325" b="1" spc="19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56" dirty="0">
                <a:solidFill>
                  <a:srgbClr val="141F36"/>
                </a:solidFill>
                <a:latin typeface="Tahoma"/>
                <a:cs typeface="Tahoma"/>
              </a:rPr>
              <a:t>осіб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час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роботи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штабу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надано</a:t>
            </a:r>
            <a:r>
              <a:rPr sz="1325" b="1" spc="6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сприяння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</a:t>
            </a: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200 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тисячам </a:t>
            </a:r>
            <a:r>
              <a:rPr sz="1325" b="1" spc="-37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осіб,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які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покинули</a:t>
            </a:r>
            <a:r>
              <a:rPr sz="1325" b="1" spc="19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територію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рф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325">
              <a:latin typeface="Verdana"/>
              <a:cs typeface="Verdana"/>
            </a:endParaRPr>
          </a:p>
          <a:p>
            <a:pPr>
              <a:spcBef>
                <a:spcPts val="26"/>
              </a:spcBef>
            </a:pPr>
            <a:endParaRPr sz="2437">
              <a:latin typeface="Verdana"/>
              <a:cs typeface="Verdana"/>
            </a:endParaRPr>
          </a:p>
          <a:p>
            <a:pPr marL="10860" marR="4344">
              <a:lnSpc>
                <a:spcPct val="123900"/>
              </a:lnSpc>
            </a:pP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межах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роботи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Координаційного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штабу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питань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забезпечення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виїзду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громадян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України</a:t>
            </a:r>
            <a:r>
              <a:rPr sz="1325" b="1" spc="13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5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тимчасово</a:t>
            </a:r>
            <a:r>
              <a:rPr sz="1325" b="1" spc="15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окупованої</a:t>
            </a:r>
            <a:r>
              <a:rPr sz="1325" b="1" spc="18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Російською</a:t>
            </a:r>
            <a:r>
              <a:rPr sz="1325" b="1" spc="19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Федерацією</a:t>
            </a:r>
            <a:r>
              <a:rPr sz="1325" b="1" spc="16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території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України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зокрема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Автономної</a:t>
            </a:r>
            <a:r>
              <a:rPr sz="1325" b="1" spc="20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Республіки</a:t>
            </a:r>
            <a:r>
              <a:rPr sz="1325" b="1" spc="19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41" dirty="0">
                <a:solidFill>
                  <a:srgbClr val="141F36"/>
                </a:solidFill>
                <a:latin typeface="Tahoma"/>
                <a:cs typeface="Tahoma"/>
              </a:rPr>
              <a:t>Крим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та</a:t>
            </a:r>
            <a:r>
              <a:rPr sz="1325" b="1" spc="5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41" dirty="0">
                <a:solidFill>
                  <a:srgbClr val="141F36"/>
                </a:solidFill>
                <a:latin typeface="Tahoma"/>
                <a:cs typeface="Tahoma"/>
              </a:rPr>
              <a:t>м.</a:t>
            </a:r>
            <a:r>
              <a:rPr sz="1325" b="1" spc="5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Севастополя,</a:t>
            </a:r>
            <a:r>
              <a:rPr sz="1325" b="1" spc="18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через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 територію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інших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країн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на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територію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України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, 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допомоги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поверненні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Україну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запроваджено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механізм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дистанційної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ідентифікації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подальшого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оформлення,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виготовлення посвідчення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повернення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дипломатичних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установах/консульствах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сусідніх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країнах.</a:t>
            </a:r>
            <a:endParaRPr sz="1325">
              <a:latin typeface="Verdana"/>
              <a:cs typeface="Verdana"/>
            </a:endParaRPr>
          </a:p>
          <a:p>
            <a:pPr>
              <a:spcBef>
                <a:spcPts val="34"/>
              </a:spcBef>
            </a:pPr>
            <a:endParaRPr sz="2480">
              <a:latin typeface="Verdana"/>
              <a:cs typeface="Verdana"/>
            </a:endParaRPr>
          </a:p>
          <a:p>
            <a:pPr marL="284526" marR="346970" algn="just">
              <a:lnSpc>
                <a:spcPct val="120000"/>
              </a:lnSpc>
            </a:pP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Постанова</a:t>
            </a:r>
            <a:r>
              <a:rPr sz="1197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58" dirty="0">
                <a:solidFill>
                  <a:srgbClr val="141F36"/>
                </a:solidFill>
                <a:latin typeface="Verdana"/>
                <a:cs typeface="Verdana"/>
              </a:rPr>
              <a:t>КМУ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від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145" dirty="0">
                <a:solidFill>
                  <a:srgbClr val="141F36"/>
                </a:solidFill>
                <a:latin typeface="Verdana"/>
                <a:cs typeface="Verdana"/>
              </a:rPr>
              <a:t>21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жовтня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2022</a:t>
            </a:r>
            <a:r>
              <a:rPr sz="1197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року</a:t>
            </a:r>
            <a:r>
              <a:rPr sz="1197" spc="-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№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115" dirty="0">
                <a:solidFill>
                  <a:srgbClr val="141F36"/>
                </a:solidFill>
                <a:latin typeface="Verdana"/>
                <a:cs typeface="Verdana"/>
              </a:rPr>
              <a:t>1201</a:t>
            </a:r>
            <a:r>
              <a:rPr sz="1197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«Про</a:t>
            </a:r>
            <a:r>
              <a:rPr sz="1197" spc="-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реалізацію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експериментального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проекту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щодо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оформлення</a:t>
            </a:r>
            <a:r>
              <a:rPr sz="1197" spc="-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території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посвідчення</a:t>
            </a:r>
            <a:r>
              <a:rPr sz="1197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4" dirty="0">
                <a:solidFill>
                  <a:srgbClr val="141F36"/>
                </a:solidFill>
                <a:latin typeface="Verdana"/>
                <a:cs typeface="Verdana"/>
              </a:rPr>
              <a:t>особи</a:t>
            </a:r>
            <a:r>
              <a:rPr sz="1197" spc="-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197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повернення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Україну».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8478" y="6201339"/>
            <a:ext cx="207965" cy="163323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32579">
              <a:spcBef>
                <a:spcPts val="94"/>
              </a:spcBef>
            </a:pPr>
            <a:fld id="{81D60167-4931-47E6-BA6A-407CBD079E47}" type="slidenum">
              <a:rPr sz="983" spc="-81" dirty="0">
                <a:solidFill>
                  <a:srgbClr val="466D8B"/>
                </a:solidFill>
                <a:latin typeface="Verdana"/>
                <a:cs typeface="Verdana"/>
              </a:rPr>
              <a:pPr marL="32579">
                <a:spcBef>
                  <a:spcPts val="94"/>
                </a:spcBef>
              </a:pPr>
              <a:t>46</a:t>
            </a:fld>
            <a:endParaRPr sz="983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3256870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14" dirty="0">
                <a:latin typeface="Trebuchet MS"/>
                <a:cs typeface="Trebuchet MS"/>
              </a:rPr>
              <a:t>Координаційні</a:t>
            </a:r>
            <a:r>
              <a:rPr sz="2052" spc="-60" dirty="0">
                <a:latin typeface="Trebuchet MS"/>
                <a:cs typeface="Trebuchet MS"/>
              </a:rPr>
              <a:t> </a:t>
            </a:r>
            <a:r>
              <a:rPr sz="2052" spc="252" dirty="0">
                <a:latin typeface="Trebuchet MS"/>
                <a:cs typeface="Trebuchet MS"/>
              </a:rPr>
              <a:t>штаби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889" y="434092"/>
            <a:ext cx="6353559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188" dirty="0">
                <a:latin typeface="Trebuchet MS"/>
                <a:cs typeface="Trebuchet MS"/>
              </a:rPr>
              <a:t>Діяльність</a:t>
            </a:r>
            <a:r>
              <a:rPr sz="2052" spc="-38" dirty="0">
                <a:latin typeface="Trebuchet MS"/>
                <a:cs typeface="Trebuchet MS"/>
              </a:rPr>
              <a:t> </a:t>
            </a:r>
            <a:r>
              <a:rPr sz="2052" spc="227" dirty="0">
                <a:latin typeface="Trebuchet MS"/>
                <a:cs typeface="Trebuchet MS"/>
              </a:rPr>
              <a:t>Уповноваженого</a:t>
            </a:r>
            <a:r>
              <a:rPr sz="2052" spc="26" dirty="0">
                <a:latin typeface="Trebuchet MS"/>
                <a:cs typeface="Trebuchet MS"/>
              </a:rPr>
              <a:t> </a:t>
            </a:r>
            <a:r>
              <a:rPr sz="2052" spc="174" dirty="0">
                <a:latin typeface="Trebuchet MS"/>
                <a:cs typeface="Trebuchet MS"/>
              </a:rPr>
              <a:t>з</a:t>
            </a:r>
            <a:r>
              <a:rPr sz="2052" spc="30" dirty="0">
                <a:latin typeface="Trebuchet MS"/>
                <a:cs typeface="Trebuchet MS"/>
              </a:rPr>
              <a:t> </a:t>
            </a:r>
            <a:r>
              <a:rPr sz="2052" spc="217" dirty="0">
                <a:latin typeface="Trebuchet MS"/>
                <a:cs typeface="Trebuchet MS"/>
              </a:rPr>
              <a:t>питань</a:t>
            </a:r>
            <a:r>
              <a:rPr sz="2052" spc="30" dirty="0">
                <a:latin typeface="Trebuchet MS"/>
                <a:cs typeface="Trebuchet MS"/>
              </a:rPr>
              <a:t> </a:t>
            </a:r>
            <a:r>
              <a:rPr sz="2052" spc="150" dirty="0">
                <a:latin typeface="Trebuchet MS"/>
                <a:cs typeface="Trebuchet MS"/>
              </a:rPr>
              <a:t>осіб,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8478" y="6201339"/>
            <a:ext cx="207965" cy="163323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32579">
              <a:spcBef>
                <a:spcPts val="94"/>
              </a:spcBef>
            </a:pPr>
            <a:fld id="{81D60167-4931-47E6-BA6A-407CBD079E47}" type="slidenum">
              <a:rPr sz="983" spc="-81" dirty="0">
                <a:solidFill>
                  <a:srgbClr val="466D8B"/>
                </a:solidFill>
                <a:latin typeface="Verdana"/>
                <a:cs typeface="Verdana"/>
              </a:rPr>
              <a:pPr marL="32579">
                <a:spcBef>
                  <a:spcPts val="94"/>
                </a:spcBef>
              </a:pPr>
              <a:t>47</a:t>
            </a:fld>
            <a:endParaRPr sz="983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628" y="773889"/>
            <a:ext cx="8063444" cy="4309458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b="1" spc="209" dirty="0">
                <a:solidFill>
                  <a:srgbClr val="FFFFFF"/>
                </a:solidFill>
                <a:latin typeface="Trebuchet MS"/>
                <a:cs typeface="Trebuchet MS"/>
              </a:rPr>
              <a:t>зниклих</a:t>
            </a:r>
            <a:r>
              <a:rPr sz="2052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2" b="1" spc="188" dirty="0">
                <a:solidFill>
                  <a:srgbClr val="FFFFFF"/>
                </a:solidFill>
                <a:latin typeface="Trebuchet MS"/>
                <a:cs typeface="Trebuchet MS"/>
              </a:rPr>
              <a:t>безвісти</a:t>
            </a:r>
            <a:r>
              <a:rPr sz="2052" b="1" spc="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2" b="1" spc="205" dirty="0">
                <a:solidFill>
                  <a:srgbClr val="FFFFFF"/>
                </a:solidFill>
                <a:latin typeface="Trebuchet MS"/>
                <a:cs typeface="Trebuchet MS"/>
              </a:rPr>
              <a:t>за</a:t>
            </a:r>
            <a:r>
              <a:rPr sz="2052" b="1" spc="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2" b="1" spc="214" dirty="0">
                <a:solidFill>
                  <a:srgbClr val="FFFFFF"/>
                </a:solidFill>
                <a:latin typeface="Trebuchet MS"/>
                <a:cs typeface="Trebuchet MS"/>
              </a:rPr>
              <a:t>особливих</a:t>
            </a:r>
            <a:r>
              <a:rPr sz="2052" b="1" spc="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2" b="1" spc="217" dirty="0">
                <a:solidFill>
                  <a:srgbClr val="FFFFFF"/>
                </a:solidFill>
                <a:latin typeface="Trebuchet MS"/>
                <a:cs typeface="Trebuchet MS"/>
              </a:rPr>
              <a:t>обставин</a:t>
            </a:r>
            <a:endParaRPr sz="2052">
              <a:latin typeface="Trebuchet MS"/>
              <a:cs typeface="Trebuchet MS"/>
            </a:endParaRPr>
          </a:p>
          <a:p>
            <a:pPr marL="10860" marR="11403">
              <a:lnSpc>
                <a:spcPct val="123900"/>
              </a:lnSpc>
              <a:spcBef>
                <a:spcPts val="2399"/>
              </a:spcBef>
            </a:pPr>
            <a:r>
              <a:rPr sz="1325" spc="196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квітні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2022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року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змінами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до</a:t>
            </a:r>
            <a:r>
              <a:rPr sz="1325" spc="-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Закону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«Про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правовий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статус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осіб,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зниклих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безвісти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за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особливих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обставин»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передбачено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утворення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апараті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Мінреінтеграції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посади</a:t>
            </a:r>
            <a:r>
              <a:rPr sz="1325" b="1" spc="12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Уповноваженого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питань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осіб,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зниклих</a:t>
            </a:r>
            <a:r>
              <a:rPr sz="1325" b="1" spc="15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безвісти</a:t>
            </a:r>
            <a:r>
              <a:rPr sz="1325" b="1" spc="13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за 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особливих</a:t>
            </a:r>
            <a:r>
              <a:rPr sz="1325" b="1" spc="15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обставин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також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його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Секретаріату.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325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цей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час:</a:t>
            </a:r>
            <a:endParaRPr sz="1325">
              <a:latin typeface="Verdana"/>
              <a:cs typeface="Verdana"/>
            </a:endParaRPr>
          </a:p>
          <a:p>
            <a:pPr marL="421358" marR="283440" indent="-136833">
              <a:lnSpc>
                <a:spcPct val="123900"/>
              </a:lnSpc>
              <a:spcBef>
                <a:spcPts val="522"/>
              </a:spcBef>
              <a:buFont typeface="Wingdings"/>
              <a:buChar char=""/>
              <a:tabLst>
                <a:tab pos="421902" algn="l"/>
              </a:tabLst>
            </a:pP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Уповноваженим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організовано</a:t>
            </a:r>
            <a:r>
              <a:rPr sz="1325" b="1" spc="15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51" dirty="0">
                <a:solidFill>
                  <a:srgbClr val="141F36"/>
                </a:solidFill>
                <a:latin typeface="Tahoma"/>
                <a:cs typeface="Tahoma"/>
              </a:rPr>
              <a:t>16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передач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тіл</a:t>
            </a:r>
            <a:r>
              <a:rPr sz="1325" b="1" spc="60" dirty="0">
                <a:solidFill>
                  <a:srgbClr val="141F36"/>
                </a:solidFill>
                <a:latin typeface="Tahoma"/>
                <a:cs typeface="Tahoma"/>
              </a:rPr>
              <a:t> загиблих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результаті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яких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забезпечено</a:t>
            </a:r>
            <a:r>
              <a:rPr sz="1325" b="1" spc="15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репартацію</a:t>
            </a:r>
            <a:r>
              <a:rPr sz="1325" b="1" spc="12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869</a:t>
            </a:r>
            <a:r>
              <a:rPr sz="1325" b="1" spc="8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тіл</a:t>
            </a: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(останків)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загиблих</a:t>
            </a:r>
            <a:r>
              <a:rPr sz="1325" b="1" spc="16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зв'язку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зі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збройною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агресією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проти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України.</a:t>
            </a:r>
            <a:endParaRPr sz="1325">
              <a:latin typeface="Verdana"/>
              <a:cs typeface="Verdana"/>
            </a:endParaRPr>
          </a:p>
          <a:p>
            <a:pPr marL="421358" marR="4344" indent="-136833" algn="just">
              <a:lnSpc>
                <a:spcPct val="123900"/>
              </a:lnSpc>
              <a:spcBef>
                <a:spcPts val="487"/>
              </a:spcBef>
              <a:buFont typeface="Wingdings"/>
              <a:buChar char=""/>
              <a:tabLst>
                <a:tab pos="421902" algn="l"/>
              </a:tabLst>
            </a:pP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Створено </a:t>
            </a:r>
            <a:r>
              <a:rPr sz="1325" b="1" spc="-43" dirty="0">
                <a:solidFill>
                  <a:srgbClr val="141F36"/>
                </a:solidFill>
                <a:latin typeface="Tahoma"/>
                <a:cs typeface="Tahoma"/>
              </a:rPr>
              <a:t>7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спеціальних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груп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з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пошуку </a:t>
            </a:r>
            <a:r>
              <a:rPr sz="1325" b="1" spc="34" dirty="0">
                <a:solidFill>
                  <a:srgbClr val="141F36"/>
                </a:solidFill>
                <a:latin typeface="Tahoma"/>
                <a:cs typeface="Tahoma"/>
              </a:rPr>
              <a:t>тіл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,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речей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документів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загиблих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осіб,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якими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здійснено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понад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50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виїздів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деокуповані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території,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в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результаті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яких </a:t>
            </a:r>
            <a:r>
              <a:rPr sz="1325" spc="-45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ексгумовано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більш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як</a:t>
            </a:r>
            <a:r>
              <a:rPr sz="1325" spc="-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700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тіл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(останків),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речей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документів.</a:t>
            </a:r>
            <a:endParaRPr sz="1325">
              <a:latin typeface="Verdana"/>
              <a:cs typeface="Verdana"/>
            </a:endParaRPr>
          </a:p>
          <a:p>
            <a:pPr marL="421358" marR="864437" indent="-136833">
              <a:lnSpc>
                <a:spcPct val="123900"/>
              </a:lnSpc>
              <a:spcBef>
                <a:spcPts val="1047"/>
              </a:spcBef>
              <a:buFont typeface="Wingdings"/>
              <a:buChar char=""/>
              <a:tabLst>
                <a:tab pos="421902" algn="l"/>
              </a:tabLst>
            </a:pP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Розшукано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325" spc="-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повернуто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для</a:t>
            </a:r>
            <a:r>
              <a:rPr sz="1325" spc="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поховання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тіла</a:t>
            </a:r>
            <a:r>
              <a:rPr sz="1325" spc="-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загиблих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із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зон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бойових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зіткнень:</a:t>
            </a:r>
            <a:r>
              <a:rPr sz="1325" spc="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понад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3000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325">
              <a:latin typeface="Verdana"/>
              <a:cs typeface="Verdana"/>
            </a:endParaRPr>
          </a:p>
          <a:p>
            <a:pPr marL="421358" indent="-137376">
              <a:spcBef>
                <a:spcPts val="1394"/>
              </a:spcBef>
              <a:buFont typeface="Wingdings"/>
              <a:buChar char=""/>
              <a:tabLst>
                <a:tab pos="421902" algn="l"/>
              </a:tabLst>
            </a:pP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Заведено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справ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розшуку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осіб,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зниклих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безвісти: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-81" dirty="0">
                <a:solidFill>
                  <a:srgbClr val="141F36"/>
                </a:solidFill>
                <a:latin typeface="Tahoma"/>
                <a:cs typeface="Tahoma"/>
              </a:rPr>
              <a:t>13</a:t>
            </a:r>
            <a:r>
              <a:rPr sz="1325" b="1" spc="5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4" dirty="0">
                <a:solidFill>
                  <a:srgbClr val="141F36"/>
                </a:solidFill>
                <a:latin typeface="Tahoma"/>
                <a:cs typeface="Tahoma"/>
              </a:rPr>
              <a:t>835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325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5007480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14" dirty="0">
                <a:latin typeface="Trebuchet MS"/>
                <a:cs typeface="Trebuchet MS"/>
              </a:rPr>
              <a:t>Національне</a:t>
            </a:r>
            <a:r>
              <a:rPr sz="2052" spc="9" dirty="0">
                <a:latin typeface="Trebuchet MS"/>
                <a:cs typeface="Trebuchet MS"/>
              </a:rPr>
              <a:t> </a:t>
            </a:r>
            <a:r>
              <a:rPr sz="2052" spc="235" dirty="0">
                <a:latin typeface="Trebuchet MS"/>
                <a:cs typeface="Trebuchet MS"/>
              </a:rPr>
              <a:t>інформаційне</a:t>
            </a:r>
            <a:r>
              <a:rPr sz="2052" spc="-21" dirty="0">
                <a:latin typeface="Trebuchet MS"/>
                <a:cs typeface="Trebuchet MS"/>
              </a:rPr>
              <a:t> </a:t>
            </a:r>
            <a:r>
              <a:rPr sz="2052" spc="278" dirty="0">
                <a:latin typeface="Trebuchet MS"/>
                <a:cs typeface="Trebuchet MS"/>
              </a:rPr>
              <a:t>бюро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849" y="3582897"/>
            <a:ext cx="2462473" cy="2746430"/>
          </a:xfrm>
          <a:prstGeom prst="rect">
            <a:avLst/>
          </a:prstGeom>
        </p:spPr>
        <p:txBody>
          <a:bodyPr vert="horz" wrap="square" lIns="0" tIns="22262" rIns="0" bIns="0" rtlCol="0">
            <a:spAutoFit/>
          </a:bodyPr>
          <a:lstStyle/>
          <a:p>
            <a:pPr marL="10860" marR="337739">
              <a:lnSpc>
                <a:spcPct val="118500"/>
              </a:lnSpc>
              <a:spcBef>
                <a:spcPts val="174"/>
              </a:spcBef>
            </a:pPr>
            <a:r>
              <a:rPr sz="1539" b="1" dirty="0">
                <a:solidFill>
                  <a:srgbClr val="141F36"/>
                </a:solidFill>
                <a:latin typeface="Tahoma"/>
                <a:cs typeface="Tahoma"/>
              </a:rPr>
              <a:t>297</a:t>
            </a:r>
            <a:r>
              <a:rPr sz="1539" b="1" spc="-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539" b="1" spc="-30" dirty="0">
                <a:solidFill>
                  <a:srgbClr val="141F36"/>
                </a:solidFill>
                <a:latin typeface="Tahoma"/>
                <a:cs typeface="Tahoma"/>
              </a:rPr>
              <a:t>148</a:t>
            </a:r>
            <a:r>
              <a:rPr sz="1539" b="1" spc="-3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звернень</a:t>
            </a:r>
            <a:r>
              <a:rPr sz="1197" b="1" spc="-1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було </a:t>
            </a:r>
            <a:r>
              <a:rPr sz="1197" spc="-40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ийня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11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197" spc="-21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197" spc="-17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209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1197" spc="-86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197" spc="-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26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ни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х</a:t>
            </a:r>
            <a:r>
              <a:rPr sz="1197" spc="-192" dirty="0">
                <a:solidFill>
                  <a:srgbClr val="141F36"/>
                </a:solidFill>
                <a:latin typeface="Verdana"/>
                <a:cs typeface="Verdana"/>
              </a:rPr>
              <a:t>:</a:t>
            </a:r>
            <a:endParaRPr sz="1197">
              <a:latin typeface="Verdana"/>
              <a:cs typeface="Verdana"/>
            </a:endParaRPr>
          </a:p>
          <a:p>
            <a:pPr marL="147693" marR="90679" indent="-136833">
              <a:lnSpc>
                <a:spcPct val="120000"/>
              </a:lnSpc>
              <a:spcBef>
                <a:spcPts val="526"/>
              </a:spcBef>
              <a:buFont typeface="Wingdings"/>
              <a:buChar char=""/>
              <a:tabLst>
                <a:tab pos="148236" algn="l"/>
              </a:tabLst>
            </a:pPr>
            <a:r>
              <a:rPr sz="1197" b="1" spc="-51" dirty="0">
                <a:solidFill>
                  <a:srgbClr val="141F36"/>
                </a:solidFill>
                <a:latin typeface="Tahoma"/>
                <a:cs typeface="Tahoma"/>
              </a:rPr>
              <a:t>192</a:t>
            </a:r>
            <a:r>
              <a:rPr sz="1197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050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дзвінків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197" spc="115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197" spc="13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115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197" spc="13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197" spc="209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1197" spc="-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1197" spc="13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197" spc="115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197" spc="17" dirty="0">
                <a:solidFill>
                  <a:srgbClr val="141F36"/>
                </a:solidFill>
                <a:latin typeface="Verdana"/>
                <a:cs typeface="Verdana"/>
              </a:rPr>
              <a:t>я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ч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ї</a:t>
            </a:r>
            <a:r>
              <a:rPr sz="1197" spc="-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1197" spc="30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ії  </a:t>
            </a:r>
            <a:r>
              <a:rPr sz="1197" spc="21" dirty="0">
                <a:solidFill>
                  <a:srgbClr val="141F36"/>
                </a:solidFill>
                <a:latin typeface="Verdana"/>
                <a:cs typeface="Verdana"/>
              </a:rPr>
              <a:t>НІБ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1648,</a:t>
            </a:r>
            <a:endParaRPr sz="1197">
              <a:latin typeface="Verdana"/>
              <a:cs typeface="Verdana"/>
            </a:endParaRPr>
          </a:p>
          <a:p>
            <a:pPr marL="147693" marR="382807" indent="-136833">
              <a:lnSpc>
                <a:spcPct val="120000"/>
              </a:lnSpc>
              <a:spcBef>
                <a:spcPts val="492"/>
              </a:spcBef>
              <a:buFont typeface="Wingdings"/>
              <a:buChar char=""/>
              <a:tabLst>
                <a:tab pos="148236" algn="l"/>
              </a:tabLst>
            </a:pPr>
            <a:r>
              <a:rPr sz="1197" b="1" spc="17" dirty="0">
                <a:solidFill>
                  <a:srgbClr val="141F36"/>
                </a:solidFill>
                <a:latin typeface="Tahoma"/>
                <a:cs typeface="Tahoma"/>
              </a:rPr>
              <a:t>45</a:t>
            </a:r>
            <a:r>
              <a:rPr sz="1197" b="1" spc="9" dirty="0">
                <a:solidFill>
                  <a:srgbClr val="141F36"/>
                </a:solidFill>
                <a:latin typeface="Tahoma"/>
                <a:cs typeface="Tahoma"/>
              </a:rPr>
              <a:t> 238</a:t>
            </a:r>
            <a:r>
              <a:rPr sz="1197" b="1" spc="-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звернень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через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33" dirty="0">
                <a:solidFill>
                  <a:srgbClr val="141F36"/>
                </a:solidFill>
                <a:latin typeface="Verdana"/>
                <a:cs typeface="Verdana"/>
              </a:rPr>
              <a:t>форму</a:t>
            </a:r>
            <a:r>
              <a:rPr sz="1197" spc="-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сайті,</a:t>
            </a:r>
            <a:endParaRPr sz="1197">
              <a:latin typeface="Verdana"/>
              <a:cs typeface="Verdana"/>
            </a:endParaRPr>
          </a:p>
          <a:p>
            <a:pPr marL="147693" marR="4344" indent="-136833">
              <a:lnSpc>
                <a:spcPct val="120000"/>
              </a:lnSpc>
              <a:spcBef>
                <a:spcPts val="522"/>
              </a:spcBef>
              <a:buFont typeface="Wingdings"/>
              <a:buChar char=""/>
              <a:tabLst>
                <a:tab pos="148236" algn="l"/>
              </a:tabLst>
            </a:pPr>
            <a:r>
              <a:rPr sz="1197" b="1" spc="-103" dirty="0">
                <a:solidFill>
                  <a:srgbClr val="141F36"/>
                </a:solidFill>
                <a:latin typeface="Tahoma"/>
                <a:cs typeface="Tahoma"/>
              </a:rPr>
              <a:t>31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30" dirty="0">
                <a:solidFill>
                  <a:srgbClr val="141F36"/>
                </a:solidFill>
                <a:latin typeface="Tahoma"/>
                <a:cs typeface="Tahoma"/>
              </a:rPr>
              <a:t>360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звернень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через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чат- </a:t>
            </a:r>
            <a:r>
              <a:rPr sz="1197" spc="-40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боти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197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Telegram</a:t>
            </a:r>
            <a:r>
              <a:rPr sz="1197" spc="-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Viber,</a:t>
            </a:r>
            <a:endParaRPr sz="1197">
              <a:latin typeface="Verdana"/>
              <a:cs typeface="Verdana"/>
            </a:endParaRPr>
          </a:p>
          <a:p>
            <a:pPr marL="147150" marR="363259" indent="-136833">
              <a:lnSpc>
                <a:spcPct val="120000"/>
              </a:lnSpc>
              <a:spcBef>
                <a:spcPts val="526"/>
              </a:spcBef>
              <a:buFont typeface="Wingdings"/>
              <a:buChar char=""/>
              <a:tabLst>
                <a:tab pos="148236" algn="l"/>
              </a:tabLst>
            </a:pP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28</a:t>
            </a:r>
            <a:r>
              <a:rPr sz="1197" b="1" spc="-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500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звернень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через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електронну</a:t>
            </a:r>
            <a:r>
              <a:rPr sz="1197" spc="-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скриньку.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488" y="3586745"/>
            <a:ext cx="2482020" cy="744668"/>
          </a:xfrm>
          <a:prstGeom prst="rect">
            <a:avLst/>
          </a:prstGeom>
        </p:spPr>
        <p:txBody>
          <a:bodyPr vert="horz" wrap="square" lIns="0" tIns="17376" rIns="0" bIns="0" rtlCol="0">
            <a:spAutoFit/>
          </a:bodyPr>
          <a:lstStyle/>
          <a:p>
            <a:pPr marL="10860" marR="4344" indent="-543">
              <a:lnSpc>
                <a:spcPct val="118900"/>
              </a:lnSpc>
              <a:spcBef>
                <a:spcPts val="137"/>
              </a:spcBef>
            </a:pPr>
            <a:r>
              <a:rPr sz="1539" b="1" spc="-214" dirty="0">
                <a:solidFill>
                  <a:srgbClr val="141F36"/>
                </a:solidFill>
                <a:latin typeface="Tahoma"/>
                <a:cs typeface="Tahoma"/>
              </a:rPr>
              <a:t>1</a:t>
            </a:r>
            <a:r>
              <a:rPr sz="1539" b="1" spc="34" dirty="0">
                <a:solidFill>
                  <a:srgbClr val="141F36"/>
                </a:solidFill>
                <a:latin typeface="Tahoma"/>
                <a:cs typeface="Tahoma"/>
              </a:rPr>
              <a:t>59</a:t>
            </a:r>
            <a:r>
              <a:rPr sz="1539" b="1" spc="60" dirty="0">
                <a:solidFill>
                  <a:srgbClr val="141F36"/>
                </a:solidFill>
                <a:latin typeface="Tahoma"/>
                <a:cs typeface="Tahoma"/>
              </a:rPr>
              <a:t>6</a:t>
            </a:r>
            <a:r>
              <a:rPr sz="1539" b="1" spc="1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94" dirty="0">
                <a:solidFill>
                  <a:srgbClr val="141F36"/>
                </a:solidFill>
                <a:latin typeface="Tahoma"/>
                <a:cs typeface="Tahoma"/>
              </a:rPr>
              <a:t>о</a:t>
            </a:r>
            <a:r>
              <a:rPr sz="1283" b="1" spc="150" dirty="0">
                <a:solidFill>
                  <a:srgbClr val="141F36"/>
                </a:solidFill>
                <a:latin typeface="Tahoma"/>
                <a:cs typeface="Tahoma"/>
              </a:rPr>
              <a:t>с</a:t>
            </a:r>
            <a:r>
              <a:rPr sz="1283" b="1" spc="30" dirty="0">
                <a:solidFill>
                  <a:srgbClr val="141F36"/>
                </a:solidFill>
                <a:latin typeface="Tahoma"/>
                <a:cs typeface="Tahoma"/>
              </a:rPr>
              <a:t>і</a:t>
            </a:r>
            <a:r>
              <a:rPr sz="1283" b="1" spc="73" dirty="0">
                <a:solidFill>
                  <a:srgbClr val="141F36"/>
                </a:solidFill>
                <a:latin typeface="Tahoma"/>
                <a:cs typeface="Tahoma"/>
              </a:rPr>
              <a:t>б</a:t>
            </a:r>
            <a:r>
              <a:rPr sz="1283" b="1" spc="-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spc="38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283" spc="26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283" spc="47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283" spc="90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1283" spc="64" dirty="0">
                <a:solidFill>
                  <a:srgbClr val="141F36"/>
                </a:solidFill>
                <a:latin typeface="Verdana"/>
                <a:cs typeface="Verdana"/>
              </a:rPr>
              <a:t>ь</a:t>
            </a:r>
            <a:r>
              <a:rPr sz="1283" spc="103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283" spc="90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283" spc="10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283" spc="115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283" spc="-14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283" spc="26" dirty="0">
                <a:solidFill>
                  <a:srgbClr val="141F36"/>
                </a:solidFill>
                <a:latin typeface="Verdana"/>
                <a:cs typeface="Verdana"/>
              </a:rPr>
              <a:t>з  </a:t>
            </a:r>
            <a:r>
              <a:rPr sz="1283" spc="120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283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283" spc="141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1283" spc="47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283" spc="133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1283" spc="107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1283" spc="64" dirty="0">
                <a:solidFill>
                  <a:srgbClr val="141F36"/>
                </a:solidFill>
                <a:latin typeface="Verdana"/>
                <a:cs typeface="Verdana"/>
              </a:rPr>
              <a:t>ь</a:t>
            </a:r>
            <a:r>
              <a:rPr sz="1283" spc="38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1283" spc="8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283" spc="68" dirty="0">
                <a:solidFill>
                  <a:srgbClr val="141F36"/>
                </a:solidFill>
                <a:latin typeface="Verdana"/>
                <a:cs typeface="Verdana"/>
              </a:rPr>
              <a:t>г</a:t>
            </a:r>
            <a:r>
              <a:rPr sz="1283" spc="115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283" spc="-14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283" spc="115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1283" spc="94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283" spc="90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1283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283" spc="86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283" spc="56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283" spc="-90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283" spc="-12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283" spc="34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283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283" spc="94" dirty="0">
                <a:solidFill>
                  <a:srgbClr val="141F36"/>
                </a:solidFill>
                <a:latin typeface="Verdana"/>
                <a:cs typeface="Verdana"/>
              </a:rPr>
              <a:t>ни</a:t>
            </a:r>
            <a:r>
              <a:rPr sz="1283" spc="81" dirty="0">
                <a:solidFill>
                  <a:srgbClr val="141F36"/>
                </a:solidFill>
                <a:latin typeface="Verdana"/>
                <a:cs typeface="Verdana"/>
              </a:rPr>
              <a:t>х</a:t>
            </a:r>
            <a:r>
              <a:rPr sz="1283" spc="-205" dirty="0">
                <a:solidFill>
                  <a:srgbClr val="141F36"/>
                </a:solidFill>
                <a:latin typeface="Verdana"/>
                <a:cs typeface="Verdana"/>
              </a:rPr>
              <a:t>:</a:t>
            </a:r>
            <a:endParaRPr sz="1283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9488" y="4411251"/>
            <a:ext cx="2376680" cy="585621"/>
          </a:xfrm>
          <a:prstGeom prst="rect">
            <a:avLst/>
          </a:prstGeom>
        </p:spPr>
        <p:txBody>
          <a:bodyPr vert="horz" wrap="square" lIns="0" tIns="113486" rIns="0" bIns="0" rtlCol="0">
            <a:spAutoFit/>
          </a:bodyPr>
          <a:lstStyle/>
          <a:p>
            <a:pPr marL="147693" indent="-136833">
              <a:spcBef>
                <a:spcPts val="894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-17" dirty="0">
                <a:solidFill>
                  <a:srgbClr val="141F36"/>
                </a:solidFill>
                <a:latin typeface="Tahoma"/>
                <a:cs typeface="Tahoma"/>
              </a:rPr>
              <a:t>1464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військовослужбовці,</a:t>
            </a:r>
            <a:endParaRPr sz="1197">
              <a:latin typeface="Verdana"/>
              <a:cs typeface="Verdana"/>
            </a:endParaRPr>
          </a:p>
          <a:p>
            <a:pPr marL="147693" indent="-136833">
              <a:spcBef>
                <a:spcPts val="812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-73" dirty="0">
                <a:solidFill>
                  <a:srgbClr val="141F36"/>
                </a:solidFill>
                <a:latin typeface="Tahoma"/>
                <a:cs typeface="Tahoma"/>
              </a:rPr>
              <a:t>132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цивільні</a:t>
            </a:r>
            <a:r>
              <a:rPr sz="1197" spc="-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особи.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3086" y="3586745"/>
            <a:ext cx="2305005" cy="509732"/>
          </a:xfrm>
          <a:prstGeom prst="rect">
            <a:avLst/>
          </a:prstGeom>
        </p:spPr>
        <p:txBody>
          <a:bodyPr vert="horz" wrap="square" lIns="0" tIns="17376" rIns="0" bIns="0" rtlCol="0">
            <a:spAutoFit/>
          </a:bodyPr>
          <a:lstStyle/>
          <a:p>
            <a:pPr marL="10860" marR="4344" indent="-543">
              <a:lnSpc>
                <a:spcPct val="118900"/>
              </a:lnSpc>
              <a:spcBef>
                <a:spcPts val="137"/>
              </a:spcBef>
            </a:pPr>
            <a:r>
              <a:rPr sz="1539" b="1" spc="60" dirty="0">
                <a:solidFill>
                  <a:srgbClr val="141F36"/>
                </a:solidFill>
                <a:latin typeface="Tahoma"/>
                <a:cs typeface="Tahoma"/>
              </a:rPr>
              <a:t>4</a:t>
            </a:r>
            <a:r>
              <a:rPr sz="1539" b="1" spc="30" dirty="0">
                <a:solidFill>
                  <a:srgbClr val="141F36"/>
                </a:solidFill>
                <a:latin typeface="Tahoma"/>
                <a:cs typeface="Tahoma"/>
              </a:rPr>
              <a:t>9</a:t>
            </a:r>
            <a:r>
              <a:rPr sz="1539" b="1" spc="34" dirty="0">
                <a:solidFill>
                  <a:srgbClr val="141F36"/>
                </a:solidFill>
                <a:latin typeface="Tahoma"/>
                <a:cs typeface="Tahoma"/>
              </a:rPr>
              <a:t>2</a:t>
            </a:r>
            <a:r>
              <a:rPr sz="1539" b="1" spc="60" dirty="0">
                <a:solidFill>
                  <a:srgbClr val="141F36"/>
                </a:solidFill>
                <a:latin typeface="Tahoma"/>
                <a:cs typeface="Tahoma"/>
              </a:rPr>
              <a:t>9</a:t>
            </a:r>
            <a:r>
              <a:rPr sz="1539" b="1" spc="-7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47" dirty="0">
                <a:solidFill>
                  <a:srgbClr val="141F36"/>
                </a:solidFill>
                <a:latin typeface="Tahoma"/>
                <a:cs typeface="Tahoma"/>
              </a:rPr>
              <a:t>л</a:t>
            </a:r>
            <a:r>
              <a:rPr sz="1283" b="1" spc="86" dirty="0">
                <a:solidFill>
                  <a:srgbClr val="141F36"/>
                </a:solidFill>
                <a:latin typeface="Tahoma"/>
                <a:cs typeface="Tahoma"/>
              </a:rPr>
              <a:t>и</a:t>
            </a:r>
            <a:r>
              <a:rPr sz="1283" b="1" spc="150" dirty="0">
                <a:solidFill>
                  <a:srgbClr val="141F36"/>
                </a:solidFill>
                <a:latin typeface="Tahoma"/>
                <a:cs typeface="Tahoma"/>
              </a:rPr>
              <a:t>с</a:t>
            </a:r>
            <a:r>
              <a:rPr sz="1283" b="1" spc="97" dirty="0">
                <a:solidFill>
                  <a:srgbClr val="141F36"/>
                </a:solidFill>
                <a:latin typeface="Tahoma"/>
                <a:cs typeface="Tahoma"/>
              </a:rPr>
              <a:t>т</a:t>
            </a:r>
            <a:r>
              <a:rPr sz="1283" b="1" spc="43" dirty="0">
                <a:solidFill>
                  <a:srgbClr val="141F36"/>
                </a:solidFill>
                <a:latin typeface="Tahoma"/>
                <a:cs typeface="Tahoma"/>
              </a:rPr>
              <a:t>і</a:t>
            </a:r>
            <a:r>
              <a:rPr sz="1283" b="1" spc="34" dirty="0">
                <a:solidFill>
                  <a:srgbClr val="141F36"/>
                </a:solidFill>
                <a:latin typeface="Tahoma"/>
                <a:cs typeface="Tahoma"/>
              </a:rPr>
              <a:t>в</a:t>
            </a:r>
            <a:r>
              <a:rPr sz="1283" b="1" spc="-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spc="103" dirty="0">
                <a:solidFill>
                  <a:srgbClr val="141F36"/>
                </a:solidFill>
                <a:latin typeface="Verdana"/>
                <a:cs typeface="Verdana"/>
              </a:rPr>
              <a:t>пе</a:t>
            </a:r>
            <a:r>
              <a:rPr sz="1283" spc="115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283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283" spc="115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1283" spc="26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283" spc="73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283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283" spc="-90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283" spc="-15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283" spc="26" dirty="0">
                <a:solidFill>
                  <a:srgbClr val="141F36"/>
                </a:solidFill>
                <a:latin typeface="Verdana"/>
                <a:cs typeface="Verdana"/>
              </a:rPr>
              <a:t>з  </a:t>
            </a:r>
            <a:r>
              <a:rPr sz="1283" spc="17" dirty="0">
                <a:solidFill>
                  <a:srgbClr val="141F36"/>
                </a:solidFill>
                <a:latin typeface="Verdana"/>
                <a:cs typeface="Verdana"/>
              </a:rPr>
              <a:t>них:</a:t>
            </a:r>
            <a:endParaRPr sz="1283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3086" y="4477697"/>
            <a:ext cx="2564555" cy="93602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47150" marR="4344" indent="-136833">
              <a:lnSpc>
                <a:spcPct val="120000"/>
              </a:lnSpc>
              <a:spcBef>
                <a:spcPts val="86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-30" dirty="0">
                <a:solidFill>
                  <a:srgbClr val="141F36"/>
                </a:solidFill>
                <a:latin typeface="Tahoma"/>
                <a:cs typeface="Tahoma"/>
              </a:rPr>
              <a:t>2102</a:t>
            </a:r>
            <a:r>
              <a:rPr sz="1197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рідним</a:t>
            </a:r>
            <a:r>
              <a:rPr sz="1197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від</a:t>
            </a:r>
            <a:r>
              <a:rPr sz="1197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українських </a:t>
            </a:r>
            <a:r>
              <a:rPr sz="1197" spc="-40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полонених,</a:t>
            </a:r>
            <a:endParaRPr sz="1197">
              <a:latin typeface="Verdana"/>
              <a:cs typeface="Verdana"/>
            </a:endParaRPr>
          </a:p>
          <a:p>
            <a:pPr marL="147150" marR="699912" indent="-136833">
              <a:lnSpc>
                <a:spcPct val="120000"/>
              </a:lnSpc>
              <a:spcBef>
                <a:spcPts val="522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-4" dirty="0">
                <a:solidFill>
                  <a:srgbClr val="141F36"/>
                </a:solidFill>
                <a:latin typeface="Tahoma"/>
                <a:cs typeface="Tahoma"/>
              </a:rPr>
              <a:t>2827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полоненим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від </a:t>
            </a:r>
            <a:r>
              <a:rPr sz="1197" spc="-40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близьких.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890" y="1393095"/>
            <a:ext cx="7973307" cy="217956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4344">
              <a:lnSpc>
                <a:spcPct val="123900"/>
              </a:lnSpc>
              <a:spcBef>
                <a:spcPts val="77"/>
              </a:spcBef>
            </a:pP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л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ь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не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150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188" dirty="0">
                <a:solidFill>
                  <a:srgbClr val="141F36"/>
                </a:solidFill>
                <a:latin typeface="Verdana"/>
                <a:cs typeface="Verdana"/>
              </a:rPr>
              <a:t>ф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244" dirty="0">
                <a:solidFill>
                  <a:srgbClr val="141F36"/>
                </a:solidFill>
                <a:latin typeface="Verdana"/>
                <a:cs typeface="Verdana"/>
              </a:rPr>
              <a:t>м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йн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1325" spc="145" dirty="0">
                <a:solidFill>
                  <a:srgbClr val="141F36"/>
                </a:solidFill>
                <a:latin typeface="Verdana"/>
                <a:cs typeface="Verdana"/>
              </a:rPr>
              <a:t>ю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50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261" dirty="0">
                <a:solidFill>
                  <a:srgbClr val="141F36"/>
                </a:solidFill>
                <a:latin typeface="Verdana"/>
                <a:cs typeface="Verdana"/>
              </a:rPr>
              <a:t>1</a:t>
            </a:r>
            <a:r>
              <a:rPr sz="1325" spc="-107" dirty="0">
                <a:solidFill>
                  <a:srgbClr val="141F36"/>
                </a:solidFill>
                <a:latin typeface="Verdana"/>
                <a:cs typeface="Verdana"/>
              </a:rPr>
              <a:t>7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б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ня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на</a:t>
            </a:r>
            <a:r>
              <a:rPr sz="1325" spc="-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ня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214" dirty="0">
                <a:solidFill>
                  <a:srgbClr val="141F36"/>
                </a:solidFill>
                <a:latin typeface="Verdana"/>
                <a:cs typeface="Verdana"/>
              </a:rPr>
              <a:t>Ж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150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ь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х 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н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ц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а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х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и</a:t>
            </a:r>
            <a:r>
              <a:rPr sz="1325" spc="150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201" dirty="0">
                <a:solidFill>
                  <a:srgbClr val="141F36"/>
                </a:solidFill>
                <a:latin typeface="Verdana"/>
                <a:cs typeface="Verdana"/>
              </a:rPr>
              <a:t>ж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т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йни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261" dirty="0">
                <a:solidFill>
                  <a:srgbClr val="141F36"/>
                </a:solidFill>
                <a:latin typeface="Verdana"/>
                <a:cs typeface="Verdana"/>
              </a:rPr>
              <a:t>1</a:t>
            </a:r>
            <a:r>
              <a:rPr sz="1325" spc="-47" dirty="0">
                <a:solidFill>
                  <a:srgbClr val="141F36"/>
                </a:solidFill>
                <a:latin typeface="Verdana"/>
                <a:cs typeface="Verdana"/>
              </a:rPr>
              <a:t>2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50" dirty="0">
                <a:solidFill>
                  <a:srgbClr val="141F36"/>
                </a:solidFill>
                <a:latin typeface="Verdana"/>
                <a:cs typeface="Verdana"/>
              </a:rPr>
              <a:t>с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е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п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ня</a:t>
            </a:r>
            <a:r>
              <a:rPr sz="1325" spc="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261" dirty="0">
                <a:solidFill>
                  <a:srgbClr val="141F36"/>
                </a:solidFill>
                <a:latin typeface="Verdana"/>
                <a:cs typeface="Verdana"/>
              </a:rPr>
              <a:t>1</a:t>
            </a:r>
            <a:r>
              <a:rPr sz="1325" spc="13" dirty="0">
                <a:solidFill>
                  <a:srgbClr val="141F36"/>
                </a:solidFill>
                <a:latin typeface="Verdana"/>
                <a:cs typeface="Verdana"/>
              </a:rPr>
              <a:t>9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4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9</a:t>
            </a:r>
            <a:r>
              <a:rPr sz="1325" spc="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р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о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к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325" spc="-86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325">
              <a:latin typeface="Verdana"/>
              <a:cs typeface="Verdana"/>
            </a:endParaRPr>
          </a:p>
          <a:p>
            <a:pPr marL="10860">
              <a:spcBef>
                <a:spcPts val="906"/>
              </a:spcBef>
            </a:pP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Ключові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завдання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3" dirty="0">
                <a:solidFill>
                  <a:srgbClr val="141F36"/>
                </a:solidFill>
                <a:latin typeface="Tahoma"/>
                <a:cs typeface="Tahoma"/>
              </a:rPr>
              <a:t>НІБ:</a:t>
            </a:r>
            <a:endParaRPr sz="1325">
              <a:latin typeface="Tahoma"/>
              <a:cs typeface="Tahoma"/>
            </a:endParaRPr>
          </a:p>
          <a:p>
            <a:pPr marL="421358" marR="463712" indent="-136833">
              <a:lnSpc>
                <a:spcPct val="120000"/>
              </a:lnSpc>
              <a:spcBef>
                <a:spcPts val="526"/>
              </a:spcBef>
              <a:buFont typeface="Wingdings"/>
              <a:buChar char=""/>
              <a:tabLst>
                <a:tab pos="421358" algn="l"/>
              </a:tabLst>
            </a:pPr>
            <a:r>
              <a:rPr sz="1197" spc="30" dirty="0">
                <a:solidFill>
                  <a:srgbClr val="141F36"/>
                </a:solidFill>
                <a:latin typeface="Verdana"/>
                <a:cs typeface="Verdana"/>
              </a:rPr>
              <a:t>збір,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централізація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узагальнення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інформації</a:t>
            </a:r>
            <a:r>
              <a:rPr sz="1197" spc="-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4" dirty="0">
                <a:solidFill>
                  <a:srgbClr val="141F36"/>
                </a:solidFill>
                <a:latin typeface="Verdana"/>
                <a:cs typeface="Verdana"/>
              </a:rPr>
              <a:t>про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військовополонених</a:t>
            </a:r>
            <a:r>
              <a:rPr sz="1197" spc="-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загиблих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комбатантів</a:t>
            </a:r>
            <a:r>
              <a:rPr sz="1197" spc="-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26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обох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сторін</a:t>
            </a:r>
            <a:r>
              <a:rPr sz="1197" spc="-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конфлікту,</a:t>
            </a:r>
            <a:endParaRPr sz="1197">
              <a:latin typeface="Verdana"/>
              <a:cs typeface="Verdana"/>
            </a:endParaRPr>
          </a:p>
          <a:p>
            <a:pPr marL="421358" marR="530500" indent="-136833">
              <a:lnSpc>
                <a:spcPct val="120000"/>
              </a:lnSpc>
              <a:spcBef>
                <a:spcPts val="522"/>
              </a:spcBef>
              <a:buFont typeface="Wingdings"/>
              <a:buChar char=""/>
              <a:tabLst>
                <a:tab pos="421358" algn="l"/>
              </a:tabLst>
            </a:pP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збір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інформації</a:t>
            </a:r>
            <a:r>
              <a:rPr sz="1197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4" dirty="0">
                <a:solidFill>
                  <a:srgbClr val="141F36"/>
                </a:solidFill>
                <a:latin typeface="Verdana"/>
                <a:cs typeface="Verdana"/>
              </a:rPr>
              <a:t>про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постраждалих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внаслідок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збройної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агресії</a:t>
            </a:r>
            <a:r>
              <a:rPr sz="1197" spc="-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26" dirty="0">
                <a:solidFill>
                  <a:srgbClr val="141F36"/>
                </a:solidFill>
                <a:latin typeface="Verdana"/>
                <a:cs typeface="Verdana"/>
              </a:rPr>
              <a:t>осіб: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утримуваних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цивільних</a:t>
            </a:r>
            <a:r>
              <a:rPr sz="1197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осіб,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зниклих</a:t>
            </a:r>
            <a:r>
              <a:rPr sz="1197" spc="-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безвісти,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4" dirty="0">
                <a:solidFill>
                  <a:srgbClr val="141F36"/>
                </a:solidFill>
                <a:latin typeface="Verdana"/>
                <a:cs typeface="Verdana"/>
              </a:rPr>
              <a:t>примусово</a:t>
            </a:r>
            <a:r>
              <a:rPr sz="1197" spc="-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переміщених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(депортованих)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тощо.</a:t>
            </a:r>
            <a:endParaRPr sz="1197">
              <a:latin typeface="Verdana"/>
              <a:cs typeface="Verdana"/>
            </a:endParaRPr>
          </a:p>
          <a:p>
            <a:pPr marL="10860">
              <a:spcBef>
                <a:spcPts val="958"/>
              </a:spcBef>
            </a:pP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Ключові</a:t>
            </a:r>
            <a:r>
              <a:rPr sz="1325" b="1" spc="11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результати</a:t>
            </a:r>
            <a:r>
              <a:rPr sz="1325" b="1" spc="16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3" dirty="0">
                <a:solidFill>
                  <a:srgbClr val="141F36"/>
                </a:solidFill>
                <a:latin typeface="Tahoma"/>
                <a:cs typeface="Tahoma"/>
              </a:rPr>
              <a:t>НІБ: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6574" y="3690615"/>
            <a:ext cx="0" cy="2811616"/>
          </a:xfrm>
          <a:custGeom>
            <a:avLst/>
            <a:gdLst/>
            <a:ahLst/>
            <a:cxnLst/>
            <a:rect l="l" t="t" r="r" b="b"/>
            <a:pathLst>
              <a:path h="3288029">
                <a:moveTo>
                  <a:pt x="0" y="3287737"/>
                </a:moveTo>
                <a:lnTo>
                  <a:pt x="0" y="0"/>
                </a:lnTo>
              </a:path>
            </a:pathLst>
          </a:custGeom>
          <a:ln w="9525">
            <a:solidFill>
              <a:srgbClr val="FFE7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6715" y="3690615"/>
            <a:ext cx="0" cy="2811616"/>
          </a:xfrm>
          <a:custGeom>
            <a:avLst/>
            <a:gdLst/>
            <a:ahLst/>
            <a:cxnLst/>
            <a:rect l="l" t="t" r="r" b="b"/>
            <a:pathLst>
              <a:path h="3288029">
                <a:moveTo>
                  <a:pt x="0" y="3287737"/>
                </a:moveTo>
                <a:lnTo>
                  <a:pt x="0" y="0"/>
                </a:lnTo>
              </a:path>
            </a:pathLst>
          </a:custGeom>
          <a:ln w="9525">
            <a:solidFill>
              <a:srgbClr val="FFE7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796" y="1393093"/>
            <a:ext cx="8086793" cy="4602922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59729">
              <a:lnSpc>
                <a:spcPct val="123900"/>
              </a:lnSpc>
              <a:spcBef>
                <a:spcPts val="77"/>
              </a:spcBef>
            </a:pP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початку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повномасштабного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вторгнення </a:t>
            </a:r>
            <a:r>
              <a:rPr sz="1325" spc="184" dirty="0">
                <a:solidFill>
                  <a:srgbClr val="141F36"/>
                </a:solidFill>
                <a:latin typeface="Verdana"/>
                <a:cs typeface="Verdana"/>
              </a:rPr>
              <a:t>рф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всіх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ресурсах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міністерства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опубліковано</a:t>
            </a:r>
            <a:r>
              <a:rPr sz="1325" b="1" spc="15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51" dirty="0">
                <a:solidFill>
                  <a:srgbClr val="141F36"/>
                </a:solidFill>
                <a:latin typeface="Tahoma"/>
                <a:cs typeface="Tahoma"/>
              </a:rPr>
              <a:t>14</a:t>
            </a:r>
            <a:r>
              <a:rPr sz="1325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4" dirty="0">
                <a:solidFill>
                  <a:srgbClr val="141F36"/>
                </a:solidFill>
                <a:latin typeface="Tahoma"/>
                <a:cs typeface="Tahoma"/>
              </a:rPr>
              <a:t>180</a:t>
            </a:r>
            <a:r>
              <a:rPr sz="1325" b="1" spc="5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матеріалів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,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зокрема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офіційному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сайті</a:t>
            </a:r>
            <a:r>
              <a:rPr sz="1325" spc="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–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77" dirty="0">
                <a:solidFill>
                  <a:srgbClr val="141F36"/>
                </a:solidFill>
                <a:latin typeface="Verdana"/>
                <a:cs typeface="Verdana"/>
              </a:rPr>
              <a:t>1426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матеріалів,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соцмережах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–</a:t>
            </a:r>
            <a:r>
              <a:rPr sz="1325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7852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матеріали.</a:t>
            </a:r>
            <a:endParaRPr sz="1325">
              <a:latin typeface="Verdana"/>
              <a:cs typeface="Verdana"/>
            </a:endParaRPr>
          </a:p>
          <a:p>
            <a:pPr marL="10860">
              <a:spcBef>
                <a:spcPts val="906"/>
              </a:spcBef>
            </a:pP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Проведено</a:t>
            </a:r>
            <a:r>
              <a:rPr sz="1325" b="1" spc="18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77" dirty="0">
                <a:solidFill>
                  <a:srgbClr val="141F36"/>
                </a:solidFill>
                <a:latin typeface="Tahoma"/>
                <a:cs typeface="Tahoma"/>
              </a:rPr>
              <a:t>дві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інформаційні</a:t>
            </a:r>
            <a:r>
              <a:rPr sz="1325" b="1" spc="17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кампанії:</a:t>
            </a:r>
            <a:endParaRPr sz="1325">
              <a:latin typeface="Tahoma"/>
              <a:cs typeface="Tahoma"/>
            </a:endParaRPr>
          </a:p>
          <a:p>
            <a:pPr marL="147693" marR="228598" indent="-136833">
              <a:lnSpc>
                <a:spcPct val="123900"/>
              </a:lnSpc>
              <a:spcBef>
                <a:spcPts val="487"/>
              </a:spcBef>
              <a:buFont typeface="Wingdings"/>
              <a:buChar char=""/>
              <a:tabLst>
                <a:tab pos="148236" algn="l"/>
              </a:tabLst>
            </a:pP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«Гарячі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лінії</a:t>
            </a:r>
            <a:r>
              <a:rPr sz="1325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Уряду</a:t>
            </a:r>
            <a:r>
              <a:rPr sz="1325" spc="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допомагають»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для</a:t>
            </a:r>
            <a:r>
              <a:rPr sz="1325" spc="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популяризації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гарячих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ліній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міністерств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(поширено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20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текстових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6" dirty="0">
                <a:solidFill>
                  <a:srgbClr val="141F36"/>
                </a:solidFill>
                <a:latin typeface="Verdana"/>
                <a:cs typeface="Verdana"/>
              </a:rPr>
              <a:t>і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візуальних</a:t>
            </a:r>
            <a:r>
              <a:rPr sz="1325" spc="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матеріалів);</a:t>
            </a:r>
            <a:endParaRPr sz="1325">
              <a:latin typeface="Verdana"/>
              <a:cs typeface="Verdana"/>
            </a:endParaRPr>
          </a:p>
          <a:p>
            <a:pPr marL="147693" marR="38009" indent="-136833">
              <a:lnSpc>
                <a:spcPct val="123900"/>
              </a:lnSpc>
              <a:spcBef>
                <a:spcPts val="526"/>
              </a:spcBef>
              <a:buFont typeface="Wingdings"/>
              <a:buChar char=""/>
              <a:tabLst>
                <a:tab pos="148236" algn="l"/>
              </a:tabLst>
            </a:pPr>
            <a:r>
              <a:rPr sz="1325" spc="137" dirty="0">
                <a:solidFill>
                  <a:srgbClr val="141F36"/>
                </a:solidFill>
                <a:latin typeface="Verdana"/>
                <a:cs typeface="Verdana"/>
              </a:rPr>
              <a:t>щодо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протидії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незаконній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паспортизації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«референдумам»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ТОТ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(поширено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понад 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700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тематичних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публікацій, </a:t>
            </a:r>
            <a:r>
              <a:rPr sz="1325" spc="-124" dirty="0">
                <a:solidFill>
                  <a:srgbClr val="141F36"/>
                </a:solidFill>
                <a:latin typeface="Verdana"/>
                <a:cs typeface="Verdana"/>
              </a:rPr>
              <a:t>18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цифрових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банерів, </a:t>
            </a:r>
            <a:r>
              <a:rPr sz="1325" spc="17" dirty="0">
                <a:solidFill>
                  <a:srgbClr val="141F36"/>
                </a:solidFill>
                <a:latin typeface="Verdana"/>
                <a:cs typeface="Verdana"/>
              </a:rPr>
              <a:t>9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аудіоматеріалів, </a:t>
            </a:r>
            <a:r>
              <a:rPr sz="1325" spc="-77" dirty="0">
                <a:solidFill>
                  <a:srgbClr val="141F36"/>
                </a:solidFill>
                <a:latin typeface="Verdana"/>
                <a:cs typeface="Verdana"/>
              </a:rPr>
              <a:t>10 </a:t>
            </a:r>
            <a:r>
              <a:rPr sz="1325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відео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325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3</a:t>
            </a:r>
            <a:r>
              <a:rPr sz="1325" spc="-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порадники).</a:t>
            </a:r>
            <a:endParaRPr sz="1325">
              <a:latin typeface="Verdana"/>
              <a:cs typeface="Verdana"/>
            </a:endParaRPr>
          </a:p>
          <a:p>
            <a:pPr marL="10860" marR="4344">
              <a:lnSpc>
                <a:spcPct val="123900"/>
              </a:lnSpc>
              <a:spcBef>
                <a:spcPts val="522"/>
              </a:spcBef>
            </a:pP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деокупованих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територіях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розміщено </a:t>
            </a:r>
            <a:r>
              <a:rPr sz="1325" b="1" spc="9" dirty="0">
                <a:solidFill>
                  <a:srgbClr val="141F36"/>
                </a:solidFill>
                <a:latin typeface="Tahoma"/>
                <a:cs typeface="Tahoma"/>
              </a:rPr>
              <a:t>23 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постери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зовнішніх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рекламних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носіях 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формату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білборд,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зокрема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Херсонській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області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– </a:t>
            </a:r>
            <a:r>
              <a:rPr sz="1325" spc="-111" dirty="0">
                <a:solidFill>
                  <a:srgbClr val="141F36"/>
                </a:solidFill>
                <a:latin typeface="Verdana"/>
                <a:cs typeface="Verdana"/>
              </a:rPr>
              <a:t>19,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Харківській 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– </a:t>
            </a:r>
            <a:r>
              <a:rPr sz="1325" spc="-51" dirty="0">
                <a:solidFill>
                  <a:srgbClr val="141F36"/>
                </a:solidFill>
                <a:latin typeface="Verdana"/>
                <a:cs typeface="Verdana"/>
              </a:rPr>
              <a:t>4.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Крім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того,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надруковано </a:t>
            </a: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5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тиражів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буклетів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(60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тисяч одиниць)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325" spc="115" dirty="0">
                <a:solidFill>
                  <a:srgbClr val="141F36"/>
                </a:solidFill>
                <a:latin typeface="Verdana"/>
                <a:cs typeface="Verdana"/>
              </a:rPr>
              <a:t>корисною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4" dirty="0">
                <a:solidFill>
                  <a:srgbClr val="141F36"/>
                </a:solidFill>
                <a:latin typeface="Verdana"/>
                <a:cs typeface="Verdana"/>
              </a:rPr>
              <a:t>інформацією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для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мешканців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47" dirty="0">
                <a:solidFill>
                  <a:srgbClr val="141F36"/>
                </a:solidFill>
                <a:latin typeface="Verdana"/>
                <a:cs typeface="Verdana"/>
              </a:rPr>
              <a:t>ДОТ.</a:t>
            </a:r>
            <a:endParaRPr sz="1325">
              <a:latin typeface="Verdana"/>
              <a:cs typeface="Verdana"/>
            </a:endParaRPr>
          </a:p>
          <a:p>
            <a:pPr marL="10860" marR="123801">
              <a:lnSpc>
                <a:spcPct val="123900"/>
              </a:lnSpc>
              <a:spcBef>
                <a:spcPts val="492"/>
              </a:spcBef>
            </a:pP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Організовано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роботу </a:t>
            </a:r>
            <a:r>
              <a:rPr sz="1325" b="1" spc="68" dirty="0">
                <a:solidFill>
                  <a:srgbClr val="141F36"/>
                </a:solidFill>
                <a:latin typeface="Tahoma"/>
                <a:cs typeface="Tahoma"/>
              </a:rPr>
              <a:t>9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мовників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, 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які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транслюють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сигнал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деокуповані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прилеглі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до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них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регіони.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Згенеровано</a:t>
            </a:r>
            <a:r>
              <a:rPr sz="1325" b="1" spc="16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47" dirty="0">
                <a:solidFill>
                  <a:srgbClr val="141F36"/>
                </a:solidFill>
                <a:latin typeface="Tahoma"/>
                <a:cs typeface="Tahoma"/>
              </a:rPr>
              <a:t>167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годин</a:t>
            </a:r>
            <a:r>
              <a:rPr sz="1325" b="1" spc="145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7" dirty="0">
                <a:solidFill>
                  <a:srgbClr val="141F36"/>
                </a:solidFill>
                <a:latin typeface="Tahoma"/>
                <a:cs typeface="Tahoma"/>
              </a:rPr>
              <a:t>інформаційного</a:t>
            </a:r>
            <a:r>
              <a:rPr sz="1325" b="1" spc="19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103" dirty="0">
                <a:solidFill>
                  <a:srgbClr val="141F36"/>
                </a:solidFill>
                <a:latin typeface="Tahoma"/>
                <a:cs typeface="Tahoma"/>
              </a:rPr>
              <a:t>контенту</a:t>
            </a:r>
            <a:r>
              <a:rPr sz="1325" b="1" spc="192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телебаченні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325" spc="-4" dirty="0">
                <a:solidFill>
                  <a:srgbClr val="141F36"/>
                </a:solidFill>
                <a:latin typeface="Verdana"/>
                <a:cs typeface="Verdana"/>
              </a:rPr>
              <a:t> 459</a:t>
            </a:r>
            <a:r>
              <a:rPr sz="132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годин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радіо,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який</a:t>
            </a:r>
            <a:r>
              <a:rPr sz="1325" spc="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0" dirty="0">
                <a:solidFill>
                  <a:srgbClr val="141F36"/>
                </a:solidFill>
                <a:latin typeface="Verdana"/>
                <a:cs typeface="Verdana"/>
              </a:rPr>
              <a:t>містив</a:t>
            </a:r>
            <a:r>
              <a:rPr sz="1325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корисні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та</a:t>
            </a:r>
            <a:r>
              <a:rPr sz="1325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важливі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повідомлення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для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мешканців</a:t>
            </a:r>
            <a:r>
              <a:rPr sz="1325" spc="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зазначених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 територій.</a:t>
            </a:r>
            <a:endParaRPr sz="1325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211921" y="7023522"/>
            <a:ext cx="26797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150" b="0" i="0" kern="1200">
                <a:solidFill>
                  <a:srgbClr val="466D8B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579">
              <a:spcBef>
                <a:spcPts val="94"/>
              </a:spcBef>
            </a:pPr>
            <a:fld id="{81D60167-4931-47E6-BA6A-407CBD079E47}" type="slidenum">
              <a:rPr lang="uk-UA" spc="35" smtClean="0"/>
              <a:pPr marL="38100">
                <a:spcBef>
                  <a:spcPts val="110"/>
                </a:spcBef>
              </a:pPr>
              <a:t>49</a:t>
            </a:fld>
            <a:endParaRPr spc="3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6900896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35" dirty="0">
                <a:latin typeface="Trebuchet MS"/>
                <a:cs typeface="Trebuchet MS"/>
              </a:rPr>
              <a:t>Захист</a:t>
            </a:r>
            <a:r>
              <a:rPr sz="2052" spc="38" dirty="0">
                <a:latin typeface="Trebuchet MS"/>
                <a:cs typeface="Trebuchet MS"/>
              </a:rPr>
              <a:t> </a:t>
            </a:r>
            <a:r>
              <a:rPr sz="2052" spc="239" dirty="0">
                <a:latin typeface="Trebuchet MS"/>
                <a:cs typeface="Trebuchet MS"/>
              </a:rPr>
              <a:t>інформаційного</a:t>
            </a:r>
            <a:r>
              <a:rPr sz="2052" spc="-47" dirty="0">
                <a:latin typeface="Trebuchet MS"/>
                <a:cs typeface="Trebuchet MS"/>
              </a:rPr>
              <a:t> </a:t>
            </a:r>
            <a:r>
              <a:rPr sz="2052" spc="205" dirty="0">
                <a:latin typeface="Trebuchet MS"/>
                <a:cs typeface="Trebuchet MS"/>
              </a:rPr>
              <a:t>суверенітету</a:t>
            </a:r>
            <a:r>
              <a:rPr sz="2052" spc="26" dirty="0">
                <a:latin typeface="Trebuchet MS"/>
                <a:cs typeface="Trebuchet MS"/>
              </a:rPr>
              <a:t> </a:t>
            </a:r>
            <a:r>
              <a:rPr sz="2052" spc="209" dirty="0">
                <a:latin typeface="Trebuchet MS"/>
                <a:cs typeface="Trebuchet MS"/>
              </a:rPr>
              <a:t>України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err="1">
                <a:effectLst/>
              </a:rPr>
              <a:t>Місцеві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органи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влади</a:t>
            </a:r>
            <a:r>
              <a:rPr lang="ru-RU" sz="2800" dirty="0">
                <a:effectLst/>
              </a:rPr>
              <a:t> в </a:t>
            </a:r>
            <a:r>
              <a:rPr lang="ru-RU" sz="2800" dirty="0" err="1">
                <a:effectLst/>
              </a:rPr>
              <a:t>умовах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воєнного</a:t>
            </a:r>
            <a:r>
              <a:rPr lang="ru-RU" sz="2800" dirty="0">
                <a:effectLst/>
              </a:rPr>
              <a:t> стану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err="1"/>
              <a:t>Рішення</a:t>
            </a:r>
            <a:r>
              <a:rPr lang="ru-RU" sz="1800" dirty="0"/>
              <a:t> про </a:t>
            </a:r>
            <a:r>
              <a:rPr lang="ru-RU" sz="1800" dirty="0" err="1"/>
              <a:t>утворення</a:t>
            </a:r>
            <a:r>
              <a:rPr lang="ru-RU" sz="1800" dirty="0"/>
              <a:t> </a:t>
            </a:r>
            <a:r>
              <a:rPr lang="ru-RU" sz="1800" dirty="0" err="1"/>
              <a:t>військових</a:t>
            </a:r>
            <a:r>
              <a:rPr lang="ru-RU" sz="1800" dirty="0"/>
              <a:t> </a:t>
            </a:r>
            <a:r>
              <a:rPr lang="ru-RU" sz="1800" dirty="0" err="1"/>
              <a:t>адміністрацій</a:t>
            </a:r>
            <a:r>
              <a:rPr lang="ru-RU" sz="1800" dirty="0"/>
              <a:t> </a:t>
            </a:r>
            <a:r>
              <a:rPr lang="ru-RU" sz="1800" dirty="0" err="1"/>
              <a:t>приймається</a:t>
            </a:r>
            <a:r>
              <a:rPr lang="ru-RU" sz="1800" dirty="0"/>
              <a:t> Президентом </a:t>
            </a:r>
            <a:r>
              <a:rPr lang="ru-RU" sz="1800" dirty="0" err="1"/>
              <a:t>України</a:t>
            </a:r>
            <a:r>
              <a:rPr lang="ru-RU" sz="1800" dirty="0"/>
              <a:t> за </a:t>
            </a:r>
            <a:r>
              <a:rPr lang="ru-RU" sz="1800" dirty="0" err="1"/>
              <a:t>поданням</a:t>
            </a:r>
            <a:r>
              <a:rPr lang="ru-RU" sz="1800" dirty="0"/>
              <a:t> </a:t>
            </a:r>
            <a:r>
              <a:rPr lang="ru-RU" sz="1800" dirty="0" err="1"/>
              <a:t>обласних</a:t>
            </a:r>
            <a:r>
              <a:rPr lang="ru-RU" sz="1800" dirty="0"/>
              <a:t> </a:t>
            </a:r>
            <a:r>
              <a:rPr lang="ru-RU" sz="1800" dirty="0" err="1"/>
              <a:t>державних</a:t>
            </a:r>
            <a:r>
              <a:rPr lang="ru-RU" sz="1800" dirty="0"/>
              <a:t> </a:t>
            </a:r>
            <a:r>
              <a:rPr lang="ru-RU" sz="1800" dirty="0" err="1"/>
              <a:t>адміністрацій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військового</a:t>
            </a:r>
            <a:r>
              <a:rPr lang="ru-RU" sz="1800" dirty="0"/>
              <a:t> </a:t>
            </a:r>
            <a:r>
              <a:rPr lang="ru-RU" sz="1800" dirty="0" err="1"/>
              <a:t>командування</a:t>
            </a:r>
            <a:r>
              <a:rPr lang="ru-RU" sz="1800" dirty="0"/>
              <a:t>. </a:t>
            </a:r>
            <a:endParaRPr lang="en-US" sz="1800" dirty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/>
              <a:t>У </a:t>
            </a:r>
            <a:r>
              <a:rPr lang="ru-RU" sz="1800" dirty="0" err="1"/>
              <a:t>разі</a:t>
            </a:r>
            <a:r>
              <a:rPr lang="ru-RU" sz="1800" dirty="0"/>
              <a:t> </a:t>
            </a:r>
            <a:r>
              <a:rPr lang="ru-RU" sz="1800" dirty="0" err="1"/>
              <a:t>прийняття</a:t>
            </a:r>
            <a:r>
              <a:rPr lang="ru-RU" sz="1800" dirty="0"/>
              <a:t> </a:t>
            </a:r>
            <a:r>
              <a:rPr lang="ru-RU" sz="1800" dirty="0" err="1"/>
              <a:t>рішення</a:t>
            </a:r>
            <a:r>
              <a:rPr lang="ru-RU" sz="1800" dirty="0"/>
              <a:t> про </a:t>
            </a:r>
            <a:r>
              <a:rPr lang="ru-RU" sz="1800" dirty="0" err="1"/>
              <a:t>утворення</a:t>
            </a:r>
            <a:r>
              <a:rPr lang="ru-RU" sz="1800" dirty="0"/>
              <a:t> </a:t>
            </a:r>
            <a:r>
              <a:rPr lang="ru-RU" sz="1800" dirty="0" err="1"/>
              <a:t>районних</a:t>
            </a:r>
            <a:r>
              <a:rPr lang="ru-RU" sz="1800" dirty="0"/>
              <a:t>, </a:t>
            </a:r>
            <a:r>
              <a:rPr lang="ru-RU" sz="1800" dirty="0" err="1"/>
              <a:t>обласних</a:t>
            </a:r>
            <a:r>
              <a:rPr lang="ru-RU" sz="1800" dirty="0"/>
              <a:t> </a:t>
            </a:r>
            <a:r>
              <a:rPr lang="ru-RU" sz="1800" dirty="0" err="1"/>
              <a:t>військових</a:t>
            </a:r>
            <a:r>
              <a:rPr lang="ru-RU" sz="1800" dirty="0"/>
              <a:t> </a:t>
            </a:r>
            <a:r>
              <a:rPr lang="ru-RU" sz="1800" dirty="0" err="1"/>
              <a:t>адміністрацій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статусу </a:t>
            </a:r>
            <a:r>
              <a:rPr lang="ru-RU" sz="1800" dirty="0" err="1"/>
              <a:t>набувають</a:t>
            </a:r>
            <a:r>
              <a:rPr lang="ru-RU" sz="1800" dirty="0"/>
              <a:t> </a:t>
            </a:r>
            <a:r>
              <a:rPr lang="ru-RU" sz="1800" dirty="0" err="1"/>
              <a:t>відповідно</a:t>
            </a:r>
            <a:r>
              <a:rPr lang="ru-RU" sz="1800" dirty="0"/>
              <a:t> </a:t>
            </a:r>
            <a:r>
              <a:rPr lang="ru-RU" sz="1800" dirty="0" err="1"/>
              <a:t>районні</a:t>
            </a:r>
            <a:r>
              <a:rPr lang="ru-RU" sz="1800" dirty="0"/>
              <a:t>, </a:t>
            </a:r>
            <a:r>
              <a:rPr lang="ru-RU" sz="1800" dirty="0" err="1"/>
              <a:t>обласні</a:t>
            </a:r>
            <a:r>
              <a:rPr lang="ru-RU" sz="1800" dirty="0"/>
              <a:t> </a:t>
            </a:r>
            <a:r>
              <a:rPr lang="ru-RU" sz="1800" dirty="0" err="1"/>
              <a:t>державні</a:t>
            </a:r>
            <a:r>
              <a:rPr lang="ru-RU" sz="1800" dirty="0"/>
              <a:t> </a:t>
            </a:r>
            <a:r>
              <a:rPr lang="ru-RU" sz="1800" dirty="0" err="1"/>
              <a:t>адміністрації</a:t>
            </a:r>
            <a:r>
              <a:rPr lang="ru-RU" sz="1800" dirty="0"/>
              <a:t>, а </a:t>
            </a:r>
            <a:r>
              <a:rPr lang="ru-RU" sz="1800" dirty="0" err="1"/>
              <a:t>голови</a:t>
            </a:r>
            <a:r>
              <a:rPr lang="ru-RU" sz="1800" dirty="0"/>
              <a:t> </a:t>
            </a:r>
            <a:r>
              <a:rPr lang="ru-RU" sz="1800" dirty="0" err="1"/>
              <a:t>районних</a:t>
            </a:r>
            <a:r>
              <a:rPr lang="ru-RU" sz="1800" dirty="0"/>
              <a:t>, </a:t>
            </a:r>
            <a:r>
              <a:rPr lang="ru-RU" sz="1800" dirty="0" err="1"/>
              <a:t>обласних</a:t>
            </a:r>
            <a:r>
              <a:rPr lang="ru-RU" sz="1800" dirty="0"/>
              <a:t> </a:t>
            </a:r>
            <a:r>
              <a:rPr lang="ru-RU" sz="1800" dirty="0" err="1"/>
              <a:t>державних</a:t>
            </a:r>
            <a:r>
              <a:rPr lang="ru-RU" sz="1800" dirty="0"/>
              <a:t> </a:t>
            </a:r>
            <a:r>
              <a:rPr lang="ru-RU" sz="1800" dirty="0" err="1"/>
              <a:t>адміністрацій</a:t>
            </a:r>
            <a:r>
              <a:rPr lang="ru-RU" sz="1800" dirty="0"/>
              <a:t> </a:t>
            </a:r>
            <a:r>
              <a:rPr lang="ru-RU" sz="1800" dirty="0" err="1"/>
              <a:t>набувають</a:t>
            </a:r>
            <a:r>
              <a:rPr lang="ru-RU" sz="1800" dirty="0"/>
              <a:t> статусу </a:t>
            </a:r>
            <a:r>
              <a:rPr lang="ru-RU" sz="1800" dirty="0" err="1"/>
              <a:t>начальників</a:t>
            </a:r>
            <a:r>
              <a:rPr lang="ru-RU" sz="1800" dirty="0"/>
              <a:t> </a:t>
            </a:r>
            <a:r>
              <a:rPr lang="ru-RU" sz="1800" dirty="0" err="1"/>
              <a:t>військових</a:t>
            </a:r>
            <a:r>
              <a:rPr lang="ru-RU" sz="1800" dirty="0"/>
              <a:t> </a:t>
            </a:r>
            <a:r>
              <a:rPr lang="ru-RU" sz="1800" dirty="0" err="1"/>
              <a:t>адміністрацій</a:t>
            </a:r>
            <a:r>
              <a:rPr lang="ru-RU" sz="1800" dirty="0"/>
              <a:t>. </a:t>
            </a:r>
            <a:endParaRPr lang="en-US" sz="1800" dirty="0"/>
          </a:p>
          <a:p>
            <a:pPr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 err="1"/>
              <a:t>Спрямування</a:t>
            </a:r>
            <a:r>
              <a:rPr lang="ru-RU" sz="1800" dirty="0"/>
              <a:t>, </a:t>
            </a:r>
            <a:r>
              <a:rPr lang="ru-RU" sz="1800" dirty="0" err="1"/>
              <a:t>координацію</a:t>
            </a:r>
            <a:r>
              <a:rPr lang="ru-RU" sz="1800" dirty="0"/>
              <a:t> та контроль за </a:t>
            </a:r>
            <a:r>
              <a:rPr lang="ru-RU" sz="1800" dirty="0" err="1"/>
              <a:t>діяльністю</a:t>
            </a:r>
            <a:r>
              <a:rPr lang="ru-RU" sz="1800" dirty="0"/>
              <a:t> </a:t>
            </a:r>
            <a:r>
              <a:rPr lang="ru-RU" sz="1800" dirty="0" err="1"/>
              <a:t>обласних</a:t>
            </a:r>
            <a:r>
              <a:rPr lang="ru-RU" sz="1800" dirty="0"/>
              <a:t> </a:t>
            </a:r>
            <a:r>
              <a:rPr lang="ru-RU" sz="1800" dirty="0" err="1"/>
              <a:t>військових</a:t>
            </a:r>
            <a:r>
              <a:rPr lang="ru-RU" sz="1800" dirty="0"/>
              <a:t> </a:t>
            </a:r>
            <a:r>
              <a:rPr lang="ru-RU" sz="1800" dirty="0" err="1"/>
              <a:t>адміністрацій</a:t>
            </a:r>
            <a:r>
              <a:rPr lang="ru-RU" sz="1800" dirty="0"/>
              <a:t> </a:t>
            </a:r>
            <a:r>
              <a:rPr lang="ru-RU" sz="1800" dirty="0" err="1"/>
              <a:t>здійснює</a:t>
            </a:r>
            <a:r>
              <a:rPr lang="ru-RU" sz="1800" dirty="0"/>
              <a:t> </a:t>
            </a:r>
            <a:r>
              <a:rPr lang="ru-RU" sz="1800" dirty="0" err="1"/>
              <a:t>Генеральний</a:t>
            </a:r>
            <a:r>
              <a:rPr lang="ru-RU" sz="1800" dirty="0"/>
              <a:t> штаб </a:t>
            </a:r>
            <a:r>
              <a:rPr lang="ru-RU" sz="1800" dirty="0" err="1"/>
              <a:t>Збройних</a:t>
            </a:r>
            <a:r>
              <a:rPr lang="ru-RU" sz="1800" dirty="0"/>
              <a:t> Сил </a:t>
            </a:r>
            <a:r>
              <a:rPr lang="ru-RU" sz="1800" dirty="0" err="1"/>
              <a:t>України</a:t>
            </a:r>
            <a:r>
              <a:rPr lang="ru-RU" sz="1800" dirty="0"/>
              <a:t>, а з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питань</a:t>
            </a:r>
            <a:r>
              <a:rPr lang="ru-RU" sz="1800" dirty="0"/>
              <a:t> - </a:t>
            </a:r>
            <a:r>
              <a:rPr lang="ru-RU" sz="1800" dirty="0" err="1"/>
              <a:t>Кабінет</a:t>
            </a:r>
            <a:r>
              <a:rPr lang="ru-RU" sz="1800" dirty="0"/>
              <a:t> </a:t>
            </a:r>
            <a:r>
              <a:rPr lang="ru-RU" sz="1800" dirty="0" err="1"/>
              <a:t>Міністрів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 у межах </a:t>
            </a:r>
            <a:r>
              <a:rPr lang="ru-RU" sz="1800" dirty="0" err="1"/>
              <a:t>своїх</a:t>
            </a:r>
            <a:r>
              <a:rPr lang="ru-RU" sz="1800" dirty="0"/>
              <a:t> </a:t>
            </a:r>
            <a:r>
              <a:rPr lang="ru-RU" sz="1800" dirty="0" err="1"/>
              <a:t>повноважень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888" y="1422789"/>
            <a:ext cx="8024349" cy="993026"/>
          </a:xfrm>
          <a:prstGeom prst="rect">
            <a:avLst/>
          </a:prstGeom>
        </p:spPr>
        <p:txBody>
          <a:bodyPr vert="horz" wrap="square" lIns="0" tIns="58100" rIns="0" bIns="0" rtlCol="0">
            <a:spAutoFit/>
          </a:bodyPr>
          <a:lstStyle/>
          <a:p>
            <a:pPr marL="10860">
              <a:spcBef>
                <a:spcPts val="457"/>
              </a:spcBef>
            </a:pP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Від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початку</a:t>
            </a:r>
            <a:r>
              <a:rPr sz="1325" spc="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відкритої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збройної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агресії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російської</a:t>
            </a:r>
            <a:r>
              <a:rPr sz="1325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федерації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проти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endParaRPr sz="1325">
              <a:latin typeface="Verdana"/>
              <a:cs typeface="Verdana"/>
            </a:endParaRPr>
          </a:p>
          <a:p>
            <a:pPr marL="10860" marR="4344">
              <a:lnSpc>
                <a:spcPct val="123900"/>
              </a:lnSpc>
            </a:pPr>
            <a:r>
              <a:rPr sz="1325" spc="-21" dirty="0">
                <a:solidFill>
                  <a:srgbClr val="141F36"/>
                </a:solidFill>
                <a:latin typeface="Verdana"/>
                <a:cs typeface="Verdana"/>
              </a:rPr>
              <a:t>24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11" dirty="0">
                <a:solidFill>
                  <a:srgbClr val="141F36"/>
                </a:solidFill>
                <a:latin typeface="Verdana"/>
                <a:cs typeface="Verdana"/>
              </a:rPr>
              <a:t>лютого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-9" dirty="0">
                <a:solidFill>
                  <a:srgbClr val="141F36"/>
                </a:solidFill>
                <a:latin typeface="Verdana"/>
                <a:cs typeface="Verdana"/>
              </a:rPr>
              <a:t>2022</a:t>
            </a:r>
            <a:r>
              <a:rPr sz="1325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року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Мінреінтеграції</a:t>
            </a:r>
            <a:r>
              <a:rPr sz="1325" spc="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розроблено</a:t>
            </a:r>
            <a:r>
              <a:rPr sz="1325" b="1" spc="18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30" dirty="0">
                <a:solidFill>
                  <a:srgbClr val="141F36"/>
                </a:solidFill>
                <a:latin typeface="Tahoma"/>
                <a:cs typeface="Tahoma"/>
              </a:rPr>
              <a:t>10</a:t>
            </a:r>
            <a:r>
              <a:rPr sz="1325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санкційних</a:t>
            </a:r>
            <a:r>
              <a:rPr sz="1325" b="1" spc="12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пакетів</a:t>
            </a:r>
            <a:r>
              <a:rPr sz="1325" b="1" spc="11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(у</a:t>
            </a:r>
            <a:r>
              <a:rPr sz="1325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33" dirty="0">
                <a:solidFill>
                  <a:srgbClr val="141F36"/>
                </a:solidFill>
                <a:latin typeface="Verdana"/>
                <a:cs typeface="Verdana"/>
              </a:rPr>
              <a:t>тому </a:t>
            </a:r>
            <a:r>
              <a:rPr sz="1325" spc="13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числі</a:t>
            </a:r>
            <a:r>
              <a:rPr sz="1325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7" dirty="0">
                <a:solidFill>
                  <a:srgbClr val="141F36"/>
                </a:solidFill>
                <a:latin typeface="Verdana"/>
                <a:cs typeface="Verdana"/>
              </a:rPr>
              <a:t>два</a:t>
            </a:r>
            <a:r>
              <a:rPr sz="1325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94" dirty="0">
                <a:solidFill>
                  <a:srgbClr val="141F36"/>
                </a:solidFill>
                <a:latin typeface="Verdana"/>
                <a:cs typeface="Verdana"/>
              </a:rPr>
              <a:t>секторальних</a:t>
            </a:r>
            <a:r>
              <a:rPr sz="1325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пакети),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якими</a:t>
            </a:r>
            <a:r>
              <a:rPr sz="1325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ініційовано</a:t>
            </a:r>
            <a:r>
              <a:rPr sz="1325" spc="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86" dirty="0">
                <a:solidFill>
                  <a:srgbClr val="141F36"/>
                </a:solidFill>
                <a:latin typeface="Verdana"/>
                <a:cs typeface="Verdana"/>
              </a:rPr>
              <a:t>застосування </a:t>
            </a:r>
            <a:r>
              <a:rPr sz="1325" spc="103" dirty="0">
                <a:solidFill>
                  <a:srgbClr val="141F36"/>
                </a:solidFill>
                <a:latin typeface="Verdana"/>
                <a:cs typeface="Verdana"/>
              </a:rPr>
              <a:t>обмежувальних </a:t>
            </a:r>
            <a:r>
              <a:rPr sz="1325" spc="-45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73" dirty="0">
                <a:solidFill>
                  <a:srgbClr val="141F36"/>
                </a:solidFill>
                <a:latin typeface="Verdana"/>
                <a:cs typeface="Verdana"/>
              </a:rPr>
              <a:t>заходів</a:t>
            </a:r>
            <a:r>
              <a:rPr sz="1325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68" dirty="0">
                <a:solidFill>
                  <a:srgbClr val="141F36"/>
                </a:solidFill>
                <a:latin typeface="Verdana"/>
                <a:cs typeface="Verdana"/>
              </a:rPr>
              <a:t>(санкцій)</a:t>
            </a:r>
            <a:r>
              <a:rPr sz="1325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spc="128" dirty="0">
                <a:solidFill>
                  <a:srgbClr val="141F36"/>
                </a:solidFill>
                <a:latin typeface="Verdana"/>
                <a:cs typeface="Verdana"/>
              </a:rPr>
              <a:t>до</a:t>
            </a:r>
            <a:r>
              <a:rPr sz="1325" spc="-1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325" b="1" spc="73" dirty="0">
                <a:solidFill>
                  <a:srgbClr val="141F36"/>
                </a:solidFill>
                <a:latin typeface="Tahoma"/>
                <a:cs typeface="Tahoma"/>
              </a:rPr>
              <a:t>466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фізичних </a:t>
            </a:r>
            <a:r>
              <a:rPr sz="1325" b="1" spc="97" dirty="0">
                <a:solidFill>
                  <a:srgbClr val="141F36"/>
                </a:solidFill>
                <a:latin typeface="Tahoma"/>
                <a:cs typeface="Tahoma"/>
              </a:rPr>
              <a:t>осіб</a:t>
            </a:r>
            <a:r>
              <a:rPr sz="1325" b="1" spc="8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51" dirty="0">
                <a:solidFill>
                  <a:srgbClr val="141F36"/>
                </a:solidFill>
                <a:latin typeface="Tahoma"/>
                <a:cs typeface="Tahoma"/>
              </a:rPr>
              <a:t>і</a:t>
            </a:r>
            <a:r>
              <a:rPr sz="1325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-51" dirty="0">
                <a:solidFill>
                  <a:srgbClr val="141F36"/>
                </a:solidFill>
                <a:latin typeface="Tahoma"/>
                <a:cs typeface="Tahoma"/>
              </a:rPr>
              <a:t>331</a:t>
            </a:r>
            <a:r>
              <a:rPr sz="1325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0" dirty="0">
                <a:solidFill>
                  <a:srgbClr val="141F36"/>
                </a:solidFill>
                <a:latin typeface="Tahoma"/>
                <a:cs typeface="Tahoma"/>
              </a:rPr>
              <a:t>юридичної</a:t>
            </a:r>
            <a:r>
              <a:rPr sz="1325" b="1" spc="20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325" b="1" spc="94" dirty="0">
                <a:solidFill>
                  <a:srgbClr val="141F36"/>
                </a:solidFill>
                <a:latin typeface="Tahoma"/>
                <a:cs typeface="Tahoma"/>
              </a:rPr>
              <a:t>особи.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211921" y="7023522"/>
            <a:ext cx="26797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150" b="0" i="0" kern="1200">
                <a:solidFill>
                  <a:srgbClr val="466D8B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579">
              <a:spcBef>
                <a:spcPts val="94"/>
              </a:spcBef>
            </a:pPr>
            <a:fld id="{81D60167-4931-47E6-BA6A-407CBD079E47}" type="slidenum">
              <a:rPr lang="uk-UA" spc="35" smtClean="0"/>
              <a:pPr marL="38100">
                <a:spcBef>
                  <a:spcPts val="110"/>
                </a:spcBef>
              </a:pPr>
              <a:t>50</a:t>
            </a:fld>
            <a:endParaRPr spc="3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2959854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22" dirty="0">
                <a:latin typeface="Trebuchet MS"/>
                <a:cs typeface="Trebuchet MS"/>
              </a:rPr>
              <a:t>Санкційна</a:t>
            </a:r>
            <a:r>
              <a:rPr sz="2052" spc="-34" dirty="0">
                <a:latin typeface="Trebuchet MS"/>
                <a:cs typeface="Trebuchet MS"/>
              </a:rPr>
              <a:t> </a:t>
            </a:r>
            <a:r>
              <a:rPr sz="2052" spc="209" dirty="0">
                <a:latin typeface="Trebuchet MS"/>
                <a:cs typeface="Trebuchet MS"/>
              </a:rPr>
              <a:t>політика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889" y="778132"/>
            <a:ext cx="6485507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192" dirty="0">
                <a:latin typeface="Trebuchet MS"/>
                <a:cs typeface="Trebuchet MS"/>
              </a:rPr>
              <a:t>Облік</a:t>
            </a:r>
            <a:r>
              <a:rPr sz="2052" spc="-9" dirty="0">
                <a:latin typeface="Trebuchet MS"/>
                <a:cs typeface="Trebuchet MS"/>
              </a:rPr>
              <a:t> </a:t>
            </a:r>
            <a:r>
              <a:rPr sz="2052" spc="209" dirty="0">
                <a:latin typeface="Trebuchet MS"/>
                <a:cs typeface="Trebuchet MS"/>
              </a:rPr>
              <a:t>завданих</a:t>
            </a:r>
            <a:r>
              <a:rPr sz="2052" spc="38" dirty="0">
                <a:latin typeface="Trebuchet MS"/>
                <a:cs typeface="Trebuchet MS"/>
              </a:rPr>
              <a:t> </a:t>
            </a:r>
            <a:r>
              <a:rPr sz="2052" spc="244" dirty="0">
                <a:latin typeface="Trebuchet MS"/>
                <a:cs typeface="Trebuchet MS"/>
              </a:rPr>
              <a:t>збройною</a:t>
            </a:r>
            <a:r>
              <a:rPr sz="2052" spc="4" dirty="0">
                <a:latin typeface="Trebuchet MS"/>
                <a:cs typeface="Trebuchet MS"/>
              </a:rPr>
              <a:t> </a:t>
            </a:r>
            <a:r>
              <a:rPr sz="2052" spc="227" dirty="0">
                <a:latin typeface="Trebuchet MS"/>
                <a:cs typeface="Trebuchet MS"/>
              </a:rPr>
              <a:t>агресією</a:t>
            </a:r>
            <a:r>
              <a:rPr sz="2052" spc="-26" dirty="0">
                <a:latin typeface="Trebuchet MS"/>
                <a:cs typeface="Trebuchet MS"/>
              </a:rPr>
              <a:t> </a:t>
            </a:r>
            <a:r>
              <a:rPr sz="2052" spc="184" dirty="0">
                <a:latin typeface="Trebuchet MS"/>
                <a:cs typeface="Trebuchet MS"/>
              </a:rPr>
              <a:t>збитків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211921" y="7023522"/>
            <a:ext cx="26797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150" b="0" i="0" kern="1200">
                <a:solidFill>
                  <a:srgbClr val="466D8B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579">
              <a:spcBef>
                <a:spcPts val="94"/>
              </a:spcBef>
            </a:pPr>
            <a:fld id="{81D60167-4931-47E6-BA6A-407CBD079E47}" type="slidenum">
              <a:rPr lang="uk-UA" spc="35" smtClean="0"/>
              <a:pPr marL="38100">
                <a:spcBef>
                  <a:spcPts val="110"/>
                </a:spcBef>
              </a:pPr>
              <a:t>51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695890" y="1452864"/>
            <a:ext cx="8069417" cy="4633614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Постановами</a:t>
            </a:r>
            <a:r>
              <a:rPr sz="1197" spc="-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Кабінету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Міністрів</a:t>
            </a:r>
            <a:r>
              <a:rPr sz="1197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від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3" dirty="0">
                <a:solidFill>
                  <a:srgbClr val="141F36"/>
                </a:solidFill>
                <a:latin typeface="Verdana"/>
                <a:cs typeface="Verdana"/>
              </a:rPr>
              <a:t>20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березня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2022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року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№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38" dirty="0">
                <a:solidFill>
                  <a:srgbClr val="141F36"/>
                </a:solidFill>
                <a:latin typeface="Verdana"/>
                <a:cs typeface="Verdana"/>
              </a:rPr>
              <a:t>326</a:t>
            </a:r>
            <a:r>
              <a:rPr sz="1197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endParaRPr sz="1197">
              <a:latin typeface="Verdana"/>
              <a:cs typeface="Verdana"/>
            </a:endParaRPr>
          </a:p>
          <a:p>
            <a:pPr marL="10860" marR="69503">
              <a:lnSpc>
                <a:spcPct val="105000"/>
              </a:lnSpc>
            </a:pP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від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22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липня</a:t>
            </a:r>
            <a:r>
              <a:rPr sz="1197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2022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року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№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86" dirty="0">
                <a:solidFill>
                  <a:srgbClr val="141F36"/>
                </a:solidFill>
                <a:latin typeface="Verdana"/>
                <a:cs typeface="Verdana"/>
              </a:rPr>
              <a:t>951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започатковано</a:t>
            </a:r>
            <a:r>
              <a:rPr sz="1197" b="1" spc="51" dirty="0">
                <a:solidFill>
                  <a:srgbClr val="141F36"/>
                </a:solidFill>
                <a:latin typeface="Tahoma"/>
                <a:cs typeface="Tahoma"/>
              </a:rPr>
              <a:t> визначення</a:t>
            </a:r>
            <a:r>
              <a:rPr sz="1197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90" dirty="0">
                <a:solidFill>
                  <a:srgbClr val="141F36"/>
                </a:solidFill>
                <a:latin typeface="Tahoma"/>
                <a:cs typeface="Tahoma"/>
              </a:rPr>
              <a:t>шкоди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та</a:t>
            </a:r>
            <a:r>
              <a:rPr sz="1197" b="1" spc="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збитків,</a:t>
            </a:r>
            <a:r>
              <a:rPr sz="1197" b="1" spc="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завданих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Україні </a:t>
            </a:r>
            <a:r>
              <a:rPr sz="1197" b="1" spc="-3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внаслідок</a:t>
            </a:r>
            <a:r>
              <a:rPr sz="1197" b="1" spc="-1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збройної</a:t>
            </a:r>
            <a:r>
              <a:rPr sz="1197" b="1" spc="-1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агресії</a:t>
            </a:r>
            <a:r>
              <a:rPr sz="1197" b="1" spc="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Російської</a:t>
            </a:r>
            <a:r>
              <a:rPr sz="1197" b="1" spc="-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Федерації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197">
              <a:latin typeface="Verdana"/>
              <a:cs typeface="Verdana"/>
            </a:endParaRPr>
          </a:p>
          <a:p>
            <a:pPr marL="147693" indent="-136833">
              <a:spcBef>
                <a:spcPts val="564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-86" dirty="0">
                <a:solidFill>
                  <a:srgbClr val="141F36"/>
                </a:solidFill>
                <a:latin typeface="Tahoma"/>
                <a:cs typeface="Tahoma"/>
              </a:rPr>
              <a:t>21</a:t>
            </a:r>
            <a:r>
              <a:rPr sz="1197" b="1" spc="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галузевий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напрям</a:t>
            </a:r>
            <a:r>
              <a:rPr sz="1197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визначення</a:t>
            </a:r>
            <a:r>
              <a:rPr sz="11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шкоди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30" dirty="0">
                <a:solidFill>
                  <a:srgbClr val="141F36"/>
                </a:solidFill>
                <a:latin typeface="Verdana"/>
                <a:cs typeface="Verdana"/>
              </a:rPr>
              <a:t>збитків.</a:t>
            </a:r>
            <a:endParaRPr sz="1197">
              <a:latin typeface="Verdana"/>
              <a:cs typeface="Verdana"/>
            </a:endParaRPr>
          </a:p>
          <a:p>
            <a:pPr marL="147693" marR="861180" indent="-136833">
              <a:lnSpc>
                <a:spcPct val="105000"/>
              </a:lnSpc>
              <a:spcBef>
                <a:spcPts val="522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Понад</a:t>
            </a:r>
            <a:r>
              <a:rPr sz="1197" b="1" spc="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9" dirty="0">
                <a:solidFill>
                  <a:srgbClr val="141F36"/>
                </a:solidFill>
                <a:latin typeface="Tahoma"/>
                <a:cs typeface="Tahoma"/>
              </a:rPr>
              <a:t>423 </a:t>
            </a:r>
            <a:r>
              <a:rPr sz="1197" b="1" spc="107" dirty="0">
                <a:solidFill>
                  <a:srgbClr val="141F36"/>
                </a:solidFill>
                <a:latin typeface="Tahoma"/>
                <a:cs typeface="Tahoma"/>
              </a:rPr>
              <a:t>млрд</a:t>
            </a:r>
            <a:r>
              <a:rPr sz="1197" b="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доларів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124" dirty="0">
                <a:solidFill>
                  <a:srgbClr val="141F36"/>
                </a:solidFill>
                <a:latin typeface="Tahoma"/>
                <a:cs typeface="Tahoma"/>
              </a:rPr>
              <a:t>США</a:t>
            </a:r>
            <a:r>
              <a:rPr sz="1197" b="1" spc="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-167" dirty="0">
                <a:solidFill>
                  <a:srgbClr val="141F36"/>
                </a:solidFill>
                <a:latin typeface="Verdana"/>
                <a:cs typeface="Verdana"/>
              </a:rPr>
              <a:t>—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обсяг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непрямих</a:t>
            </a:r>
            <a:r>
              <a:rPr sz="1197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економічних</a:t>
            </a:r>
            <a:r>
              <a:rPr sz="1197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втрат,</a:t>
            </a:r>
            <a:r>
              <a:rPr sz="1197" spc="-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пов’язаних</a:t>
            </a:r>
            <a:r>
              <a:rPr sz="1197" spc="-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30" dirty="0">
                <a:solidFill>
                  <a:srgbClr val="141F36"/>
                </a:solidFill>
                <a:latin typeface="Verdana"/>
                <a:cs typeface="Verdana"/>
              </a:rPr>
              <a:t>із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4" dirty="0">
                <a:solidFill>
                  <a:srgbClr val="141F36"/>
                </a:solidFill>
                <a:latin typeface="Verdana"/>
                <a:cs typeface="Verdana"/>
              </a:rPr>
              <a:t>людськими</a:t>
            </a:r>
            <a:r>
              <a:rPr sz="1197" spc="-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втратами.</a:t>
            </a:r>
            <a:endParaRPr sz="1197">
              <a:latin typeface="Verdana"/>
              <a:cs typeface="Verdana"/>
            </a:endParaRPr>
          </a:p>
          <a:p>
            <a:pPr marL="147693" indent="-136833">
              <a:spcBef>
                <a:spcPts val="594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Понад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-17" dirty="0">
                <a:solidFill>
                  <a:srgbClr val="141F36"/>
                </a:solidFill>
                <a:latin typeface="Tahoma"/>
                <a:cs typeface="Tahoma"/>
              </a:rPr>
              <a:t>32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107" dirty="0">
                <a:solidFill>
                  <a:srgbClr val="141F36"/>
                </a:solidFill>
                <a:latin typeface="Tahoma"/>
                <a:cs typeface="Tahoma"/>
              </a:rPr>
              <a:t>млрд</a:t>
            </a:r>
            <a:r>
              <a:rPr sz="1197" b="1" spc="-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доларів</a:t>
            </a:r>
            <a:r>
              <a:rPr sz="1197" b="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124" dirty="0">
                <a:solidFill>
                  <a:srgbClr val="141F36"/>
                </a:solidFill>
                <a:latin typeface="Tahoma"/>
                <a:cs typeface="Tahoma"/>
              </a:rPr>
              <a:t>США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-167" dirty="0">
                <a:solidFill>
                  <a:srgbClr val="141F36"/>
                </a:solidFill>
                <a:latin typeface="Verdana"/>
                <a:cs typeface="Verdana"/>
              </a:rPr>
              <a:t>—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попередній</a:t>
            </a:r>
            <a:r>
              <a:rPr sz="11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обсяг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прямих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втрат.</a:t>
            </a:r>
            <a:endParaRPr sz="1197">
              <a:latin typeface="Verdana"/>
              <a:cs typeface="Verdana"/>
            </a:endParaRPr>
          </a:p>
          <a:p>
            <a:pPr marL="146607" marR="4344" indent="-136290">
              <a:lnSpc>
                <a:spcPct val="105000"/>
              </a:lnSpc>
              <a:spcBef>
                <a:spcPts val="496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межах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33" dirty="0">
                <a:solidFill>
                  <a:srgbClr val="141F36"/>
                </a:solidFill>
                <a:latin typeface="Verdana"/>
                <a:cs typeface="Verdana"/>
              </a:rPr>
              <a:t>робочої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28" dirty="0">
                <a:solidFill>
                  <a:srgbClr val="141F36"/>
                </a:solidFill>
                <a:latin typeface="Verdana"/>
                <a:cs typeface="Verdana"/>
              </a:rPr>
              <a:t>групи</a:t>
            </a:r>
            <a:r>
              <a:rPr sz="1197" spc="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20" dirty="0">
                <a:solidFill>
                  <a:srgbClr val="141F36"/>
                </a:solidFill>
                <a:latin typeface="Verdana"/>
                <a:cs typeface="Verdana"/>
              </a:rPr>
              <a:t>«Аудит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7" dirty="0">
                <a:solidFill>
                  <a:srgbClr val="141F36"/>
                </a:solidFill>
                <a:latin typeface="Verdana"/>
                <a:cs typeface="Verdana"/>
              </a:rPr>
              <a:t>збитків»</a:t>
            </a:r>
            <a:r>
              <a:rPr sz="1197" spc="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20" dirty="0">
                <a:solidFill>
                  <a:srgbClr val="141F36"/>
                </a:solidFill>
                <a:latin typeface="Verdana"/>
                <a:cs typeface="Verdana"/>
              </a:rPr>
              <a:t>Національної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20" dirty="0">
                <a:solidFill>
                  <a:srgbClr val="141F36"/>
                </a:solidFill>
                <a:latin typeface="Verdana"/>
                <a:cs typeface="Verdana"/>
              </a:rPr>
              <a:t>ради</a:t>
            </a:r>
            <a:r>
              <a:rPr sz="1197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26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20" dirty="0">
                <a:solidFill>
                  <a:srgbClr val="141F36"/>
                </a:solidFill>
                <a:latin typeface="Verdana"/>
                <a:cs typeface="Verdana"/>
              </a:rPr>
              <a:t>відновлення</a:t>
            </a:r>
            <a:r>
              <a:rPr sz="1197" spc="12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20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197" spc="13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від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11" dirty="0">
                <a:solidFill>
                  <a:srgbClr val="141F36"/>
                </a:solidFill>
                <a:latin typeface="Verdana"/>
                <a:cs typeface="Verdana"/>
              </a:rPr>
              <a:t>наслідків </a:t>
            </a:r>
            <a:r>
              <a:rPr sz="1197" spc="107" dirty="0">
                <a:solidFill>
                  <a:srgbClr val="141F36"/>
                </a:solidFill>
                <a:latin typeface="Verdana"/>
                <a:cs typeface="Verdana"/>
              </a:rPr>
              <a:t>війни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підготовлено попередній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розрахунок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прямих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збитків </a:t>
            </a:r>
            <a:r>
              <a:rPr sz="1197" spc="-167" dirty="0">
                <a:solidFill>
                  <a:srgbClr val="141F36"/>
                </a:solidFill>
                <a:latin typeface="Verdana"/>
                <a:cs typeface="Verdana"/>
              </a:rPr>
              <a:t>— </a:t>
            </a:r>
            <a:r>
              <a:rPr sz="1197" spc="-17" dirty="0">
                <a:solidFill>
                  <a:srgbClr val="141F36"/>
                </a:solidFill>
                <a:latin typeface="Verdana"/>
                <a:cs typeface="Verdana"/>
              </a:rPr>
              <a:t>$95,5 </a:t>
            </a:r>
            <a:r>
              <a:rPr sz="1197" spc="128" dirty="0">
                <a:solidFill>
                  <a:srgbClr val="141F36"/>
                </a:solidFill>
                <a:latin typeface="Verdana"/>
                <a:cs typeface="Verdana"/>
              </a:rPr>
              <a:t>млрд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і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мінімальних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потреб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відновленні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зруйнованих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активів </a:t>
            </a:r>
            <a:r>
              <a:rPr sz="1197" spc="-167" dirty="0">
                <a:solidFill>
                  <a:srgbClr val="141F36"/>
                </a:solidFill>
                <a:latin typeface="Verdana"/>
                <a:cs typeface="Verdana"/>
              </a:rPr>
              <a:t>— </a:t>
            </a:r>
            <a:r>
              <a:rPr sz="1197" spc="-90" dirty="0">
                <a:solidFill>
                  <a:srgbClr val="141F36"/>
                </a:solidFill>
                <a:latin typeface="Verdana"/>
                <a:cs typeface="Verdana"/>
              </a:rPr>
              <a:t>$165,1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млрд.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Дані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були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представлені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Міжнародній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конференції </a:t>
            </a:r>
            <a:r>
              <a:rPr sz="1197" spc="26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питань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відновлення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України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м.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Лугано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(Швейцарія).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Також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було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визначено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структуру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створеного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пізніше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Державного </a:t>
            </a:r>
            <a:r>
              <a:rPr sz="1197" spc="97" dirty="0">
                <a:solidFill>
                  <a:srgbClr val="141F36"/>
                </a:solidFill>
                <a:latin typeface="Verdana"/>
                <a:cs typeface="Verdana"/>
              </a:rPr>
              <a:t>реєстру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майна,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пошкодженого</a:t>
            </a:r>
            <a:r>
              <a:rPr sz="1197" spc="-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знищеного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внаслідок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бойових</a:t>
            </a:r>
            <a:r>
              <a:rPr sz="1197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21" dirty="0">
                <a:solidFill>
                  <a:srgbClr val="141F36"/>
                </a:solidFill>
                <a:latin typeface="Verdana"/>
                <a:cs typeface="Verdana"/>
              </a:rPr>
              <a:t>дій,</a:t>
            </a:r>
            <a:r>
              <a:rPr sz="1197" spc="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терористичних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21" dirty="0">
                <a:solidFill>
                  <a:srgbClr val="141F36"/>
                </a:solidFill>
                <a:latin typeface="Verdana"/>
                <a:cs typeface="Verdana"/>
              </a:rPr>
              <a:t>актів,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диверсій, </a:t>
            </a:r>
            <a:r>
              <a:rPr sz="1197" spc="-40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спричинених</a:t>
            </a:r>
            <a:r>
              <a:rPr sz="1197" spc="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військовою</a:t>
            </a:r>
            <a:r>
              <a:rPr sz="1197" spc="-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агресією</a:t>
            </a:r>
            <a:r>
              <a:rPr sz="1197" spc="-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РФ.</a:t>
            </a:r>
            <a:endParaRPr sz="1197">
              <a:latin typeface="Verdana"/>
              <a:cs typeface="Verdana"/>
            </a:endParaRPr>
          </a:p>
          <a:p>
            <a:pPr marL="147150" marR="313847" indent="-136833">
              <a:lnSpc>
                <a:spcPct val="105000"/>
              </a:lnSpc>
              <a:spcBef>
                <a:spcPts val="526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spc="162" dirty="0">
                <a:solidFill>
                  <a:srgbClr val="141F36"/>
                </a:solidFill>
                <a:latin typeface="Verdana"/>
                <a:cs typeface="Verdana"/>
              </a:rPr>
              <a:t>У 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2022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році проведено 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2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засідання </a:t>
            </a:r>
            <a:r>
              <a:rPr sz="1197" spc="145" dirty="0">
                <a:solidFill>
                  <a:srgbClr val="141F36"/>
                </a:solidFill>
                <a:latin typeface="Verdana"/>
                <a:cs typeface="Verdana"/>
              </a:rPr>
              <a:t>Комісії </a:t>
            </a:r>
            <a:r>
              <a:rPr sz="1197" spc="26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197" spc="128" dirty="0">
                <a:solidFill>
                  <a:srgbClr val="141F36"/>
                </a:solidFill>
                <a:latin typeface="Verdana"/>
                <a:cs typeface="Verdana"/>
              </a:rPr>
              <a:t>проведення </a:t>
            </a:r>
            <a:r>
              <a:rPr sz="1197" spc="107" dirty="0">
                <a:solidFill>
                  <a:srgbClr val="141F36"/>
                </a:solidFill>
                <a:latin typeface="Verdana"/>
                <a:cs typeface="Verdana"/>
              </a:rPr>
              <a:t>аудиту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збитків, </a:t>
            </a:r>
            <a:r>
              <a:rPr sz="1197" spc="107" dirty="0">
                <a:solidFill>
                  <a:srgbClr val="141F36"/>
                </a:solidFill>
                <a:latin typeface="Verdana"/>
                <a:cs typeface="Verdana"/>
              </a:rPr>
              <a:t>завданих </a:t>
            </a:r>
            <a:r>
              <a:rPr sz="1197" spc="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15" dirty="0">
                <a:solidFill>
                  <a:srgbClr val="141F36"/>
                </a:solidFill>
                <a:latin typeface="Verdana"/>
                <a:cs typeface="Verdana"/>
              </a:rPr>
              <a:t>Україні</a:t>
            </a:r>
            <a:r>
              <a:rPr sz="1197" spc="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20" dirty="0">
                <a:solidFill>
                  <a:srgbClr val="141F36"/>
                </a:solidFill>
                <a:latin typeface="Verdana"/>
                <a:cs typeface="Verdana"/>
              </a:rPr>
              <a:t>внаслідок</a:t>
            </a:r>
            <a:r>
              <a:rPr sz="1197" spc="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24" dirty="0">
                <a:solidFill>
                  <a:srgbClr val="141F36"/>
                </a:solidFill>
                <a:latin typeface="Verdana"/>
                <a:cs typeface="Verdana"/>
              </a:rPr>
              <a:t>збройної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24" dirty="0">
                <a:solidFill>
                  <a:srgbClr val="141F36"/>
                </a:solidFill>
                <a:latin typeface="Verdana"/>
                <a:cs typeface="Verdana"/>
              </a:rPr>
              <a:t>агресії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37" dirty="0">
                <a:solidFill>
                  <a:srgbClr val="141F36"/>
                </a:solidFill>
                <a:latin typeface="Verdana"/>
                <a:cs typeface="Verdana"/>
              </a:rPr>
              <a:t>Російської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15" dirty="0">
                <a:solidFill>
                  <a:srgbClr val="141F36"/>
                </a:solidFill>
                <a:latin typeface="Verdana"/>
                <a:cs typeface="Verdana"/>
              </a:rPr>
              <a:t>Федерації.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Робота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4" dirty="0">
                <a:solidFill>
                  <a:srgbClr val="141F36"/>
                </a:solidFill>
                <a:latin typeface="Verdana"/>
                <a:cs typeface="Verdana"/>
              </a:rPr>
              <a:t>Комісії</a:t>
            </a:r>
            <a:r>
              <a:rPr sz="1197" spc="-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полягала</a:t>
            </a:r>
            <a:r>
              <a:rPr sz="1197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координації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діяльності</a:t>
            </a:r>
            <a:r>
              <a:rPr sz="1197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органів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виконавчої</a:t>
            </a:r>
            <a:r>
              <a:rPr sz="1197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влади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щодо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виконання</a:t>
            </a:r>
            <a:r>
              <a:rPr sz="1197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постанови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58" dirty="0">
                <a:solidFill>
                  <a:srgbClr val="141F36"/>
                </a:solidFill>
                <a:latin typeface="Verdana"/>
                <a:cs typeface="Verdana"/>
              </a:rPr>
              <a:t>КМУ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від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3" dirty="0">
                <a:solidFill>
                  <a:srgbClr val="141F36"/>
                </a:solidFill>
                <a:latin typeface="Verdana"/>
                <a:cs typeface="Verdana"/>
              </a:rPr>
              <a:t>20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березня 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2022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року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№ </a:t>
            </a:r>
            <a:r>
              <a:rPr sz="1197" spc="-38" dirty="0">
                <a:solidFill>
                  <a:srgbClr val="141F36"/>
                </a:solidFill>
                <a:latin typeface="Verdana"/>
                <a:cs typeface="Verdana"/>
              </a:rPr>
              <a:t>326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(визначення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шкоди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та </a:t>
            </a:r>
            <a:r>
              <a:rPr sz="1197" spc="30" dirty="0">
                <a:solidFill>
                  <a:srgbClr val="141F36"/>
                </a:solidFill>
                <a:latin typeface="Verdana"/>
                <a:cs typeface="Verdana"/>
              </a:rPr>
              <a:t>збитків,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завданих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Україні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результаті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збройної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агресії</a:t>
            </a:r>
            <a:r>
              <a:rPr sz="1197" spc="-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РФ).</a:t>
            </a:r>
            <a:endParaRPr sz="1197">
              <a:latin typeface="Verdana"/>
              <a:cs typeface="Verdana"/>
            </a:endParaRPr>
          </a:p>
          <a:p>
            <a:pPr marL="147693" marR="813397" indent="-136833" algn="just">
              <a:lnSpc>
                <a:spcPct val="105000"/>
              </a:lnSpc>
              <a:spcBef>
                <a:spcPts val="522"/>
              </a:spcBef>
              <a:buFont typeface="Wingdings"/>
              <a:buChar char=""/>
              <a:tabLst>
                <a:tab pos="147693" algn="l"/>
              </a:tabLst>
            </a:pP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Наразі</a:t>
            </a:r>
            <a:r>
              <a:rPr sz="1197" spc="-9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погоджено,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затверджено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наказами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й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зареєстровано</a:t>
            </a:r>
            <a:r>
              <a:rPr sz="1197" spc="-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у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Мін’юсті</a:t>
            </a:r>
            <a:r>
              <a:rPr sz="1197" spc="9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10</a:t>
            </a:r>
            <a:r>
              <a:rPr sz="1197" spc="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методик,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4" dirty="0">
                <a:solidFill>
                  <a:srgbClr val="141F36"/>
                </a:solidFill>
                <a:latin typeface="Verdana"/>
                <a:cs typeface="Verdana"/>
              </a:rPr>
              <a:t>8</a:t>
            </a:r>
            <a:r>
              <a:rPr sz="1197" spc="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4" dirty="0">
                <a:solidFill>
                  <a:srgbClr val="141F36"/>
                </a:solidFill>
                <a:latin typeface="Verdana"/>
                <a:cs typeface="Verdana"/>
              </a:rPr>
              <a:t>методик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погоджено</a:t>
            </a:r>
            <a:r>
              <a:rPr sz="1197" spc="-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Мінреінтеграції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без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зауважень,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13" dirty="0">
                <a:solidFill>
                  <a:srgbClr val="141F36"/>
                </a:solidFill>
                <a:latin typeface="Verdana"/>
                <a:cs typeface="Verdana"/>
              </a:rPr>
              <a:t>4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методики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перебувають</a:t>
            </a:r>
            <a:r>
              <a:rPr sz="1197" spc="-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34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опрацюванні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в</a:t>
            </a:r>
            <a:r>
              <a:rPr sz="1197" spc="-7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Мінреінтеграції,</a:t>
            </a:r>
            <a:r>
              <a:rPr sz="1197" spc="-3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13" dirty="0">
                <a:solidFill>
                  <a:srgbClr val="141F36"/>
                </a:solidFill>
                <a:latin typeface="Verdana"/>
                <a:cs typeface="Verdana"/>
              </a:rPr>
              <a:t>4</a:t>
            </a:r>
            <a:r>
              <a:rPr sz="119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методики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167" dirty="0">
                <a:solidFill>
                  <a:srgbClr val="141F36"/>
                </a:solidFill>
                <a:latin typeface="Verdana"/>
                <a:cs typeface="Verdana"/>
              </a:rPr>
              <a:t>—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на</a:t>
            </a:r>
            <a:r>
              <a:rPr sz="1197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стадії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підготовки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міністерствами.</a:t>
            </a:r>
            <a:endParaRPr sz="1197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725" y="1395447"/>
            <a:ext cx="8058014" cy="4494209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226969">
              <a:lnSpc>
                <a:spcPct val="120000"/>
              </a:lnSpc>
              <a:spcBef>
                <a:spcPts val="81"/>
              </a:spcBef>
            </a:pPr>
            <a:r>
              <a:rPr sz="1283" b="1" spc="73" dirty="0">
                <a:solidFill>
                  <a:srgbClr val="141F36"/>
                </a:solidFill>
                <a:latin typeface="Tahoma"/>
                <a:cs typeface="Tahoma"/>
              </a:rPr>
              <a:t>За</a:t>
            </a:r>
            <a:r>
              <a:rPr sz="1283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86" dirty="0">
                <a:solidFill>
                  <a:srgbClr val="141F36"/>
                </a:solidFill>
                <a:latin typeface="Tahoma"/>
                <a:cs typeface="Tahoma"/>
              </a:rPr>
              <a:t>координації</a:t>
            </a:r>
            <a:r>
              <a:rPr sz="1283" b="1" spc="-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86" dirty="0">
                <a:solidFill>
                  <a:srgbClr val="141F36"/>
                </a:solidFill>
                <a:latin typeface="Tahoma"/>
                <a:cs typeface="Tahoma"/>
              </a:rPr>
              <a:t>Мінреінтеграції</a:t>
            </a:r>
            <a:r>
              <a:rPr sz="1283" b="1" spc="-6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73" dirty="0">
                <a:solidFill>
                  <a:srgbClr val="141F36"/>
                </a:solidFill>
                <a:latin typeface="Tahoma"/>
                <a:cs typeface="Tahoma"/>
              </a:rPr>
              <a:t>реалізовано</a:t>
            </a:r>
            <a:r>
              <a:rPr sz="1283" b="1" spc="-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90" dirty="0">
                <a:solidFill>
                  <a:srgbClr val="141F36"/>
                </a:solidFill>
                <a:latin typeface="Tahoma"/>
                <a:cs typeface="Tahoma"/>
              </a:rPr>
              <a:t>низку</a:t>
            </a:r>
            <a:r>
              <a:rPr sz="1283" b="1" spc="-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68" dirty="0">
                <a:solidFill>
                  <a:srgbClr val="141F36"/>
                </a:solidFill>
                <a:latin typeface="Tahoma"/>
                <a:cs typeface="Tahoma"/>
              </a:rPr>
              <a:t>заходів</a:t>
            </a:r>
            <a:r>
              <a:rPr sz="1283" b="1" spc="-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51" dirty="0">
                <a:solidFill>
                  <a:srgbClr val="141F36"/>
                </a:solidFill>
                <a:latin typeface="Tahoma"/>
                <a:cs typeface="Tahoma"/>
              </a:rPr>
              <a:t>із</a:t>
            </a:r>
            <a:r>
              <a:rPr sz="1283" b="1" spc="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86" dirty="0">
                <a:solidFill>
                  <a:srgbClr val="141F36"/>
                </a:solidFill>
                <a:latin typeface="Tahoma"/>
                <a:cs typeface="Tahoma"/>
              </a:rPr>
              <a:t>залученням</a:t>
            </a:r>
            <a:r>
              <a:rPr sz="1283" b="1" spc="-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103" dirty="0">
                <a:solidFill>
                  <a:srgbClr val="141F36"/>
                </a:solidFill>
                <a:latin typeface="Tahoma"/>
                <a:cs typeface="Tahoma"/>
              </a:rPr>
              <a:t>допомоги </a:t>
            </a:r>
            <a:r>
              <a:rPr sz="1283" b="1" spc="-36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60" dirty="0">
                <a:solidFill>
                  <a:srgbClr val="141F36"/>
                </a:solidFill>
                <a:latin typeface="Tahoma"/>
                <a:cs typeface="Tahoma"/>
              </a:rPr>
              <a:t>від</a:t>
            </a:r>
            <a:r>
              <a:rPr sz="1283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103" dirty="0">
                <a:solidFill>
                  <a:srgbClr val="141F36"/>
                </a:solidFill>
                <a:latin typeface="Tahoma"/>
                <a:cs typeface="Tahoma"/>
              </a:rPr>
              <a:t>Міжнародних</a:t>
            </a:r>
            <a:r>
              <a:rPr sz="1283" b="1" spc="-6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77" dirty="0">
                <a:solidFill>
                  <a:srgbClr val="141F36"/>
                </a:solidFill>
                <a:latin typeface="Tahoma"/>
                <a:cs typeface="Tahoma"/>
              </a:rPr>
              <a:t>партнерів,</a:t>
            </a:r>
            <a:r>
              <a:rPr sz="1283" b="1" spc="-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283" b="1" spc="86" dirty="0">
                <a:solidFill>
                  <a:srgbClr val="141F36"/>
                </a:solidFill>
                <a:latin typeface="Tahoma"/>
                <a:cs typeface="Tahoma"/>
              </a:rPr>
              <a:t>зокрема:</a:t>
            </a:r>
            <a:endParaRPr sz="1283">
              <a:latin typeface="Tahoma"/>
              <a:cs typeface="Tahoma"/>
            </a:endParaRPr>
          </a:p>
          <a:p>
            <a:pPr marL="304074" marR="4344" indent="-293757">
              <a:lnSpc>
                <a:spcPct val="120000"/>
              </a:lnSpc>
              <a:spcBef>
                <a:spcPts val="539"/>
              </a:spcBef>
              <a:buClr>
                <a:srgbClr val="141F36"/>
              </a:buClr>
              <a:buFont typeface="Verdana"/>
              <a:buAutoNum type="arabicPeriod"/>
              <a:tabLst>
                <a:tab pos="335024" algn="l"/>
                <a:tab pos="335567" algn="l"/>
              </a:tabLst>
            </a:pPr>
            <a:r>
              <a:rPr dirty="0"/>
              <a:t>	</a:t>
            </a:r>
            <a:r>
              <a:rPr sz="1197" b="1" spc="38" dirty="0">
                <a:solidFill>
                  <a:srgbClr val="141F36"/>
                </a:solidFill>
                <a:latin typeface="Tahoma"/>
                <a:cs typeface="Tahoma"/>
              </a:rPr>
              <a:t>99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000 000 доларів </a:t>
            </a:r>
            <a:r>
              <a:rPr sz="1197" b="1" spc="124" dirty="0">
                <a:solidFill>
                  <a:srgbClr val="141F36"/>
                </a:solidFill>
                <a:latin typeface="Tahoma"/>
                <a:cs typeface="Tahoma"/>
              </a:rPr>
              <a:t>США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спрямовано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на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здійснення соціальних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виплат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ВПО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для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покриття витрат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на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проживання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197" spc="103" dirty="0">
                <a:solidFill>
                  <a:srgbClr val="141F36"/>
                </a:solidFill>
                <a:latin typeface="Verdana"/>
                <a:cs typeface="Verdana"/>
              </a:rPr>
              <a:t>межах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проєкту 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«Східна </a:t>
            </a:r>
            <a:r>
              <a:rPr sz="1197" spc="30" dirty="0">
                <a:solidFill>
                  <a:srgbClr val="141F36"/>
                </a:solidFill>
                <a:latin typeface="Verdana"/>
                <a:cs typeface="Verdana"/>
              </a:rPr>
              <a:t>Україна: </a:t>
            </a: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возз’єднання,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відновлення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відродження</a:t>
            </a:r>
            <a:r>
              <a:rPr sz="1197" spc="-2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(Проєкт</a:t>
            </a:r>
            <a:r>
              <a:rPr sz="1197" spc="-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9" dirty="0">
                <a:solidFill>
                  <a:srgbClr val="141F36"/>
                </a:solidFill>
                <a:latin typeface="Verdana"/>
                <a:cs typeface="Verdana"/>
              </a:rPr>
              <a:t>3В)»,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15" dirty="0">
                <a:solidFill>
                  <a:srgbClr val="141F36"/>
                </a:solidFill>
                <a:latin typeface="Verdana"/>
                <a:cs typeface="Verdana"/>
              </a:rPr>
              <a:t>що</a:t>
            </a:r>
            <a:r>
              <a:rPr sz="1197" spc="-7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реалізується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7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підтримки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Світового</a:t>
            </a:r>
            <a:r>
              <a:rPr sz="1197" spc="-10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7" dirty="0">
                <a:solidFill>
                  <a:srgbClr val="141F36"/>
                </a:solidFill>
                <a:latin typeface="Verdana"/>
                <a:cs typeface="Verdana"/>
              </a:rPr>
              <a:t>банку.</a:t>
            </a:r>
            <a:endParaRPr sz="1197">
              <a:latin typeface="Verdana"/>
              <a:cs typeface="Verdana"/>
            </a:endParaRPr>
          </a:p>
          <a:p>
            <a:pPr marL="304074" marR="89049" indent="-293757">
              <a:lnSpc>
                <a:spcPct val="120000"/>
              </a:lnSpc>
              <a:spcBef>
                <a:spcPts val="492"/>
              </a:spcBef>
              <a:buAutoNum type="arabicPeriod"/>
              <a:tabLst>
                <a:tab pos="304074" algn="l"/>
                <a:tab pos="304617" algn="l"/>
              </a:tabLst>
            </a:pP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підтримки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Уряду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Німеччини</a:t>
            </a:r>
            <a:r>
              <a:rPr sz="1197" spc="-68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Кредитної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установи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для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відбудови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(KfW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)</a:t>
            </a:r>
            <a:r>
              <a:rPr sz="1197" b="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укладено</a:t>
            </a:r>
            <a:r>
              <a:rPr sz="1197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-60" dirty="0">
                <a:solidFill>
                  <a:srgbClr val="141F36"/>
                </a:solidFill>
                <a:latin typeface="Tahoma"/>
                <a:cs typeface="Tahoma"/>
              </a:rPr>
              <a:t>512 </a:t>
            </a:r>
            <a:r>
              <a:rPr sz="1197" b="1" spc="-3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договорів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на </a:t>
            </a:r>
            <a:r>
              <a:rPr sz="1197" b="1" spc="133" dirty="0">
                <a:solidFill>
                  <a:srgbClr val="141F36"/>
                </a:solidFill>
                <a:latin typeface="Tahoma"/>
                <a:cs typeface="Tahoma"/>
              </a:rPr>
              <a:t>суму </a:t>
            </a:r>
            <a:r>
              <a:rPr sz="1197" b="1" spc="38" dirty="0">
                <a:solidFill>
                  <a:srgbClr val="141F36"/>
                </a:solidFill>
                <a:latin typeface="Tahoma"/>
                <a:cs typeface="Tahoma"/>
              </a:rPr>
              <a:t>668 </a:t>
            </a:r>
            <a:r>
              <a:rPr sz="1197" b="1" spc="-13" dirty="0">
                <a:solidFill>
                  <a:srgbClr val="141F36"/>
                </a:solidFill>
                <a:latin typeface="Tahoma"/>
                <a:cs typeface="Tahoma"/>
              </a:rPr>
              <a:t>100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000 гривень </a:t>
            </a:r>
            <a:r>
              <a:rPr sz="1197" b="1" spc="51" dirty="0">
                <a:solidFill>
                  <a:srgbClr val="141F36"/>
                </a:solidFill>
                <a:latin typeface="Tahoma"/>
                <a:cs typeface="Tahoma"/>
              </a:rPr>
              <a:t>з </a:t>
            </a:r>
            <a:r>
              <a:rPr sz="1197" b="1" spc="94" dirty="0">
                <a:solidFill>
                  <a:srgbClr val="141F36"/>
                </a:solidFill>
                <a:latin typeface="Tahoma"/>
                <a:cs typeface="Tahoma"/>
              </a:rPr>
              <a:t>метою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надання пільгових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кредитів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для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придбання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житла</a:t>
            </a:r>
            <a:r>
              <a:rPr sz="1197" b="1" spc="-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ВПО</a:t>
            </a:r>
            <a:r>
              <a:rPr sz="1197" spc="34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197">
              <a:latin typeface="Verdana"/>
              <a:cs typeface="Verdana"/>
            </a:endParaRPr>
          </a:p>
          <a:p>
            <a:pPr marL="304074" marR="284526" indent="-293214">
              <a:lnSpc>
                <a:spcPct val="120000"/>
              </a:lnSpc>
              <a:spcBef>
                <a:spcPts val="522"/>
              </a:spcBef>
              <a:buAutoNum type="arabicPeriod"/>
              <a:tabLst>
                <a:tab pos="304074" algn="l"/>
                <a:tab pos="304617" algn="l"/>
              </a:tabLst>
            </a:pP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В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рамках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роботи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Координаційного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штабу </a:t>
            </a:r>
            <a:r>
              <a:rPr sz="1197" spc="26" dirty="0">
                <a:solidFill>
                  <a:srgbClr val="141F36"/>
                </a:solidFill>
                <a:latin typeface="Verdana"/>
                <a:cs typeface="Verdana"/>
              </a:rPr>
              <a:t>з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питань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деокупованих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територій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було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залучено</a:t>
            </a:r>
            <a:r>
              <a:rPr sz="1197" b="1" spc="2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фінансову</a:t>
            </a:r>
            <a:r>
              <a:rPr sz="1197" b="1" spc="5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90" dirty="0">
                <a:solidFill>
                  <a:srgbClr val="141F36"/>
                </a:solidFill>
                <a:latin typeface="Tahoma"/>
                <a:cs typeface="Tahoma"/>
              </a:rPr>
              <a:t>підтримку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від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міжнародних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організацій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 та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73" dirty="0">
                <a:solidFill>
                  <a:srgbClr val="141F36"/>
                </a:solidFill>
                <a:latin typeface="Tahoma"/>
                <a:cs typeface="Tahoma"/>
              </a:rPr>
              <a:t>налагоджено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90" dirty="0">
                <a:solidFill>
                  <a:srgbClr val="141F36"/>
                </a:solidFill>
                <a:latin typeface="Tahoma"/>
                <a:cs typeface="Tahoma"/>
              </a:rPr>
              <a:t>процес </a:t>
            </a:r>
            <a:r>
              <a:rPr sz="1197" b="1" spc="-3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виплат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для</a:t>
            </a:r>
            <a:r>
              <a:rPr sz="1197" b="1" spc="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населення</a:t>
            </a:r>
            <a:r>
              <a:rPr sz="1197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Харківщини,</a:t>
            </a:r>
            <a:r>
              <a:rPr sz="1197" b="1" spc="-3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Херсонщини</a:t>
            </a:r>
            <a:r>
              <a:rPr sz="1197" b="1" spc="-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та</a:t>
            </a:r>
            <a:r>
              <a:rPr sz="1197" b="1" spc="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47" dirty="0">
                <a:solidFill>
                  <a:srgbClr val="141F36"/>
                </a:solidFill>
                <a:latin typeface="Tahoma"/>
                <a:cs typeface="Tahoma"/>
              </a:rPr>
              <a:t>Донеччини</a:t>
            </a:r>
            <a:r>
              <a:rPr sz="1197" spc="47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197">
              <a:latin typeface="Verdana"/>
              <a:cs typeface="Verdana"/>
            </a:endParaRPr>
          </a:p>
          <a:p>
            <a:pPr marL="421358" marR="301902" lvl="1" indent="-136833">
              <a:lnSpc>
                <a:spcPct val="120000"/>
              </a:lnSpc>
              <a:spcBef>
                <a:spcPts val="526"/>
              </a:spcBef>
              <a:buFont typeface="Wingdings"/>
              <a:buChar char=""/>
              <a:tabLst>
                <a:tab pos="421902" algn="l"/>
              </a:tabLst>
            </a:pPr>
            <a:r>
              <a:rPr sz="1197" b="1" spc="17" dirty="0">
                <a:solidFill>
                  <a:srgbClr val="141F36"/>
                </a:solidFill>
                <a:latin typeface="Tahoma"/>
                <a:cs typeface="Tahoma"/>
              </a:rPr>
              <a:t>65 </a:t>
            </a:r>
            <a:r>
              <a:rPr sz="1197" b="1" spc="21" dirty="0">
                <a:solidFill>
                  <a:srgbClr val="141F36"/>
                </a:solidFill>
                <a:latin typeface="Tahoma"/>
                <a:cs typeface="Tahoma"/>
              </a:rPr>
              <a:t>845 </a:t>
            </a:r>
            <a:r>
              <a:rPr sz="1197" b="1" spc="77" dirty="0">
                <a:solidFill>
                  <a:srgbClr val="141F36"/>
                </a:solidFill>
                <a:latin typeface="Tahoma"/>
                <a:cs typeface="Tahoma"/>
              </a:rPr>
              <a:t>осіб </a:t>
            </a: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отримали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фінансову </a:t>
            </a:r>
            <a:r>
              <a:rPr sz="1197" b="1" spc="94" dirty="0">
                <a:solidFill>
                  <a:srgbClr val="141F36"/>
                </a:solidFill>
                <a:latin typeface="Tahoma"/>
                <a:cs typeface="Tahoma"/>
              </a:rPr>
              <a:t>допомогу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на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загальну </a:t>
            </a:r>
            <a:r>
              <a:rPr sz="1197" b="1" spc="133" dirty="0">
                <a:solidFill>
                  <a:srgbClr val="141F36"/>
                </a:solidFill>
                <a:latin typeface="Tahoma"/>
                <a:cs typeface="Tahoma"/>
              </a:rPr>
              <a:t>суму 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79 </a:t>
            </a:r>
            <a:r>
              <a:rPr sz="1197" b="1" spc="-26" dirty="0">
                <a:solidFill>
                  <a:srgbClr val="141F36"/>
                </a:solidFill>
                <a:latin typeface="Tahoma"/>
                <a:cs typeface="Tahoma"/>
              </a:rPr>
              <a:t>014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000 гривень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від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Товариства</a:t>
            </a:r>
            <a:r>
              <a:rPr sz="1197" spc="-115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Червоного</a:t>
            </a:r>
            <a:r>
              <a:rPr sz="1197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7" dirty="0">
                <a:solidFill>
                  <a:srgbClr val="141F36"/>
                </a:solidFill>
                <a:latin typeface="Verdana"/>
                <a:cs typeface="Verdana"/>
              </a:rPr>
              <a:t>Хреста</a:t>
            </a:r>
            <a:r>
              <a:rPr sz="1197" spc="-8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8" dirty="0">
                <a:solidFill>
                  <a:srgbClr val="141F36"/>
                </a:solidFill>
                <a:latin typeface="Verdana"/>
                <a:cs typeface="Verdana"/>
              </a:rPr>
              <a:t>України</a:t>
            </a:r>
            <a:r>
              <a:rPr sz="1197" spc="-3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та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4" dirty="0">
                <a:solidFill>
                  <a:srgbClr val="141F36"/>
                </a:solidFill>
                <a:latin typeface="Verdana"/>
                <a:cs typeface="Verdana"/>
              </a:rPr>
              <a:t>Міжнародного</a:t>
            </a:r>
            <a:r>
              <a:rPr sz="1197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Комітету</a:t>
            </a:r>
            <a:r>
              <a:rPr sz="1197" spc="-9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Червоного</a:t>
            </a:r>
            <a:r>
              <a:rPr sz="1197" spc="-8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Хреста.</a:t>
            </a:r>
            <a:endParaRPr sz="1197">
              <a:latin typeface="Verdana"/>
              <a:cs typeface="Verdana"/>
            </a:endParaRPr>
          </a:p>
          <a:p>
            <a:pPr marL="421358" marR="298101" lvl="1" indent="-136833">
              <a:lnSpc>
                <a:spcPct val="120000"/>
              </a:lnSpc>
              <a:spcBef>
                <a:spcPts val="492"/>
              </a:spcBef>
              <a:buFont typeface="Wingdings"/>
              <a:buChar char=""/>
              <a:tabLst>
                <a:tab pos="421902" algn="l"/>
              </a:tabLst>
            </a:pPr>
            <a:r>
              <a:rPr sz="1197" b="1" spc="-94" dirty="0">
                <a:solidFill>
                  <a:srgbClr val="141F36"/>
                </a:solidFill>
                <a:latin typeface="Tahoma"/>
                <a:cs typeface="Tahoma"/>
              </a:rPr>
              <a:t>12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dirty="0">
                <a:solidFill>
                  <a:srgbClr val="141F36"/>
                </a:solidFill>
                <a:latin typeface="Tahoma"/>
                <a:cs typeface="Tahoma"/>
              </a:rPr>
              <a:t>393</a:t>
            </a:r>
            <a:r>
              <a:rPr sz="1197" b="1" spc="3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особи</a:t>
            </a:r>
            <a:r>
              <a:rPr sz="1197" b="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6" dirty="0">
                <a:solidFill>
                  <a:srgbClr val="141F36"/>
                </a:solidFill>
                <a:latin typeface="Tahoma"/>
                <a:cs typeface="Tahoma"/>
              </a:rPr>
              <a:t>отримали</a:t>
            </a:r>
            <a:r>
              <a:rPr sz="1197" b="1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фінансову</a:t>
            </a:r>
            <a:r>
              <a:rPr sz="1197" b="1" spc="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94" dirty="0">
                <a:solidFill>
                  <a:srgbClr val="141F36"/>
                </a:solidFill>
                <a:latin typeface="Tahoma"/>
                <a:cs typeface="Tahoma"/>
              </a:rPr>
              <a:t>допомогу</a:t>
            </a:r>
            <a:r>
              <a:rPr sz="1197" b="1" spc="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на</a:t>
            </a:r>
            <a:r>
              <a:rPr sz="1197" b="1" spc="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загальну</a:t>
            </a:r>
            <a:r>
              <a:rPr sz="1197" b="1" spc="4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133" dirty="0">
                <a:solidFill>
                  <a:srgbClr val="141F36"/>
                </a:solidFill>
                <a:latin typeface="Tahoma"/>
                <a:cs typeface="Tahoma"/>
              </a:rPr>
              <a:t>суму</a:t>
            </a:r>
            <a:r>
              <a:rPr sz="1197" b="1" spc="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-26" dirty="0">
                <a:solidFill>
                  <a:srgbClr val="141F36"/>
                </a:solidFill>
                <a:latin typeface="Tahoma"/>
                <a:cs typeface="Tahoma"/>
              </a:rPr>
              <a:t>27</a:t>
            </a:r>
            <a:r>
              <a:rPr sz="1197" b="1" spc="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26" dirty="0">
                <a:solidFill>
                  <a:srgbClr val="141F36"/>
                </a:solidFill>
                <a:latin typeface="Tahoma"/>
                <a:cs typeface="Tahoma"/>
              </a:rPr>
              <a:t>264</a:t>
            </a:r>
            <a:r>
              <a:rPr sz="1197" b="1" spc="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0" dirty="0">
                <a:solidFill>
                  <a:srgbClr val="141F36"/>
                </a:solidFill>
                <a:latin typeface="Tahoma"/>
                <a:cs typeface="Tahoma"/>
              </a:rPr>
              <a:t>600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гривень</a:t>
            </a:r>
            <a:r>
              <a:rPr sz="1197" b="1" spc="-26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spc="17" dirty="0">
                <a:solidFill>
                  <a:srgbClr val="141F36"/>
                </a:solidFill>
                <a:latin typeface="Verdana"/>
                <a:cs typeface="Verdana"/>
              </a:rPr>
              <a:t>за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підтримки</a:t>
            </a:r>
            <a:r>
              <a:rPr sz="1197" spc="-3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Міжнародної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організації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26" dirty="0">
                <a:solidFill>
                  <a:srgbClr val="141F36"/>
                </a:solidFill>
                <a:latin typeface="Verdana"/>
                <a:cs typeface="Verdana"/>
              </a:rPr>
              <a:t>з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міграції.</a:t>
            </a:r>
            <a:endParaRPr sz="1197">
              <a:latin typeface="Verdana"/>
              <a:cs typeface="Verdana"/>
            </a:endParaRPr>
          </a:p>
          <a:p>
            <a:pPr marL="304074" marR="80905" indent="-293214">
              <a:lnSpc>
                <a:spcPct val="120000"/>
              </a:lnSpc>
              <a:spcBef>
                <a:spcPts val="522"/>
              </a:spcBef>
              <a:buAutoNum type="arabicPeriod"/>
              <a:tabLst>
                <a:tab pos="304074" algn="l"/>
                <a:tab pos="304617" algn="l"/>
              </a:tabLst>
            </a:pPr>
            <a:r>
              <a:rPr sz="1197" spc="38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197" spc="-5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підтримки</a:t>
            </a:r>
            <a:r>
              <a:rPr sz="1197" spc="-2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90" dirty="0">
                <a:solidFill>
                  <a:srgbClr val="141F36"/>
                </a:solidFill>
                <a:latin typeface="Verdana"/>
                <a:cs typeface="Verdana"/>
              </a:rPr>
              <a:t>Фонду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«Партнерство</a:t>
            </a:r>
            <a:r>
              <a:rPr sz="1197" spc="-11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17" dirty="0">
                <a:solidFill>
                  <a:srgbClr val="141F36"/>
                </a:solidFill>
                <a:latin typeface="Verdana"/>
                <a:cs typeface="Verdana"/>
              </a:rPr>
              <a:t>за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сильну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Україну»</a:t>
            </a:r>
            <a:r>
              <a:rPr sz="1197" spc="-13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86" dirty="0">
                <a:solidFill>
                  <a:srgbClr val="141F36"/>
                </a:solidFill>
                <a:latin typeface="Verdana"/>
                <a:cs typeface="Verdana"/>
              </a:rPr>
              <a:t>з-поміж</a:t>
            </a:r>
            <a:r>
              <a:rPr sz="1197" spc="-47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-111" dirty="0">
                <a:solidFill>
                  <a:srgbClr val="141F36"/>
                </a:solidFill>
                <a:latin typeface="Verdana"/>
                <a:cs typeface="Verdana"/>
              </a:rPr>
              <a:t>77</a:t>
            </a:r>
            <a:r>
              <a:rPr sz="1197" spc="-51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об’єктів,</a:t>
            </a:r>
            <a:r>
              <a:rPr sz="1197" spc="-6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4" dirty="0">
                <a:solidFill>
                  <a:srgbClr val="141F36"/>
                </a:solidFill>
                <a:latin typeface="Verdana"/>
                <a:cs typeface="Verdana"/>
              </a:rPr>
              <a:t>розташованих </a:t>
            </a:r>
            <a:r>
              <a:rPr sz="1197" spc="-406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43" dirty="0">
                <a:solidFill>
                  <a:srgbClr val="141F36"/>
                </a:solidFill>
                <a:latin typeface="Verdana"/>
                <a:cs typeface="Verdana"/>
              </a:rPr>
              <a:t>на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звільнених </a:t>
            </a:r>
            <a:r>
              <a:rPr sz="1197" spc="73" dirty="0">
                <a:solidFill>
                  <a:srgbClr val="141F36"/>
                </a:solidFill>
                <a:latin typeface="Verdana"/>
                <a:cs typeface="Verdana"/>
              </a:rPr>
              <a:t>територіях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Київської,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Чернігівської,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Сумської, </a:t>
            </a:r>
            <a:r>
              <a:rPr sz="1197" spc="56" dirty="0">
                <a:solidFill>
                  <a:srgbClr val="141F36"/>
                </a:solidFill>
                <a:latin typeface="Verdana"/>
                <a:cs typeface="Verdana"/>
              </a:rPr>
              <a:t>Харківської 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та </a:t>
            </a:r>
            <a:r>
              <a:rPr sz="1197" spc="81" dirty="0">
                <a:solidFill>
                  <a:srgbClr val="141F36"/>
                </a:solidFill>
                <a:latin typeface="Verdana"/>
                <a:cs typeface="Verdana"/>
              </a:rPr>
              <a:t>Херсонської </a:t>
            </a:r>
            <a:r>
              <a:rPr sz="1197" spc="-410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spc="60" dirty="0">
                <a:solidFill>
                  <a:srgbClr val="141F36"/>
                </a:solidFill>
                <a:latin typeface="Verdana"/>
                <a:cs typeface="Verdana"/>
              </a:rPr>
              <a:t>областей,</a:t>
            </a:r>
            <a:r>
              <a:rPr sz="1197" spc="-64" dirty="0">
                <a:solidFill>
                  <a:srgbClr val="141F36"/>
                </a:solidFill>
                <a:latin typeface="Verdana"/>
                <a:cs typeface="Verdan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завершено</a:t>
            </a:r>
            <a:r>
              <a:rPr sz="1197" b="1" spc="-13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97" dirty="0">
                <a:solidFill>
                  <a:srgbClr val="141F36"/>
                </a:solidFill>
                <a:latin typeface="Tahoma"/>
                <a:cs typeface="Tahoma"/>
              </a:rPr>
              <a:t>ремонт</a:t>
            </a:r>
            <a:r>
              <a:rPr sz="1197" b="1" spc="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dirty="0">
                <a:solidFill>
                  <a:srgbClr val="141F36"/>
                </a:solidFill>
                <a:latin typeface="Tahoma"/>
                <a:cs typeface="Tahoma"/>
              </a:rPr>
              <a:t>25</a:t>
            </a:r>
            <a:r>
              <a:rPr sz="1197" b="1" spc="-9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об’єктів,</a:t>
            </a:r>
            <a:r>
              <a:rPr sz="1197" b="1" spc="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56" dirty="0">
                <a:solidFill>
                  <a:srgbClr val="141F36"/>
                </a:solidFill>
                <a:latin typeface="Tahoma"/>
                <a:cs typeface="Tahoma"/>
              </a:rPr>
              <a:t>на</a:t>
            </a:r>
            <a:r>
              <a:rPr sz="1197" b="1" spc="38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решті</a:t>
            </a:r>
            <a:r>
              <a:rPr sz="1197" b="1" spc="-17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68" dirty="0">
                <a:solidFill>
                  <a:srgbClr val="141F36"/>
                </a:solidFill>
                <a:latin typeface="Tahoma"/>
                <a:cs typeface="Tahoma"/>
              </a:rPr>
              <a:t>об’єктів</a:t>
            </a:r>
            <a:r>
              <a:rPr sz="1197" b="1" spc="64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81" dirty="0">
                <a:solidFill>
                  <a:srgbClr val="141F36"/>
                </a:solidFill>
                <a:latin typeface="Tahoma"/>
                <a:cs typeface="Tahoma"/>
              </a:rPr>
              <a:t>роботи</a:t>
            </a:r>
            <a:r>
              <a:rPr sz="1197" b="1" spc="-30" dirty="0">
                <a:solidFill>
                  <a:srgbClr val="141F36"/>
                </a:solidFill>
                <a:latin typeface="Tahoma"/>
                <a:cs typeface="Tahoma"/>
              </a:rPr>
              <a:t> </a:t>
            </a:r>
            <a:r>
              <a:rPr sz="1197" b="1" spc="51" dirty="0">
                <a:solidFill>
                  <a:srgbClr val="141F36"/>
                </a:solidFill>
                <a:latin typeface="Tahoma"/>
                <a:cs typeface="Tahoma"/>
              </a:rPr>
              <a:t>тривають</a:t>
            </a:r>
            <a:r>
              <a:rPr sz="1197" spc="51" dirty="0">
                <a:solidFill>
                  <a:srgbClr val="141F36"/>
                </a:solidFill>
                <a:latin typeface="Verdana"/>
                <a:cs typeface="Verdana"/>
              </a:rPr>
              <a:t>.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211921" y="7023522"/>
            <a:ext cx="26797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150" b="0" i="0" kern="1200">
                <a:solidFill>
                  <a:srgbClr val="466D8B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579">
              <a:spcBef>
                <a:spcPts val="94"/>
              </a:spcBef>
            </a:pPr>
            <a:fld id="{81D60167-4931-47E6-BA6A-407CBD079E47}" type="slidenum">
              <a:rPr lang="uk-UA" spc="35" smtClean="0"/>
              <a:pPr marL="38100">
                <a:spcBef>
                  <a:spcPts val="110"/>
                </a:spcBef>
              </a:pPr>
              <a:t>52</a:t>
            </a:fld>
            <a:endParaRPr spc="3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3543571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69" dirty="0">
                <a:latin typeface="Trebuchet MS"/>
                <a:cs typeface="Trebuchet MS"/>
              </a:rPr>
              <a:t>Міжнародна</a:t>
            </a:r>
            <a:r>
              <a:rPr sz="2052" spc="-17" dirty="0">
                <a:latin typeface="Trebuchet MS"/>
                <a:cs typeface="Trebuchet MS"/>
              </a:rPr>
              <a:t> </a:t>
            </a:r>
            <a:r>
              <a:rPr sz="2052" spc="184" dirty="0">
                <a:latin typeface="Trebuchet MS"/>
                <a:cs typeface="Trebuchet MS"/>
              </a:rPr>
              <a:t>діяльність</a:t>
            </a:r>
            <a:endParaRPr sz="2052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890" y="778132"/>
            <a:ext cx="3450720" cy="327855"/>
          </a:xfrm>
          <a:prstGeom prst="rect">
            <a:avLst/>
          </a:prstGeom>
        </p:spPr>
        <p:txBody>
          <a:bodyPr vert="horz" wrap="square" lIns="0" tIns="1194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94"/>
              </a:spcBef>
            </a:pPr>
            <a:r>
              <a:rPr sz="2052" spc="244" dirty="0">
                <a:latin typeface="Trebuchet MS"/>
                <a:cs typeface="Trebuchet MS"/>
              </a:rPr>
              <a:t>Протимінна</a:t>
            </a:r>
            <a:r>
              <a:rPr sz="2052" dirty="0">
                <a:latin typeface="Trebuchet MS"/>
                <a:cs typeface="Trebuchet MS"/>
              </a:rPr>
              <a:t> </a:t>
            </a:r>
            <a:r>
              <a:rPr sz="2052" spc="184" dirty="0">
                <a:latin typeface="Trebuchet MS"/>
                <a:cs typeface="Trebuchet MS"/>
              </a:rPr>
              <a:t>діяльність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438E3A39-DF63-50E1-FDF2-0D9C05F1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4350"/>
          </a:xfrm>
        </p:spPr>
        <p:txBody>
          <a:bodyPr/>
          <a:lstStyle/>
          <a:p>
            <a:pPr marL="267335" marR="605790">
              <a:lnSpc>
                <a:spcPct val="123900"/>
              </a:lnSpc>
              <a:spcBef>
                <a:spcPts val="90"/>
              </a:spcBef>
            </a:pPr>
            <a:r>
              <a:rPr lang="uk-UA" sz="1400" spc="140" dirty="0"/>
              <a:t>Розпорядженням</a:t>
            </a:r>
            <a:r>
              <a:rPr lang="uk-UA" sz="1400" spc="145" dirty="0"/>
              <a:t> </a:t>
            </a:r>
            <a:r>
              <a:rPr lang="uk-UA" sz="1400" spc="229" dirty="0"/>
              <a:t>КМУ</a:t>
            </a:r>
            <a:r>
              <a:rPr lang="uk-UA" sz="1400" spc="-5" dirty="0"/>
              <a:t> </a:t>
            </a:r>
            <a:r>
              <a:rPr lang="uk-UA" sz="1400" spc="100" dirty="0"/>
              <a:t>від</a:t>
            </a:r>
            <a:r>
              <a:rPr lang="uk-UA" sz="1400" spc="-40" dirty="0"/>
              <a:t> </a:t>
            </a:r>
            <a:r>
              <a:rPr lang="uk-UA" sz="1400" spc="-45" dirty="0"/>
              <a:t>15.04.2022</a:t>
            </a:r>
            <a:r>
              <a:rPr lang="uk-UA" sz="1400" spc="35" dirty="0"/>
              <a:t> </a:t>
            </a:r>
            <a:r>
              <a:rPr lang="uk-UA" sz="1400" spc="110" dirty="0"/>
              <a:t>№</a:t>
            </a:r>
            <a:r>
              <a:rPr lang="uk-UA" sz="1400" spc="-20" dirty="0"/>
              <a:t> </a:t>
            </a:r>
            <a:r>
              <a:rPr lang="uk-UA" sz="1400" spc="10" dirty="0"/>
              <a:t>288-р.</a:t>
            </a:r>
            <a:r>
              <a:rPr lang="uk-UA" sz="1400" spc="-5" dirty="0"/>
              <a:t> </a:t>
            </a:r>
            <a:r>
              <a:rPr lang="uk-UA" sz="1400" b="1" spc="105" dirty="0">
                <a:latin typeface="Tahoma"/>
                <a:cs typeface="Tahoma"/>
              </a:rPr>
              <a:t>схвалений</a:t>
            </a:r>
            <a:r>
              <a:rPr lang="uk-UA" sz="1400" b="1" spc="150" dirty="0">
                <a:latin typeface="Tahoma"/>
                <a:cs typeface="Tahoma"/>
              </a:rPr>
              <a:t> </a:t>
            </a:r>
            <a:r>
              <a:rPr lang="uk-UA" sz="1400" b="1" spc="110" dirty="0">
                <a:latin typeface="Tahoma"/>
                <a:cs typeface="Tahoma"/>
              </a:rPr>
              <a:t>оперативний</a:t>
            </a:r>
            <a:r>
              <a:rPr lang="uk-UA" sz="1400" b="1" spc="225" dirty="0">
                <a:latin typeface="Tahoma"/>
                <a:cs typeface="Tahoma"/>
              </a:rPr>
              <a:t> </a:t>
            </a:r>
            <a:r>
              <a:rPr lang="uk-UA" sz="1400" b="1" spc="95" dirty="0">
                <a:latin typeface="Tahoma"/>
                <a:cs typeface="Tahoma"/>
              </a:rPr>
              <a:t>план </a:t>
            </a:r>
            <a:r>
              <a:rPr lang="uk-UA" sz="1400" b="1" spc="-434" dirty="0">
                <a:latin typeface="Tahoma"/>
                <a:cs typeface="Tahoma"/>
              </a:rPr>
              <a:t> </a:t>
            </a:r>
            <a:r>
              <a:rPr lang="uk-UA" sz="1400" b="1" spc="95" dirty="0">
                <a:latin typeface="Tahoma"/>
                <a:cs typeface="Tahoma"/>
              </a:rPr>
              <a:t>заходів</a:t>
            </a:r>
            <a:r>
              <a:rPr lang="uk-UA" sz="1400" b="1" spc="125" dirty="0">
                <a:latin typeface="Tahoma"/>
                <a:cs typeface="Tahoma"/>
              </a:rPr>
              <a:t> </a:t>
            </a:r>
            <a:r>
              <a:rPr lang="uk-UA" sz="1400" b="1" spc="80" dirty="0">
                <a:latin typeface="Tahoma"/>
                <a:cs typeface="Tahoma"/>
              </a:rPr>
              <a:t>з</a:t>
            </a:r>
            <a:r>
              <a:rPr lang="uk-UA" sz="1400" b="1" spc="50" dirty="0">
                <a:latin typeface="Tahoma"/>
                <a:cs typeface="Tahoma"/>
              </a:rPr>
              <a:t> </a:t>
            </a:r>
            <a:r>
              <a:rPr lang="uk-UA" sz="1400" b="1" spc="120" dirty="0">
                <a:latin typeface="Tahoma"/>
                <a:cs typeface="Tahoma"/>
              </a:rPr>
              <a:t>протимінної</a:t>
            </a:r>
            <a:r>
              <a:rPr lang="uk-UA" sz="1400" b="1" spc="235" dirty="0">
                <a:latin typeface="Tahoma"/>
                <a:cs typeface="Tahoma"/>
              </a:rPr>
              <a:t> </a:t>
            </a:r>
            <a:r>
              <a:rPr lang="uk-UA" sz="1400" b="1" spc="105" dirty="0">
                <a:latin typeface="Tahoma"/>
                <a:cs typeface="Tahoma"/>
              </a:rPr>
              <a:t>діяльності.</a:t>
            </a:r>
          </a:p>
          <a:p>
            <a:pPr marL="267335">
              <a:lnSpc>
                <a:spcPct val="100000"/>
              </a:lnSpc>
              <a:spcBef>
                <a:spcPts val="1635"/>
              </a:spcBef>
            </a:pPr>
            <a:r>
              <a:rPr lang="uk-UA" sz="1400" b="1" spc="150" dirty="0">
                <a:latin typeface="Tahoma"/>
                <a:cs typeface="Tahoma"/>
              </a:rPr>
              <a:t>У</a:t>
            </a:r>
            <a:r>
              <a:rPr lang="uk-UA" sz="1400" b="1" spc="15" dirty="0">
                <a:latin typeface="Tahoma"/>
                <a:cs typeface="Tahoma"/>
              </a:rPr>
              <a:t> </a:t>
            </a:r>
            <a:r>
              <a:rPr lang="uk-UA" sz="1400" b="1" spc="45" dirty="0">
                <a:latin typeface="Tahoma"/>
                <a:cs typeface="Tahoma"/>
              </a:rPr>
              <a:t>2022</a:t>
            </a:r>
            <a:r>
              <a:rPr lang="uk-UA" sz="1400" b="1" spc="60" dirty="0">
                <a:latin typeface="Tahoma"/>
                <a:cs typeface="Tahoma"/>
              </a:rPr>
              <a:t> </a:t>
            </a:r>
            <a:r>
              <a:rPr lang="uk-UA" sz="1400" b="1" spc="85" dirty="0">
                <a:latin typeface="Tahoma"/>
                <a:cs typeface="Tahoma"/>
              </a:rPr>
              <a:t>році:</a:t>
            </a:r>
          </a:p>
          <a:p>
            <a:pPr marL="747395" marR="1261110" indent="-160655">
              <a:lnSpc>
                <a:spcPct val="120700"/>
              </a:lnSpc>
              <a:spcBef>
                <a:spcPts val="1150"/>
              </a:spcBef>
              <a:buFont typeface="Wingdings"/>
              <a:buChar char=""/>
              <a:tabLst>
                <a:tab pos="747395" algn="l"/>
              </a:tabLst>
            </a:pPr>
            <a:r>
              <a:rPr lang="uk-UA" sz="1400" b="1" spc="-85" dirty="0">
                <a:latin typeface="Tahoma"/>
                <a:cs typeface="Tahoma"/>
              </a:rPr>
              <a:t>10</a:t>
            </a:r>
            <a:r>
              <a:rPr lang="uk-UA" sz="1400" b="1" spc="40" dirty="0">
                <a:latin typeface="Tahoma"/>
                <a:cs typeface="Tahoma"/>
              </a:rPr>
              <a:t> </a:t>
            </a:r>
            <a:r>
              <a:rPr lang="uk-UA" sz="1400" b="1" spc="105" dirty="0">
                <a:latin typeface="Tahoma"/>
                <a:cs typeface="Tahoma"/>
              </a:rPr>
              <a:t>мільйонів</a:t>
            </a:r>
            <a:r>
              <a:rPr lang="uk-UA" sz="1400" b="1" spc="165" dirty="0">
                <a:latin typeface="Tahoma"/>
                <a:cs typeface="Tahoma"/>
              </a:rPr>
              <a:t> </a:t>
            </a:r>
            <a:r>
              <a:rPr lang="uk-UA" sz="1400" b="1" spc="114" dirty="0">
                <a:latin typeface="Tahoma"/>
                <a:cs typeface="Tahoma"/>
              </a:rPr>
              <a:t>осіб</a:t>
            </a:r>
            <a:r>
              <a:rPr lang="uk-UA" sz="1400" b="1" spc="65" dirty="0">
                <a:latin typeface="Tahoma"/>
                <a:cs typeface="Tahoma"/>
              </a:rPr>
              <a:t> </a:t>
            </a:r>
            <a:r>
              <a:rPr lang="uk-UA" sz="1400" b="1" spc="110" dirty="0">
                <a:latin typeface="Tahoma"/>
                <a:cs typeface="Tahoma"/>
              </a:rPr>
              <a:t>охоплено</a:t>
            </a:r>
            <a:r>
              <a:rPr lang="uk-UA" sz="1400" b="1" spc="204" dirty="0">
                <a:latin typeface="Tahoma"/>
                <a:cs typeface="Tahoma"/>
              </a:rPr>
              <a:t> </a:t>
            </a:r>
            <a:r>
              <a:rPr lang="uk-UA" sz="1400" b="1" spc="155" dirty="0" err="1">
                <a:latin typeface="Tahoma"/>
                <a:cs typeface="Tahoma"/>
              </a:rPr>
              <a:t>СМС</a:t>
            </a:r>
            <a:r>
              <a:rPr lang="uk-UA" sz="1400" b="1" spc="155" dirty="0">
                <a:latin typeface="Tahoma"/>
                <a:cs typeface="Tahoma"/>
              </a:rPr>
              <a:t>-інформуванням</a:t>
            </a:r>
            <a:r>
              <a:rPr lang="uk-UA" sz="1400" b="1" spc="200" dirty="0">
                <a:latin typeface="Tahoma"/>
                <a:cs typeface="Tahoma"/>
              </a:rPr>
              <a:t> </a:t>
            </a:r>
            <a:r>
              <a:rPr lang="uk-UA" sz="1400" spc="140" dirty="0"/>
              <a:t>про</a:t>
            </a:r>
            <a:r>
              <a:rPr lang="uk-UA" sz="1400" spc="15" dirty="0"/>
              <a:t> </a:t>
            </a:r>
            <a:r>
              <a:rPr lang="uk-UA" sz="1400" spc="95" dirty="0"/>
              <a:t>небезпеку </a:t>
            </a:r>
            <a:r>
              <a:rPr lang="uk-UA" sz="1400" spc="-530" dirty="0"/>
              <a:t> </a:t>
            </a:r>
            <a:r>
              <a:rPr lang="uk-UA" sz="1400" spc="100" dirty="0"/>
              <a:t>від</a:t>
            </a:r>
            <a:r>
              <a:rPr lang="uk-UA" sz="1400" spc="-45" dirty="0"/>
              <a:t> </a:t>
            </a:r>
            <a:r>
              <a:rPr lang="uk-UA" sz="1400" spc="105" dirty="0"/>
              <a:t>вибухонебезпечних</a:t>
            </a:r>
            <a:r>
              <a:rPr lang="uk-UA" sz="1400" spc="135" dirty="0"/>
              <a:t> </a:t>
            </a:r>
            <a:r>
              <a:rPr lang="uk-UA" sz="1400" spc="110" dirty="0"/>
              <a:t>предметів.</a:t>
            </a:r>
            <a:endParaRPr lang="uk-UA" sz="1400" dirty="0">
              <a:latin typeface="Tahoma"/>
              <a:cs typeface="Tahoma"/>
            </a:endParaRPr>
          </a:p>
          <a:p>
            <a:pPr marL="746760" marR="822325" indent="-160020">
              <a:lnSpc>
                <a:spcPct val="120700"/>
              </a:lnSpc>
              <a:spcBef>
                <a:spcPts val="1120"/>
              </a:spcBef>
              <a:buFont typeface="Wingdings"/>
              <a:buChar char=""/>
              <a:tabLst>
                <a:tab pos="747395" algn="l"/>
              </a:tabLst>
            </a:pPr>
            <a:r>
              <a:rPr lang="uk-UA" sz="1400" b="1" spc="-80" dirty="0">
                <a:latin typeface="Tahoma"/>
                <a:cs typeface="Tahoma"/>
              </a:rPr>
              <a:t>128</a:t>
            </a:r>
            <a:r>
              <a:rPr lang="uk-UA" sz="1400" b="1" spc="-75" dirty="0">
                <a:latin typeface="Tahoma"/>
                <a:cs typeface="Tahoma"/>
              </a:rPr>
              <a:t> </a:t>
            </a:r>
            <a:r>
              <a:rPr lang="uk-UA" sz="1400" b="1" spc="114" dirty="0">
                <a:latin typeface="Tahoma"/>
                <a:cs typeface="Tahoma"/>
              </a:rPr>
              <a:t>тисяч</a:t>
            </a:r>
            <a:r>
              <a:rPr lang="uk-UA" sz="1400" b="1" spc="100" dirty="0">
                <a:latin typeface="Tahoma"/>
                <a:cs typeface="Tahoma"/>
              </a:rPr>
              <a:t> </a:t>
            </a:r>
            <a:r>
              <a:rPr lang="uk-UA" sz="1400" b="1" spc="114" dirty="0">
                <a:latin typeface="Tahoma"/>
                <a:cs typeface="Tahoma"/>
              </a:rPr>
              <a:t>роздаткових</a:t>
            </a:r>
            <a:r>
              <a:rPr lang="uk-UA" sz="1400" b="1" spc="225" dirty="0">
                <a:latin typeface="Tahoma"/>
                <a:cs typeface="Tahoma"/>
              </a:rPr>
              <a:t> </a:t>
            </a:r>
            <a:r>
              <a:rPr lang="uk-UA" sz="1400" b="1" spc="110" dirty="0">
                <a:latin typeface="Tahoma"/>
                <a:cs typeface="Tahoma"/>
              </a:rPr>
              <a:t>матеріалів</a:t>
            </a:r>
            <a:r>
              <a:rPr lang="uk-UA" sz="1400" b="1" spc="135" dirty="0">
                <a:latin typeface="Tahoma"/>
                <a:cs typeface="Tahoma"/>
              </a:rPr>
              <a:t> </a:t>
            </a:r>
            <a:r>
              <a:rPr lang="uk-UA" sz="1400" b="1" spc="80" dirty="0">
                <a:latin typeface="Tahoma"/>
                <a:cs typeface="Tahoma"/>
              </a:rPr>
              <a:t>з</a:t>
            </a:r>
            <a:r>
              <a:rPr lang="uk-UA" sz="1400" b="1" spc="95" dirty="0">
                <a:latin typeface="Tahoma"/>
                <a:cs typeface="Tahoma"/>
              </a:rPr>
              <a:t> </a:t>
            </a:r>
            <a:r>
              <a:rPr lang="uk-UA" sz="1400" b="1" spc="120" dirty="0">
                <a:latin typeface="Tahoma"/>
                <a:cs typeface="Tahoma"/>
              </a:rPr>
              <a:t>мінної</a:t>
            </a:r>
            <a:r>
              <a:rPr lang="uk-UA" sz="1400" b="1" spc="95" dirty="0">
                <a:latin typeface="Tahoma"/>
                <a:cs typeface="Tahoma"/>
              </a:rPr>
              <a:t> </a:t>
            </a:r>
            <a:r>
              <a:rPr lang="uk-UA" sz="1400" b="1" spc="100" dirty="0">
                <a:latin typeface="Tahoma"/>
                <a:cs typeface="Tahoma"/>
              </a:rPr>
              <a:t>безпеки</a:t>
            </a:r>
            <a:r>
              <a:rPr lang="uk-UA" sz="1400" b="1" spc="195" dirty="0">
                <a:latin typeface="Tahoma"/>
                <a:cs typeface="Tahoma"/>
              </a:rPr>
              <a:t> </a:t>
            </a:r>
            <a:r>
              <a:rPr lang="uk-UA" sz="1400" b="1" spc="125" dirty="0">
                <a:latin typeface="Tahoma"/>
                <a:cs typeface="Tahoma"/>
              </a:rPr>
              <a:t>розповсюджено </a:t>
            </a:r>
            <a:r>
              <a:rPr lang="uk-UA" sz="1400" b="1" spc="-440" dirty="0">
                <a:latin typeface="Tahoma"/>
                <a:cs typeface="Tahoma"/>
              </a:rPr>
              <a:t> </a:t>
            </a:r>
            <a:r>
              <a:rPr lang="uk-UA" sz="1400" b="1" spc="145" dirty="0">
                <a:latin typeface="Tahoma"/>
                <a:cs typeface="Tahoma"/>
              </a:rPr>
              <a:t>серед</a:t>
            </a:r>
            <a:r>
              <a:rPr lang="uk-UA" sz="1400" b="1" spc="100" dirty="0">
                <a:latin typeface="Tahoma"/>
                <a:cs typeface="Tahoma"/>
              </a:rPr>
              <a:t> </a:t>
            </a:r>
            <a:r>
              <a:rPr lang="uk-UA" sz="1400" b="1" spc="110" dirty="0">
                <a:latin typeface="Tahoma"/>
                <a:cs typeface="Tahoma"/>
              </a:rPr>
              <a:t>населення</a:t>
            </a:r>
            <a:r>
              <a:rPr lang="uk-UA" sz="1400" b="1" spc="170" dirty="0">
                <a:latin typeface="Tahoma"/>
                <a:cs typeface="Tahoma"/>
              </a:rPr>
              <a:t> </a:t>
            </a:r>
            <a:r>
              <a:rPr lang="uk-UA" sz="1400" b="1" spc="114" dirty="0" err="1">
                <a:latin typeface="Tahoma"/>
                <a:cs typeface="Tahoma"/>
              </a:rPr>
              <a:t>деокупованих</a:t>
            </a:r>
            <a:r>
              <a:rPr lang="uk-UA" sz="1400" b="1" spc="220" dirty="0">
                <a:latin typeface="Tahoma"/>
                <a:cs typeface="Tahoma"/>
              </a:rPr>
              <a:t> </a:t>
            </a:r>
            <a:r>
              <a:rPr lang="uk-UA" sz="1400" b="1" spc="114" dirty="0">
                <a:latin typeface="Tahoma"/>
                <a:cs typeface="Tahoma"/>
              </a:rPr>
              <a:t>територій.</a:t>
            </a:r>
            <a:endParaRPr lang="uk-UA" sz="1400" dirty="0">
              <a:latin typeface="Tahoma"/>
              <a:cs typeface="Tahoma"/>
            </a:endParaRPr>
          </a:p>
          <a:p>
            <a:pPr marL="747395" marR="1398905" indent="-160655">
              <a:lnSpc>
                <a:spcPct val="120700"/>
              </a:lnSpc>
              <a:spcBef>
                <a:spcPts val="1115"/>
              </a:spcBef>
              <a:buFont typeface="Wingdings"/>
              <a:buChar char=""/>
              <a:tabLst>
                <a:tab pos="747395" algn="l"/>
              </a:tabLst>
            </a:pPr>
            <a:r>
              <a:rPr lang="uk-UA" sz="1400" b="1" spc="-80" dirty="0">
                <a:latin typeface="Tahoma"/>
                <a:cs typeface="Tahoma"/>
              </a:rPr>
              <a:t>138 </a:t>
            </a:r>
            <a:r>
              <a:rPr lang="uk-UA" sz="1400" b="1" spc="85" dirty="0" err="1">
                <a:latin typeface="Tahoma"/>
                <a:cs typeface="Tahoma"/>
              </a:rPr>
              <a:t>білбордів</a:t>
            </a:r>
            <a:r>
              <a:rPr lang="uk-UA" sz="1400" b="1" spc="90" dirty="0">
                <a:latin typeface="Tahoma"/>
                <a:cs typeface="Tahoma"/>
              </a:rPr>
              <a:t> </a:t>
            </a:r>
            <a:r>
              <a:rPr lang="uk-UA" sz="1400" b="1" spc="60" dirty="0">
                <a:latin typeface="Tahoma"/>
                <a:cs typeface="Tahoma"/>
              </a:rPr>
              <a:t>і </a:t>
            </a:r>
            <a:r>
              <a:rPr lang="uk-UA" sz="1400" b="1" spc="95" dirty="0" err="1">
                <a:latin typeface="Tahoma"/>
                <a:cs typeface="Tahoma"/>
              </a:rPr>
              <a:t>сітілайтів</a:t>
            </a:r>
            <a:r>
              <a:rPr lang="uk-UA" sz="1400" b="1" spc="95" dirty="0">
                <a:latin typeface="Tahoma"/>
                <a:cs typeface="Tahoma"/>
              </a:rPr>
              <a:t> </a:t>
            </a:r>
            <a:r>
              <a:rPr lang="uk-UA" sz="1400" b="1" spc="140" dirty="0">
                <a:latin typeface="Tahoma"/>
                <a:cs typeface="Tahoma"/>
              </a:rPr>
              <a:t>щодо </a:t>
            </a:r>
            <a:r>
              <a:rPr lang="uk-UA" sz="1400" b="1" spc="95" dirty="0">
                <a:latin typeface="Tahoma"/>
                <a:cs typeface="Tahoma"/>
              </a:rPr>
              <a:t>безпечної </a:t>
            </a:r>
            <a:r>
              <a:rPr lang="uk-UA" sz="1400" b="1" spc="105" dirty="0">
                <a:latin typeface="Tahoma"/>
                <a:cs typeface="Tahoma"/>
              </a:rPr>
              <a:t>поведінки </a:t>
            </a:r>
            <a:r>
              <a:rPr lang="uk-UA" sz="1400" spc="140" dirty="0"/>
              <a:t>розміщено </a:t>
            </a:r>
            <a:r>
              <a:rPr lang="uk-UA" sz="1400" spc="-530" dirty="0"/>
              <a:t> </a:t>
            </a:r>
            <a:r>
              <a:rPr lang="uk-UA" sz="1400" spc="85" dirty="0"/>
              <a:t>на</a:t>
            </a:r>
            <a:r>
              <a:rPr lang="uk-UA" sz="1400" spc="-15" dirty="0"/>
              <a:t> </a:t>
            </a:r>
            <a:r>
              <a:rPr lang="uk-UA" sz="1400" spc="114" dirty="0"/>
              <a:t>території</a:t>
            </a:r>
            <a:r>
              <a:rPr lang="uk-UA" sz="1400" spc="80" dirty="0"/>
              <a:t> Київської,</a:t>
            </a:r>
            <a:r>
              <a:rPr lang="uk-UA" sz="1400" spc="70" dirty="0"/>
              <a:t> </a:t>
            </a:r>
            <a:r>
              <a:rPr lang="uk-UA" sz="1400" spc="100" dirty="0"/>
              <a:t>Чернігівської</a:t>
            </a:r>
            <a:r>
              <a:rPr lang="uk-UA" sz="1400" spc="114" dirty="0"/>
              <a:t> </a:t>
            </a:r>
            <a:r>
              <a:rPr lang="uk-UA" sz="1400" spc="85" dirty="0"/>
              <a:t>та</a:t>
            </a:r>
            <a:r>
              <a:rPr lang="uk-UA" sz="1400" spc="-50" dirty="0"/>
              <a:t> </a:t>
            </a:r>
            <a:r>
              <a:rPr lang="uk-UA" sz="1400" spc="90" dirty="0"/>
              <a:t>Харківської</a:t>
            </a:r>
            <a:r>
              <a:rPr lang="uk-UA" sz="1400" spc="114" dirty="0"/>
              <a:t> </a:t>
            </a:r>
            <a:r>
              <a:rPr lang="uk-UA" sz="1400" spc="90" dirty="0"/>
              <a:t>областей.</a:t>
            </a:r>
            <a:endParaRPr lang="uk-UA" sz="1400" dirty="0">
              <a:latin typeface="Tahoma"/>
              <a:cs typeface="Tahoma"/>
            </a:endParaRPr>
          </a:p>
          <a:p>
            <a:pPr marL="747395" indent="-160020">
              <a:lnSpc>
                <a:spcPct val="100000"/>
              </a:lnSpc>
              <a:spcBef>
                <a:spcPts val="1655"/>
              </a:spcBef>
              <a:buFont typeface="Wingdings"/>
              <a:buChar char=""/>
              <a:tabLst>
                <a:tab pos="747395" algn="l"/>
              </a:tabLst>
            </a:pPr>
            <a:r>
              <a:rPr lang="uk-UA" sz="1400" b="1" spc="55" dirty="0">
                <a:latin typeface="Tahoma"/>
                <a:cs typeface="Tahoma"/>
              </a:rPr>
              <a:t>2200</a:t>
            </a:r>
            <a:r>
              <a:rPr lang="uk-UA" sz="1400" b="1" spc="-100" dirty="0">
                <a:latin typeface="Tahoma"/>
                <a:cs typeface="Tahoma"/>
              </a:rPr>
              <a:t> </a:t>
            </a:r>
            <a:r>
              <a:rPr lang="uk-UA" sz="1400" b="1" spc="120" dirty="0">
                <a:latin typeface="Tahoma"/>
                <a:cs typeface="Tahoma"/>
              </a:rPr>
              <a:t>маркувальних</a:t>
            </a:r>
            <a:r>
              <a:rPr lang="uk-UA" sz="1400" b="1" spc="229" dirty="0">
                <a:latin typeface="Tahoma"/>
                <a:cs typeface="Tahoma"/>
              </a:rPr>
              <a:t> </a:t>
            </a:r>
            <a:r>
              <a:rPr lang="uk-UA" sz="1400" b="1" spc="85" dirty="0">
                <a:latin typeface="Tahoma"/>
                <a:cs typeface="Tahoma"/>
              </a:rPr>
              <a:t>знаків</a:t>
            </a:r>
            <a:r>
              <a:rPr lang="uk-UA" sz="1400" b="1" spc="95" dirty="0">
                <a:latin typeface="Tahoma"/>
                <a:cs typeface="Tahoma"/>
              </a:rPr>
              <a:t> </a:t>
            </a:r>
            <a:r>
              <a:rPr lang="uk-UA" sz="1400" b="1" spc="125" dirty="0">
                <a:latin typeface="Tahoma"/>
                <a:cs typeface="Tahoma"/>
              </a:rPr>
              <a:t>передано</a:t>
            </a:r>
            <a:r>
              <a:rPr lang="uk-UA" sz="1400" b="1" spc="185" dirty="0">
                <a:latin typeface="Tahoma"/>
                <a:cs typeface="Tahoma"/>
              </a:rPr>
              <a:t> </a:t>
            </a:r>
            <a:r>
              <a:rPr lang="uk-UA" sz="1400" spc="145" dirty="0"/>
              <a:t>громадам</a:t>
            </a:r>
            <a:r>
              <a:rPr lang="uk-UA" sz="1400" spc="75" dirty="0"/>
              <a:t> </a:t>
            </a:r>
            <a:r>
              <a:rPr lang="uk-UA" sz="1400" spc="95" dirty="0"/>
              <a:t>звільнених</a:t>
            </a:r>
            <a:r>
              <a:rPr lang="uk-UA" sz="1400" spc="70" dirty="0"/>
              <a:t> </a:t>
            </a:r>
            <a:r>
              <a:rPr lang="uk-UA" sz="1400" spc="100" dirty="0"/>
              <a:t>територій.</a:t>
            </a:r>
            <a:endParaRPr lang="uk-UA" sz="1400" dirty="0">
              <a:latin typeface="Tahoma"/>
              <a:cs typeface="Tahoma"/>
            </a:endParaRPr>
          </a:p>
          <a:p>
            <a:pPr marL="747395" indent="-160020">
              <a:lnSpc>
                <a:spcPct val="100000"/>
              </a:lnSpc>
              <a:spcBef>
                <a:spcPts val="1664"/>
              </a:spcBef>
              <a:buFont typeface="Wingdings"/>
              <a:buChar char=""/>
              <a:tabLst>
                <a:tab pos="747395" algn="l"/>
              </a:tabLst>
            </a:pPr>
            <a:r>
              <a:rPr lang="uk-UA" sz="1400" b="1" spc="-85" dirty="0">
                <a:latin typeface="Tahoma"/>
                <a:cs typeface="Tahoma"/>
              </a:rPr>
              <a:t>10</a:t>
            </a:r>
            <a:r>
              <a:rPr lang="uk-UA" sz="1400" b="1" spc="-100" dirty="0">
                <a:latin typeface="Tahoma"/>
                <a:cs typeface="Tahoma"/>
              </a:rPr>
              <a:t> </a:t>
            </a:r>
            <a:r>
              <a:rPr lang="uk-UA" sz="1400" b="1" spc="100" dirty="0">
                <a:latin typeface="Tahoma"/>
                <a:cs typeface="Tahoma"/>
              </a:rPr>
              <a:t>відеороликів</a:t>
            </a:r>
            <a:r>
              <a:rPr lang="uk-UA" sz="1400" b="1" spc="229" dirty="0">
                <a:latin typeface="Tahoma"/>
                <a:cs typeface="Tahoma"/>
              </a:rPr>
              <a:t> </a:t>
            </a:r>
            <a:r>
              <a:rPr lang="uk-UA" sz="1400" b="1" spc="80" dirty="0">
                <a:latin typeface="Tahoma"/>
                <a:cs typeface="Tahoma"/>
              </a:rPr>
              <a:t>з</a:t>
            </a:r>
            <a:r>
              <a:rPr lang="uk-UA" sz="1400" b="1" spc="50" dirty="0">
                <a:latin typeface="Tahoma"/>
                <a:cs typeface="Tahoma"/>
              </a:rPr>
              <a:t> </a:t>
            </a:r>
            <a:r>
              <a:rPr lang="uk-UA" sz="1400" b="1" spc="120" dirty="0">
                <a:latin typeface="Tahoma"/>
                <a:cs typeface="Tahoma"/>
              </a:rPr>
              <a:t>мінної</a:t>
            </a:r>
            <a:r>
              <a:rPr lang="uk-UA" sz="1400" b="1" spc="125" dirty="0">
                <a:latin typeface="Tahoma"/>
                <a:cs typeface="Tahoma"/>
              </a:rPr>
              <a:t> </a:t>
            </a:r>
            <a:r>
              <a:rPr lang="uk-UA" sz="1400" b="1" spc="100" dirty="0">
                <a:latin typeface="Tahoma"/>
                <a:cs typeface="Tahoma"/>
              </a:rPr>
              <a:t>безпеки</a:t>
            </a:r>
            <a:r>
              <a:rPr lang="uk-UA" sz="1400" b="1" spc="195" dirty="0">
                <a:latin typeface="Tahoma"/>
                <a:cs typeface="Tahoma"/>
              </a:rPr>
              <a:t> </a:t>
            </a:r>
            <a:r>
              <a:rPr lang="uk-UA" sz="1400" b="1" spc="100" dirty="0">
                <a:latin typeface="Tahoma"/>
                <a:cs typeface="Tahoma"/>
              </a:rPr>
              <a:t>було</a:t>
            </a:r>
            <a:r>
              <a:rPr lang="uk-UA" sz="1400" b="1" spc="140" dirty="0">
                <a:latin typeface="Tahoma"/>
                <a:cs typeface="Tahoma"/>
              </a:rPr>
              <a:t> </a:t>
            </a:r>
            <a:r>
              <a:rPr lang="uk-UA" sz="1400" b="1" spc="95" dirty="0">
                <a:latin typeface="Tahoma"/>
                <a:cs typeface="Tahoma"/>
              </a:rPr>
              <a:t>створено</a:t>
            </a:r>
            <a:r>
              <a:rPr lang="uk-UA" sz="1400" spc="95" dirty="0"/>
              <a:t>.</a:t>
            </a:r>
            <a:endParaRPr lang="uk-UA" sz="1400" dirty="0">
              <a:latin typeface="Tahoma"/>
              <a:cs typeface="Tahoma"/>
            </a:endParaRPr>
          </a:p>
          <a:p>
            <a:pPr marL="746760" marR="5080" indent="-160020">
              <a:lnSpc>
                <a:spcPct val="123900"/>
              </a:lnSpc>
              <a:spcBef>
                <a:spcPts val="1240"/>
              </a:spcBef>
              <a:buFont typeface="Wingdings"/>
              <a:buChar char=""/>
              <a:tabLst>
                <a:tab pos="747395" algn="l"/>
              </a:tabLst>
            </a:pPr>
            <a:r>
              <a:rPr lang="uk-UA" sz="1400" spc="105" dirty="0"/>
              <a:t>З </a:t>
            </a:r>
            <a:r>
              <a:rPr lang="uk-UA" sz="1400" spc="-25" dirty="0"/>
              <a:t>24.02.2022 </a:t>
            </a:r>
            <a:r>
              <a:rPr lang="uk-UA" sz="1400" spc="85" dirty="0"/>
              <a:t>на </a:t>
            </a:r>
            <a:r>
              <a:rPr lang="uk-UA" sz="1400" spc="100" dirty="0" err="1"/>
              <a:t>деокупованих</a:t>
            </a:r>
            <a:r>
              <a:rPr lang="uk-UA" sz="1400" spc="100" dirty="0"/>
              <a:t> </a:t>
            </a:r>
            <a:r>
              <a:rPr lang="uk-UA" sz="1400" spc="110" dirty="0"/>
              <a:t>територіях </a:t>
            </a:r>
            <a:r>
              <a:rPr lang="uk-UA" sz="1400" b="1" spc="114" dirty="0">
                <a:latin typeface="Tahoma"/>
                <a:cs typeface="Tahoma"/>
              </a:rPr>
              <a:t>знищено </a:t>
            </a:r>
            <a:r>
              <a:rPr lang="uk-UA" sz="1400" b="1" spc="15" dirty="0">
                <a:latin typeface="Tahoma"/>
                <a:cs typeface="Tahoma"/>
              </a:rPr>
              <a:t>252 </a:t>
            </a:r>
            <a:r>
              <a:rPr lang="uk-UA" sz="1400" b="1" spc="50" dirty="0">
                <a:latin typeface="Tahoma"/>
                <a:cs typeface="Tahoma"/>
              </a:rPr>
              <a:t>550 </a:t>
            </a:r>
            <a:r>
              <a:rPr lang="uk-UA" sz="1400" b="1" spc="145" dirty="0">
                <a:latin typeface="Tahoma"/>
                <a:cs typeface="Tahoma"/>
              </a:rPr>
              <a:t>мін </a:t>
            </a:r>
            <a:r>
              <a:rPr lang="uk-UA" sz="1400" b="1" spc="60" dirty="0">
                <a:latin typeface="Tahoma"/>
                <a:cs typeface="Tahoma"/>
              </a:rPr>
              <a:t>і </a:t>
            </a:r>
            <a:r>
              <a:rPr lang="uk-UA" sz="1400" b="1" spc="110" dirty="0">
                <a:latin typeface="Tahoma"/>
                <a:cs typeface="Tahoma"/>
              </a:rPr>
              <a:t>боєприпасів, </a:t>
            </a:r>
            <a:r>
              <a:rPr lang="uk-UA" sz="1400" b="1" spc="-440" dirty="0">
                <a:latin typeface="Tahoma"/>
                <a:cs typeface="Tahoma"/>
              </a:rPr>
              <a:t> </a:t>
            </a:r>
            <a:r>
              <a:rPr lang="uk-UA" sz="1400" b="1" spc="155" dirty="0">
                <a:latin typeface="Tahoma"/>
                <a:cs typeface="Tahoma"/>
              </a:rPr>
              <a:t>що</a:t>
            </a:r>
            <a:r>
              <a:rPr lang="uk-UA" sz="1400" b="1" spc="65" dirty="0">
                <a:latin typeface="Tahoma"/>
                <a:cs typeface="Tahoma"/>
              </a:rPr>
              <a:t> </a:t>
            </a:r>
            <a:r>
              <a:rPr lang="uk-UA" sz="1400" b="1" spc="114" dirty="0">
                <a:latin typeface="Tahoma"/>
                <a:cs typeface="Tahoma"/>
              </a:rPr>
              <a:t>не</a:t>
            </a:r>
            <a:r>
              <a:rPr lang="uk-UA" sz="1400" b="1" spc="75" dirty="0">
                <a:latin typeface="Tahoma"/>
                <a:cs typeface="Tahoma"/>
              </a:rPr>
              <a:t> </a:t>
            </a:r>
            <a:r>
              <a:rPr lang="uk-UA" sz="1400" b="1" spc="100" dirty="0">
                <a:latin typeface="Tahoma"/>
                <a:cs typeface="Tahoma"/>
              </a:rPr>
              <a:t>вибухнули.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F8E31-D81D-25F1-C60B-AEB4FB0D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041DD7-DE60-CA2A-0241-5B7DCC3C3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E7B4A8-BCAB-30AB-9691-8B28E60B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85765"/>
            <a:ext cx="7920880" cy="50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690A6AB5-B2F1-CB37-B9E2-D12D9738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uk-UA"/>
          </a:p>
        </p:txBody>
      </p:sp>
      <p:pic>
        <p:nvPicPr>
          <p:cNvPr id="56323" name="Рисунок 3" descr="https://mvs.gov.ua/upload/images/origin/6YiYY2BapDqwHLCXT6EnZfJ0wGvKUBfUH498jQqE.png">
            <a:extLst>
              <a:ext uri="{FF2B5EF4-FFF2-40B4-BE49-F238E27FC236}">
                <a16:creationId xmlns:a16="http://schemas.microsoft.com/office/drawing/2014/main" id="{B716DACA-4068-8F38-ECE2-AFA07F29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0863"/>
            <a:ext cx="482441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Місце для вмісту 4" descr="https://mvs.gov.ua/upload/images/origin/nDUpvg3TBVwQgsy1DRosFJA2a8Zg1mqWRmmtBdSU.png">
            <a:extLst>
              <a:ext uri="{FF2B5EF4-FFF2-40B4-BE49-F238E27FC236}">
                <a16:creationId xmlns:a16="http://schemas.microsoft.com/office/drawing/2014/main" id="{E5B13033-FDF1-A324-D00E-74FBE1E09F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205038"/>
            <a:ext cx="3527425" cy="4537075"/>
          </a:xfrm>
        </p:spPr>
      </p:pic>
      <p:pic>
        <p:nvPicPr>
          <p:cNvPr id="56325" name="Picture 2" descr="У МВС зафіксували суттєве збільшення кількості електрокарів в Україні –  новини України Depo.ua">
            <a:extLst>
              <a:ext uri="{FF2B5EF4-FFF2-40B4-BE49-F238E27FC236}">
                <a16:creationId xmlns:a16="http://schemas.microsoft.com/office/drawing/2014/main" id="{7389772A-F772-67FA-6336-43945264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85800"/>
            <a:ext cx="29352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D23D23A3-65B0-9730-1932-B45334339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6225" y="633413"/>
            <a:ext cx="7850188" cy="1066800"/>
          </a:xfrm>
        </p:spPr>
        <p:txBody>
          <a:bodyPr/>
          <a:lstStyle/>
          <a:p>
            <a:br>
              <a:rPr lang="uk-UA" altLang="uk-UA" sz="2400" b="1"/>
            </a:br>
            <a:r>
              <a:rPr lang="uk-UA" altLang="uk-UA" sz="2400"/>
              <a:t> </a:t>
            </a:r>
            <a:br>
              <a:rPr lang="ru-RU" altLang="uk-UA" sz="2400"/>
            </a:br>
            <a:br>
              <a:rPr lang="ru-RU" altLang="uk-UA" sz="2400"/>
            </a:br>
            <a:r>
              <a:rPr lang="uk-UA" altLang="uk-UA" sz="2800" b="1">
                <a:solidFill>
                  <a:srgbClr val="0070C0"/>
                </a:solidFill>
              </a:rPr>
              <a:t>Комплекс заходів </a:t>
            </a:r>
            <a:br>
              <a:rPr lang="uk-UA" altLang="uk-UA" sz="2800" b="1">
                <a:solidFill>
                  <a:srgbClr val="0070C0"/>
                </a:solidFill>
              </a:rPr>
            </a:br>
            <a:r>
              <a:rPr lang="uk-UA" altLang="uk-UA" sz="2800" b="1">
                <a:solidFill>
                  <a:srgbClr val="0070C0"/>
                </a:solidFill>
              </a:rPr>
              <a:t>для ментальної деокупації  і реінтеграції</a:t>
            </a:r>
            <a:br>
              <a:rPr lang="ru-RU" altLang="uk-UA" sz="2800" b="1">
                <a:solidFill>
                  <a:srgbClr val="0070C0"/>
                </a:solidFill>
              </a:rPr>
            </a:br>
            <a:br>
              <a:rPr lang="ru-RU" altLang="uk-UA" sz="2400"/>
            </a:br>
            <a:br>
              <a:rPr lang="ru-RU" altLang="uk-UA" sz="2400"/>
            </a:br>
            <a:br>
              <a:rPr lang="ru-RU" altLang="uk-UA" sz="2400"/>
            </a:br>
            <a:endParaRPr lang="uk-UA" altLang="uk-UA" sz="2400" b="1">
              <a:solidFill>
                <a:srgbClr val="0070C0"/>
              </a:solidFill>
            </a:endParaRPr>
          </a:p>
        </p:txBody>
      </p:sp>
      <p:sp>
        <p:nvSpPr>
          <p:cNvPr id="12291" name="Подзаголовок 9">
            <a:extLst>
              <a:ext uri="{FF2B5EF4-FFF2-40B4-BE49-F238E27FC236}">
                <a16:creationId xmlns:a16="http://schemas.microsoft.com/office/drawing/2014/main" id="{015D58A0-E539-CF31-0991-03D988BB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65313"/>
            <a:ext cx="8496300" cy="4516437"/>
          </a:xfrm>
        </p:spPr>
        <p:txBody>
          <a:bodyPr anchor="ctr"/>
          <a:lstStyle/>
          <a:p>
            <a:pPr algn="just">
              <a:buFont typeface="Arial" charset="0"/>
              <a:buChar char="•"/>
              <a:defRPr/>
            </a:pPr>
            <a:r>
              <a:rPr lang="uk-UA" sz="2000" b="1" dirty="0"/>
              <a:t>забезпечення сталого соціально-економічного розвитку України</a:t>
            </a:r>
            <a:r>
              <a:rPr lang="uk-UA" sz="2000" dirty="0"/>
              <a:t> (у т. ч. підвищення соціальних стандартів, створення нових робочих місць, боротьба з корупцією, створення «соціальних ліфтів» для молоді тощо); </a:t>
            </a:r>
          </a:p>
          <a:p>
            <a:pPr marL="109537" indent="0" algn="just">
              <a:buFont typeface="Georgia" panose="02040502050405020303" pitchFamily="18" charset="0"/>
              <a:buNone/>
              <a:defRPr/>
            </a:pPr>
            <a:endParaRPr lang="ru-RU" sz="2000" dirty="0"/>
          </a:p>
          <a:p>
            <a:pPr algn="just">
              <a:buFont typeface="Arial" charset="0"/>
              <a:buChar char="•"/>
              <a:defRPr/>
            </a:pPr>
            <a:r>
              <a:rPr lang="uk-UA" sz="2000" b="1" dirty="0"/>
              <a:t>модернізація інформаційної політики </a:t>
            </a:r>
            <a:r>
              <a:rPr lang="uk-UA" sz="2000" dirty="0"/>
              <a:t>(популяризація прикладів реінтеграції відомих особистостей; формування позитивних урядових меседжів, спрямованих на мешканців тимчасово непідконтрольних територій; сприяння трансляції українських </a:t>
            </a:r>
            <a:r>
              <a:rPr lang="uk-UA" sz="2000" dirty="0" err="1"/>
              <a:t>ЗМК</a:t>
            </a:r>
            <a:r>
              <a:rPr lang="uk-UA" sz="2000" dirty="0"/>
              <a:t> населенню, що наразі проживає на тимчасово непідконтрольних Уряду територіях; доведення правдивої інформації для зміцнення позитивної  громадської думки про подальшу реінтеграцію); </a:t>
            </a:r>
            <a:endParaRPr lang="ru-RU" sz="2000" dirty="0"/>
          </a:p>
          <a:p>
            <a:pPr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A84659B9-C8E4-6244-F411-B6381CB5C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14017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9E521076-B8C4-4AA7-7E6A-BC3633348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3075" y="836613"/>
            <a:ext cx="7653338" cy="1066800"/>
          </a:xfrm>
        </p:spPr>
        <p:txBody>
          <a:bodyPr/>
          <a:lstStyle/>
          <a:p>
            <a:br>
              <a:rPr lang="uk-UA" altLang="uk-UA" sz="2400" b="1"/>
            </a:br>
            <a:r>
              <a:rPr lang="uk-UA" altLang="uk-UA" sz="2400"/>
              <a:t> </a:t>
            </a:r>
            <a:br>
              <a:rPr lang="ru-RU" altLang="uk-UA" sz="2400"/>
            </a:br>
            <a:br>
              <a:rPr lang="ru-RU" altLang="uk-UA" sz="2400"/>
            </a:br>
            <a:r>
              <a:rPr lang="uk-UA" altLang="uk-UA" sz="2800" b="1">
                <a:solidFill>
                  <a:srgbClr val="0070C0"/>
                </a:solidFill>
              </a:rPr>
              <a:t>Комплекс заходів </a:t>
            </a:r>
            <a:br>
              <a:rPr lang="uk-UA" altLang="uk-UA" sz="2800" b="1">
                <a:solidFill>
                  <a:srgbClr val="0070C0"/>
                </a:solidFill>
              </a:rPr>
            </a:br>
            <a:r>
              <a:rPr lang="uk-UA" altLang="uk-UA" sz="2800" b="1">
                <a:solidFill>
                  <a:srgbClr val="0070C0"/>
                </a:solidFill>
              </a:rPr>
              <a:t>для ментальної деокупації  і реінтеграції</a:t>
            </a:r>
            <a:br>
              <a:rPr lang="ru-RU" altLang="uk-UA" sz="2800" b="1">
                <a:solidFill>
                  <a:srgbClr val="0070C0"/>
                </a:solidFill>
              </a:rPr>
            </a:br>
            <a:br>
              <a:rPr lang="ru-RU" altLang="uk-UA" sz="2400"/>
            </a:br>
            <a:br>
              <a:rPr lang="ru-RU" altLang="uk-UA" sz="2400"/>
            </a:br>
            <a:br>
              <a:rPr lang="ru-RU" altLang="uk-UA" sz="2400"/>
            </a:br>
            <a:endParaRPr lang="uk-UA" altLang="uk-UA" sz="2400" b="1">
              <a:solidFill>
                <a:srgbClr val="0070C0"/>
              </a:solidFill>
            </a:endParaRPr>
          </a:p>
        </p:txBody>
      </p:sp>
      <p:sp>
        <p:nvSpPr>
          <p:cNvPr id="13315" name="Подзаголовок 9">
            <a:extLst>
              <a:ext uri="{FF2B5EF4-FFF2-40B4-BE49-F238E27FC236}">
                <a16:creationId xmlns:a16="http://schemas.microsoft.com/office/drawing/2014/main" id="{C8A0DF69-9883-79DD-24C6-75E5C9746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0075" cy="5111750"/>
          </a:xfrm>
        </p:spPr>
        <p:txBody>
          <a:bodyPr anchor="ctr"/>
          <a:lstStyle/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uk-UA" dirty="0"/>
              <a:t> </a:t>
            </a:r>
            <a:endParaRPr lang="ru-RU" dirty="0"/>
          </a:p>
          <a:p>
            <a:pPr>
              <a:buFont typeface="Arial" charset="0"/>
              <a:buChar char="•"/>
              <a:defRPr/>
            </a:pPr>
            <a:r>
              <a:rPr lang="uk-UA" sz="2000" b="1" dirty="0"/>
              <a:t>трансформація політичного діалог</a:t>
            </a:r>
            <a:r>
              <a:rPr lang="uk-UA" sz="2000" dirty="0"/>
              <a:t>у (між владою, громадянським суспільством, населенням (у т. ч. внутрішньо переміщеними особами), пошук спільних символів та героїв, застосування інструментів культурної дипломатії); </a:t>
            </a:r>
          </a:p>
          <a:p>
            <a:pPr>
              <a:buFont typeface="Arial" charset="0"/>
              <a:buChar char="•"/>
              <a:defRPr/>
            </a:pPr>
            <a:endParaRPr lang="ru-RU" sz="2000" dirty="0"/>
          </a:p>
          <a:p>
            <a:pPr>
              <a:buFont typeface="Arial" charset="0"/>
              <a:buChar char="•"/>
              <a:defRPr/>
            </a:pPr>
            <a:r>
              <a:rPr lang="uk-UA" sz="2000" b="1" dirty="0"/>
              <a:t>широкий суспільний діалог </a:t>
            </a:r>
            <a:r>
              <a:rPr lang="uk-UA" sz="2000" dirty="0"/>
              <a:t>(усіма можливими засобами, зокрема із залученням міжнародної спільноти), постійний пошук компромісів, поступова руйнація стереотипів збройного протистояння, знаходження спільних цінностей та вироблення взаємоприйнятного погляду у майбутнє України;</a:t>
            </a:r>
          </a:p>
          <a:p>
            <a:pPr>
              <a:buFont typeface="Arial" charset="0"/>
              <a:buChar char="•"/>
              <a:defRPr/>
            </a:pPr>
            <a:endParaRPr lang="ru-RU" sz="2000" dirty="0"/>
          </a:p>
          <a:p>
            <a:pPr>
              <a:buFont typeface="Arial" charset="0"/>
              <a:buChar char="•"/>
              <a:defRPr/>
            </a:pPr>
            <a:r>
              <a:rPr lang="uk-UA" sz="2000" b="1" dirty="0"/>
              <a:t>удосконалення державної політики підтримки внутрішньо переміщених осіб.</a:t>
            </a:r>
            <a:endParaRPr lang="ru-RU" sz="2000" b="1" dirty="0"/>
          </a:p>
          <a:p>
            <a:pPr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8372" name="Picture 3">
            <a:extLst>
              <a:ext uri="{FF2B5EF4-FFF2-40B4-BE49-F238E27FC236}">
                <a16:creationId xmlns:a16="http://schemas.microsoft.com/office/drawing/2014/main" id="{4AF26AF0-DC9A-EBF2-F3D9-0D383D030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14017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>
            <a:extLst>
              <a:ext uri="{FF2B5EF4-FFF2-40B4-BE49-F238E27FC236}">
                <a16:creationId xmlns:a16="http://schemas.microsoft.com/office/drawing/2014/main" id="{4C9824DE-532B-98F0-2CC5-161E4A0B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9395" name="Місце для вмісту 2">
            <a:extLst>
              <a:ext uri="{FF2B5EF4-FFF2-40B4-BE49-F238E27FC236}">
                <a16:creationId xmlns:a16="http://schemas.microsoft.com/office/drawing/2014/main" id="{CC5E72A7-876C-4BBD-C340-0F453E18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uk-UA"/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14EEB264-695E-7011-E570-305DA573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7705725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9" descr="Логотип Дня спротиву окупації, розроблений кримськотатарським художником Рустемом Скібіним">
            <a:extLst>
              <a:ext uri="{FF2B5EF4-FFF2-40B4-BE49-F238E27FC236}">
                <a16:creationId xmlns:a16="http://schemas.microsoft.com/office/drawing/2014/main" id="{7A372707-6D29-0334-DC57-B9890B05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606425"/>
            <a:ext cx="1585912" cy="179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29999D3A-972F-FC43-7FC3-65620656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6800"/>
          </a:xfrm>
        </p:spPr>
        <p:txBody>
          <a:bodyPr/>
          <a:lstStyle/>
          <a:p>
            <a:r>
              <a:rPr lang="ru-RU" altLang="uk-UA"/>
              <a:t>Загальні положення</a:t>
            </a:r>
          </a:p>
        </p:txBody>
      </p:sp>
      <p:sp>
        <p:nvSpPr>
          <p:cNvPr id="60419" name="Місце для вмісту 2">
            <a:extLst>
              <a:ext uri="{FF2B5EF4-FFF2-40B4-BE49-F238E27FC236}">
                <a16:creationId xmlns:a16="http://schemas.microsoft.com/office/drawing/2014/main" id="{C9CFF2D2-9A21-EC2A-9B11-B0C49AEDD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324350"/>
          </a:xfrm>
        </p:spPr>
        <p:txBody>
          <a:bodyPr/>
          <a:lstStyle/>
          <a:p>
            <a:pPr marL="565150" indent="-457200">
              <a:buFont typeface="Georgia" panose="02040502050405020303" pitchFamily="18" charset="0"/>
              <a:buAutoNum type="arabicPeriod"/>
            </a:pPr>
            <a:r>
              <a:rPr lang="ru-RU" altLang="uk-UA" sz="2000"/>
              <a:t>Наскрізним елементом політики деокупації та реінтеграції тимчасово</a:t>
            </a:r>
            <a:r>
              <a:rPr lang="en-US" altLang="uk-UA" sz="2000"/>
              <a:t> </a:t>
            </a:r>
            <a:r>
              <a:rPr lang="ru-RU" altLang="uk-UA" sz="2000"/>
              <a:t>окупованої території Автономної Республіки Крим та міста Севастополя (далі –</a:t>
            </a:r>
            <a:r>
              <a:rPr lang="en-US" altLang="uk-UA" sz="2000"/>
              <a:t> </a:t>
            </a:r>
            <a:r>
              <a:rPr lang="ru-RU" altLang="uk-UA" sz="2000"/>
              <a:t>тимчасово окупована територія) є реалізація комплексу заходів дипломатичного,</a:t>
            </a:r>
            <a:r>
              <a:rPr lang="en-US" altLang="uk-UA" sz="2000"/>
              <a:t> </a:t>
            </a:r>
            <a:r>
              <a:rPr lang="ru-RU" altLang="uk-UA" sz="2000"/>
              <a:t>військового, економічного, інформаційного, гуманітарного та іншого характеру.</a:t>
            </a:r>
            <a:endParaRPr lang="en-US" altLang="uk-UA" sz="2000"/>
          </a:p>
          <a:p>
            <a:pPr marL="565150" indent="-457200">
              <a:buFont typeface="Georgia" panose="02040502050405020303" pitchFamily="18" charset="0"/>
              <a:buAutoNum type="arabicPeriod"/>
            </a:pPr>
            <a:r>
              <a:rPr lang="ru-RU" altLang="uk-UA" sz="2000"/>
              <a:t>Одним із найважливіших елементів політики реінтеграції тимчасово</a:t>
            </a:r>
            <a:r>
              <a:rPr lang="en-US" altLang="uk-UA" sz="2000"/>
              <a:t> </a:t>
            </a:r>
            <a:r>
              <a:rPr lang="ru-RU" altLang="uk-UA" sz="2000"/>
              <a:t>окупованої території є застосування інклюзивного суспільного діалогу за участю</a:t>
            </a:r>
            <a:r>
              <a:rPr lang="en-US" altLang="uk-UA" sz="2000"/>
              <a:t> </a:t>
            </a:r>
            <a:r>
              <a:rPr lang="ru-RU" altLang="uk-UA" sz="2000"/>
              <a:t>інститутів громадянського суспільства, залучення їх до процесу підготовки та</a:t>
            </a:r>
            <a:r>
              <a:rPr lang="en-US" altLang="uk-UA" sz="2000"/>
              <a:t> </a:t>
            </a:r>
            <a:r>
              <a:rPr lang="ru-RU" altLang="uk-UA" sz="2000"/>
              <a:t>реалізації політики і механізмів установлення та підтримання миру.</a:t>
            </a:r>
            <a:endParaRPr lang="en-US" altLang="uk-UA" sz="2000"/>
          </a:p>
          <a:p>
            <a:pPr marL="565150" indent="-457200">
              <a:buFont typeface="Georgia" panose="02040502050405020303" pitchFamily="18" charset="0"/>
              <a:buAutoNum type="arabicPeriod"/>
            </a:pPr>
            <a:r>
              <a:rPr lang="ru-RU" altLang="uk-UA" sz="2000"/>
              <a:t>Формування в Україні політики деокупації та реінтеграції тимчасово</a:t>
            </a:r>
            <a:r>
              <a:rPr lang="en-US" altLang="uk-UA" sz="2000"/>
              <a:t> </a:t>
            </a:r>
            <a:r>
              <a:rPr lang="ru-RU" altLang="uk-UA" sz="2000"/>
              <a:t>окупованої території поєднується із заходами щодо розбудови миру, посилення</a:t>
            </a:r>
            <a:r>
              <a:rPr lang="en-US" altLang="uk-UA" sz="2000"/>
              <a:t> </a:t>
            </a:r>
            <a:r>
              <a:rPr lang="ru-RU" altLang="uk-UA" sz="2000"/>
              <a:t>обороноздатності держави, забезпечення подальшого суспільно-політичного і</a:t>
            </a:r>
            <a:r>
              <a:rPr lang="en-US" altLang="uk-UA" sz="2000"/>
              <a:t> </a:t>
            </a:r>
            <a:r>
              <a:rPr lang="ru-RU" altLang="uk-UA" sz="2000"/>
              <a:t>соціально-економічного розвитку України на засадах європейської та</a:t>
            </a:r>
            <a:r>
              <a:rPr lang="en-US" altLang="uk-UA" sz="2000"/>
              <a:t> </a:t>
            </a:r>
            <a:r>
              <a:rPr lang="ru-RU" altLang="uk-UA" sz="2000"/>
              <a:t>євроатлантичної інтеграції.</a:t>
            </a:r>
          </a:p>
        </p:txBody>
      </p:sp>
      <p:pic>
        <p:nvPicPr>
          <p:cNvPr id="60420" name="Picture 2" descr="Крим – це Україна&quot;: у Twitter започаткували флешмоб у відповідь компанії  Apple">
            <a:extLst>
              <a:ext uri="{FF2B5EF4-FFF2-40B4-BE49-F238E27FC236}">
                <a16:creationId xmlns:a16="http://schemas.microsoft.com/office/drawing/2014/main" id="{66C2EC45-30B1-6951-EE15-6E15D6FA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65088"/>
            <a:ext cx="22685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sz="2400" dirty="0" err="1"/>
              <a:t>Повноваження</a:t>
            </a:r>
            <a:r>
              <a:rPr lang="ru-RU" sz="2400" dirty="0"/>
              <a:t> </a:t>
            </a:r>
            <a:r>
              <a:rPr lang="ru-RU" sz="2400" dirty="0" err="1"/>
              <a:t>військових</a:t>
            </a:r>
            <a:r>
              <a:rPr lang="ru-RU" sz="2400" dirty="0"/>
              <a:t> </a:t>
            </a:r>
            <a:r>
              <a:rPr lang="ru-RU" sz="2400" dirty="0" err="1"/>
              <a:t>адміністрацій</a:t>
            </a:r>
            <a:r>
              <a:rPr lang="ru-RU" sz="2400" dirty="0"/>
              <a:t> </a:t>
            </a:r>
            <a:r>
              <a:rPr lang="ru-RU" sz="2400" dirty="0" err="1"/>
              <a:t>здійснюються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воєнного</a:t>
            </a:r>
            <a:r>
              <a:rPr lang="ru-RU" sz="2400" dirty="0"/>
              <a:t> стану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850" y="1981200"/>
            <a:ext cx="8286750" cy="4114800"/>
          </a:xfrm>
        </p:spPr>
        <p:txBody>
          <a:bodyPr/>
          <a:lstStyle/>
          <a:p>
            <a:pPr>
              <a:defRPr/>
            </a:pPr>
            <a:r>
              <a:rPr lang="ru-RU" sz="1600" dirty="0" err="1"/>
              <a:t>повноваження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запровадження</a:t>
            </a:r>
            <a:r>
              <a:rPr lang="ru-RU" sz="1600" dirty="0"/>
              <a:t> та </a:t>
            </a:r>
            <a:r>
              <a:rPr lang="ru-RU" sz="1600" dirty="0" err="1"/>
              <a:t>здійснення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правового режиму </a:t>
            </a:r>
            <a:r>
              <a:rPr lang="ru-RU" sz="1600" dirty="0" err="1"/>
              <a:t>воєнного</a:t>
            </a:r>
            <a:r>
              <a:rPr lang="ru-RU" sz="1600" dirty="0"/>
              <a:t> стану;</a:t>
            </a:r>
          </a:p>
          <a:p>
            <a:pPr>
              <a:defRPr/>
            </a:pPr>
            <a:r>
              <a:rPr lang="ru-RU" sz="1600" dirty="0" err="1"/>
              <a:t>повноваження</a:t>
            </a:r>
            <a:r>
              <a:rPr lang="ru-RU" sz="1600" dirty="0"/>
              <a:t> у </a:t>
            </a:r>
            <a:r>
              <a:rPr lang="ru-RU" sz="1600" dirty="0" err="1"/>
              <a:t>сфері</a:t>
            </a:r>
            <a:r>
              <a:rPr lang="ru-RU" sz="1600" dirty="0"/>
              <a:t> </a:t>
            </a:r>
            <a:r>
              <a:rPr lang="ru-RU" sz="1600" dirty="0" err="1"/>
              <a:t>соціально-економічного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на </a:t>
            </a:r>
            <a:r>
              <a:rPr lang="ru-RU" sz="1600" dirty="0" err="1"/>
              <a:t>відповідній</a:t>
            </a:r>
            <a:r>
              <a:rPr lang="ru-RU" sz="1600" dirty="0"/>
              <a:t> </a:t>
            </a:r>
            <a:r>
              <a:rPr lang="ru-RU" sz="1600" dirty="0" err="1"/>
              <a:t>території</a:t>
            </a:r>
            <a:r>
              <a:rPr lang="ru-RU" sz="1600" dirty="0"/>
              <a:t>: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ефективного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природних</a:t>
            </a:r>
            <a:r>
              <a:rPr lang="ru-RU" sz="1600" dirty="0"/>
              <a:t>, </a:t>
            </a:r>
            <a:r>
              <a:rPr lang="ru-RU" sz="1600" dirty="0" err="1"/>
              <a:t>трудових</a:t>
            </a:r>
            <a:r>
              <a:rPr lang="ru-RU" sz="1600" dirty="0"/>
              <a:t> і </a:t>
            </a:r>
            <a:r>
              <a:rPr lang="ru-RU" sz="1600" dirty="0" err="1"/>
              <a:t>фінансових</a:t>
            </a:r>
            <a:r>
              <a:rPr lang="ru-RU" sz="1600" dirty="0"/>
              <a:t> </a:t>
            </a:r>
            <a:r>
              <a:rPr lang="ru-RU" sz="1600" dirty="0" err="1"/>
              <a:t>ресурсів</a:t>
            </a:r>
            <a:r>
              <a:rPr lang="ru-RU" sz="1600" dirty="0"/>
              <a:t>; </a:t>
            </a:r>
            <a:r>
              <a:rPr lang="ru-RU" sz="1600" dirty="0" err="1"/>
              <a:t>залучення</a:t>
            </a:r>
            <a:r>
              <a:rPr lang="ru-RU" sz="1600" dirty="0"/>
              <a:t> на </a:t>
            </a:r>
            <a:r>
              <a:rPr lang="ru-RU" sz="1600" dirty="0" err="1"/>
              <a:t>договірних</a:t>
            </a:r>
            <a:r>
              <a:rPr lang="ru-RU" sz="1600" dirty="0"/>
              <a:t> засадах </a:t>
            </a:r>
            <a:r>
              <a:rPr lang="ru-RU" sz="1600" dirty="0" err="1"/>
              <a:t>підприємств</a:t>
            </a:r>
            <a:r>
              <a:rPr lang="ru-RU" sz="1600" dirty="0"/>
              <a:t>, </a:t>
            </a:r>
            <a:r>
              <a:rPr lang="ru-RU" sz="1600" dirty="0" err="1"/>
              <a:t>установ</a:t>
            </a:r>
            <a:r>
              <a:rPr lang="ru-RU" sz="1600" dirty="0"/>
              <a:t> та </a:t>
            </a:r>
            <a:r>
              <a:rPr lang="ru-RU" sz="1600" dirty="0" err="1"/>
              <a:t>організацій</a:t>
            </a:r>
            <a:r>
              <a:rPr lang="ru-RU" sz="1600" dirty="0"/>
              <a:t> </a:t>
            </a:r>
            <a:r>
              <a:rPr lang="ru-RU" sz="1600" dirty="0" err="1"/>
              <a:t>незалежно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виробництво</a:t>
            </a:r>
            <a:r>
              <a:rPr lang="ru-RU" sz="1600" dirty="0"/>
              <a:t> </a:t>
            </a:r>
            <a:r>
              <a:rPr lang="ru-RU" sz="1600" dirty="0" err="1"/>
              <a:t>продукції</a:t>
            </a:r>
            <a:r>
              <a:rPr lang="ru-RU" sz="1600" dirty="0"/>
              <a:t>,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/>
              <a:t> (</a:t>
            </a:r>
            <a:r>
              <a:rPr lang="ru-RU" sz="1600" dirty="0" err="1"/>
              <a:t>послуг</a:t>
            </a:r>
            <a:r>
              <a:rPr lang="ru-RU" sz="1600" dirty="0"/>
              <a:t>), </a:t>
            </a:r>
            <a:r>
              <a:rPr lang="ru-RU" sz="1600" dirty="0" err="1"/>
              <a:t>необхідних</a:t>
            </a:r>
            <a:r>
              <a:rPr lang="ru-RU" sz="1600" dirty="0"/>
              <a:t> для </a:t>
            </a:r>
            <a:r>
              <a:rPr lang="ru-RU" sz="1600" dirty="0" err="1"/>
              <a:t>територіальної</a:t>
            </a:r>
            <a:r>
              <a:rPr lang="ru-RU" sz="1600" dirty="0"/>
              <a:t> </a:t>
            </a:r>
            <a:r>
              <a:rPr lang="ru-RU" sz="1600" dirty="0" err="1"/>
              <a:t>громади</a:t>
            </a:r>
            <a:r>
              <a:rPr lang="ru-RU" sz="1600" dirty="0"/>
              <a:t>; </a:t>
            </a:r>
            <a:r>
              <a:rPr lang="ru-RU" sz="1600" dirty="0" err="1"/>
              <a:t>складання</a:t>
            </a:r>
            <a:r>
              <a:rPr lang="ru-RU" sz="1600" dirty="0"/>
              <a:t> та </a:t>
            </a:r>
            <a:r>
              <a:rPr lang="ru-RU" sz="1600" dirty="0" err="1"/>
              <a:t>затвердження</a:t>
            </a:r>
            <a:r>
              <a:rPr lang="ru-RU" sz="1600" dirty="0"/>
              <a:t> </a:t>
            </a:r>
            <a:r>
              <a:rPr lang="ru-RU" sz="1600" dirty="0" err="1"/>
              <a:t>місцевого</a:t>
            </a:r>
            <a:r>
              <a:rPr lang="ru-RU" sz="1600" dirty="0"/>
              <a:t> бюджету; </a:t>
            </a:r>
            <a:r>
              <a:rPr lang="ru-RU" sz="1600" dirty="0" err="1"/>
              <a:t>прийняття</a:t>
            </a:r>
            <a:r>
              <a:rPr lang="ru-RU" sz="1600" dirty="0"/>
              <a:t> </a:t>
            </a:r>
            <a:r>
              <a:rPr lang="ru-RU" sz="1600" dirty="0" err="1"/>
              <a:t>рішень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надання</a:t>
            </a:r>
            <a:r>
              <a:rPr lang="ru-RU" sz="1600" dirty="0"/>
              <a:t> </a:t>
            </a:r>
            <a:r>
              <a:rPr lang="ru-RU" sz="1600" dirty="0" err="1"/>
              <a:t>пільг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сплати</a:t>
            </a:r>
            <a:r>
              <a:rPr lang="ru-RU" sz="1600" dirty="0"/>
              <a:t> </a:t>
            </a:r>
            <a:r>
              <a:rPr lang="ru-RU" sz="1600" dirty="0" err="1"/>
              <a:t>місцевих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 і </a:t>
            </a:r>
            <a:r>
              <a:rPr lang="ru-RU" sz="1600" dirty="0" err="1"/>
              <a:t>зборів</a:t>
            </a:r>
            <a:r>
              <a:rPr lang="ru-RU" sz="1600" dirty="0"/>
              <a:t>; </a:t>
            </a:r>
            <a:r>
              <a:rPr lang="ru-RU" sz="1600" dirty="0" err="1"/>
              <a:t>встановлення</a:t>
            </a:r>
            <a:r>
              <a:rPr lang="ru-RU" sz="1600" dirty="0"/>
              <a:t> </a:t>
            </a:r>
            <a:r>
              <a:rPr lang="ru-RU" sz="1600" dirty="0" err="1"/>
              <a:t>тарифів</a:t>
            </a:r>
            <a:r>
              <a:rPr lang="ru-RU" sz="1600" dirty="0"/>
              <a:t> на </a:t>
            </a:r>
            <a:r>
              <a:rPr lang="ru-RU" sz="1600" dirty="0" err="1"/>
              <a:t>побутові</a:t>
            </a:r>
            <a:r>
              <a:rPr lang="ru-RU" sz="1600" dirty="0"/>
              <a:t>, </a:t>
            </a:r>
            <a:r>
              <a:rPr lang="ru-RU" sz="1600" dirty="0" err="1"/>
              <a:t>комунальні</a:t>
            </a:r>
            <a:r>
              <a:rPr lang="ru-RU" sz="1600" dirty="0"/>
              <a:t> </a:t>
            </a:r>
            <a:r>
              <a:rPr lang="ru-RU" sz="1600" dirty="0" err="1"/>
              <a:t>транспортні</a:t>
            </a:r>
            <a:r>
              <a:rPr lang="ru-RU" sz="1600" dirty="0"/>
              <a:t> та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послуги</a:t>
            </a:r>
            <a:r>
              <a:rPr lang="ru-RU" sz="1600" dirty="0"/>
              <a:t>;</a:t>
            </a:r>
          </a:p>
          <a:p>
            <a:pPr>
              <a:defRPr/>
            </a:pPr>
            <a:r>
              <a:rPr lang="ru-RU" sz="1600" dirty="0" err="1"/>
              <a:t>повноваження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управління</a:t>
            </a:r>
            <a:r>
              <a:rPr lang="ru-RU" sz="1600" dirty="0"/>
              <a:t> </a:t>
            </a:r>
            <a:r>
              <a:rPr lang="ru-RU" sz="1600" dirty="0" err="1"/>
              <a:t>об’єктами</a:t>
            </a:r>
            <a:r>
              <a:rPr lang="ru-RU" sz="1600" dirty="0"/>
              <a:t> </a:t>
            </a:r>
            <a:r>
              <a:rPr lang="ru-RU" sz="1600" dirty="0" err="1"/>
              <a:t>житлово-комунального</a:t>
            </a:r>
            <a:r>
              <a:rPr lang="ru-RU" sz="1600" dirty="0"/>
              <a:t> </a:t>
            </a:r>
            <a:r>
              <a:rPr lang="ru-RU" sz="1600" dirty="0" err="1"/>
              <a:t>господарства</a:t>
            </a:r>
            <a:r>
              <a:rPr lang="ru-RU" sz="1600" dirty="0"/>
              <a:t> </a:t>
            </a:r>
            <a:r>
              <a:rPr lang="ru-RU" sz="1600" dirty="0" err="1"/>
              <a:t>побутового</a:t>
            </a:r>
            <a:r>
              <a:rPr lang="ru-RU" sz="1600" dirty="0"/>
              <a:t>, </a:t>
            </a:r>
            <a:r>
              <a:rPr lang="ru-RU" sz="1600" dirty="0" err="1"/>
              <a:t>торговельного</a:t>
            </a:r>
            <a:r>
              <a:rPr lang="ru-RU" sz="1600" dirty="0"/>
              <a:t> </a:t>
            </a:r>
            <a:r>
              <a:rPr lang="ru-RU" sz="1600" dirty="0" err="1"/>
              <a:t>обслуговування</a:t>
            </a:r>
            <a:r>
              <a:rPr lang="ru-RU" sz="1600" dirty="0"/>
              <a:t>, транспорту і </a:t>
            </a:r>
            <a:r>
              <a:rPr lang="ru-RU" sz="1600" dirty="0" err="1"/>
              <a:t>зв’язку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перебувають</a:t>
            </a:r>
            <a:r>
              <a:rPr lang="ru-RU" sz="1600" dirty="0"/>
              <a:t> у </a:t>
            </a:r>
            <a:r>
              <a:rPr lang="ru-RU" sz="1600" dirty="0" err="1"/>
              <a:t>комунальній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</a:t>
            </a:r>
            <a:r>
              <a:rPr lang="ru-RU" sz="1600" dirty="0" err="1"/>
              <a:t>відповідних</a:t>
            </a:r>
            <a:r>
              <a:rPr lang="ru-RU" sz="1600" dirty="0"/>
              <a:t> </a:t>
            </a:r>
            <a:r>
              <a:rPr lang="ru-RU" sz="1600" dirty="0" err="1"/>
              <a:t>територіальних</a:t>
            </a:r>
            <a:r>
              <a:rPr lang="ru-RU" sz="1600" dirty="0"/>
              <a:t> громад;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 </a:t>
            </a:r>
            <a:r>
              <a:rPr lang="ru-RU" sz="1600" dirty="0" err="1"/>
              <a:t>паливом</a:t>
            </a:r>
            <a:r>
              <a:rPr lang="ru-RU" sz="1600" dirty="0"/>
              <a:t>, </a:t>
            </a:r>
            <a:r>
              <a:rPr lang="ru-RU" sz="1600" dirty="0" err="1"/>
              <a:t>електроенергією</a:t>
            </a:r>
            <a:r>
              <a:rPr lang="ru-RU" sz="1600" dirty="0"/>
              <a:t>, газом та </a:t>
            </a:r>
            <a:r>
              <a:rPr lang="ru-RU" sz="1600" dirty="0" err="1"/>
              <a:t>іншими</a:t>
            </a:r>
            <a:r>
              <a:rPr lang="ru-RU" sz="1600" dirty="0"/>
              <a:t> </a:t>
            </a:r>
            <a:r>
              <a:rPr lang="ru-RU" sz="1600" dirty="0" err="1"/>
              <a:t>енергоносіями</a:t>
            </a:r>
            <a:r>
              <a:rPr lang="ru-RU" sz="1600" dirty="0"/>
              <a:t>; </a:t>
            </a:r>
            <a:r>
              <a:rPr lang="ru-RU" sz="1600" dirty="0" err="1"/>
              <a:t>вирішення</a:t>
            </a:r>
            <a:r>
              <a:rPr lang="ru-RU" sz="1600" dirty="0"/>
              <a:t> </a:t>
            </a:r>
            <a:r>
              <a:rPr lang="ru-RU" sz="1600" dirty="0" err="1"/>
              <a:t>питань</a:t>
            </a:r>
            <a:r>
              <a:rPr lang="ru-RU" sz="1600" dirty="0"/>
              <a:t> </a:t>
            </a:r>
            <a:r>
              <a:rPr lang="ru-RU" sz="1600" dirty="0" err="1"/>
              <a:t>водопостачання</a:t>
            </a:r>
            <a:r>
              <a:rPr lang="ru-RU" sz="1600" dirty="0"/>
              <a:t>, </a:t>
            </a:r>
            <a:r>
              <a:rPr lang="ru-RU" sz="1600" dirty="0" err="1"/>
              <a:t>відведення</a:t>
            </a:r>
            <a:r>
              <a:rPr lang="ru-RU" sz="1600" dirty="0"/>
              <a:t> та </a:t>
            </a:r>
            <a:r>
              <a:rPr lang="ru-RU" sz="1600" dirty="0" err="1"/>
              <a:t>очищення</a:t>
            </a:r>
            <a:r>
              <a:rPr lang="ru-RU" sz="1600" dirty="0"/>
              <a:t> </a:t>
            </a:r>
            <a:r>
              <a:rPr lang="ru-RU" sz="1600" dirty="0" err="1"/>
              <a:t>стічних</a:t>
            </a:r>
            <a:r>
              <a:rPr lang="ru-RU" sz="1600" dirty="0"/>
              <a:t> вод; </a:t>
            </a:r>
            <a:r>
              <a:rPr lang="ru-RU" sz="1600" dirty="0" err="1"/>
              <a:t>вирішення</a:t>
            </a:r>
            <a:r>
              <a:rPr lang="ru-RU" sz="1600" dirty="0"/>
              <a:t> </a:t>
            </a:r>
            <a:r>
              <a:rPr lang="ru-RU" sz="1600" dirty="0" err="1"/>
              <a:t>питань</a:t>
            </a:r>
            <a:r>
              <a:rPr lang="ru-RU" sz="1600" dirty="0"/>
              <a:t> </a:t>
            </a:r>
            <a:r>
              <a:rPr lang="ru-RU" sz="1600" dirty="0" err="1"/>
              <a:t>збирання</a:t>
            </a:r>
            <a:r>
              <a:rPr lang="ru-RU" sz="1600" dirty="0"/>
              <a:t>, </a:t>
            </a:r>
            <a:r>
              <a:rPr lang="ru-RU" sz="1600" dirty="0" err="1"/>
              <a:t>транспортування</a:t>
            </a:r>
            <a:r>
              <a:rPr lang="ru-RU" sz="1600" dirty="0"/>
              <a:t>, </a:t>
            </a:r>
            <a:r>
              <a:rPr lang="ru-RU" sz="1600" dirty="0" err="1"/>
              <a:t>утилізації</a:t>
            </a:r>
            <a:r>
              <a:rPr lang="ru-RU" sz="1600" dirty="0"/>
              <a:t> та </a:t>
            </a:r>
            <a:r>
              <a:rPr lang="ru-RU" sz="1600" dirty="0" err="1"/>
              <a:t>знешкодження</a:t>
            </a:r>
            <a:r>
              <a:rPr lang="ru-RU" sz="1600" dirty="0"/>
              <a:t> </a:t>
            </a:r>
            <a:r>
              <a:rPr lang="ru-RU" sz="1600" dirty="0" err="1"/>
              <a:t>побутових</a:t>
            </a:r>
            <a:r>
              <a:rPr lang="ru-RU" sz="1600" dirty="0"/>
              <a:t> </a:t>
            </a:r>
            <a:r>
              <a:rPr lang="ru-RU" sz="1600" dirty="0" err="1"/>
              <a:t>відходів</a:t>
            </a:r>
            <a:r>
              <a:rPr lang="ru-RU" sz="1600" dirty="0"/>
              <a:t>; </a:t>
            </a:r>
            <a:r>
              <a:rPr lang="ru-RU" sz="1600" dirty="0" err="1"/>
              <a:t>затвердження</a:t>
            </a:r>
            <a:r>
              <a:rPr lang="ru-RU" sz="1600" dirty="0"/>
              <a:t> </a:t>
            </a:r>
            <a:r>
              <a:rPr lang="ru-RU" sz="1600" dirty="0" err="1"/>
              <a:t>маршрутів</a:t>
            </a:r>
            <a:r>
              <a:rPr lang="ru-RU" sz="1600" dirty="0"/>
              <a:t> і </a:t>
            </a:r>
            <a:r>
              <a:rPr lang="ru-RU" sz="1600" dirty="0" err="1"/>
              <a:t>графіків</a:t>
            </a:r>
            <a:r>
              <a:rPr lang="ru-RU" sz="1600" dirty="0"/>
              <a:t> </a:t>
            </a:r>
            <a:r>
              <a:rPr lang="ru-RU" sz="1600" dirty="0" err="1"/>
              <a:t>руху</a:t>
            </a:r>
            <a:r>
              <a:rPr lang="ru-RU" sz="1600" dirty="0"/>
              <a:t> </a:t>
            </a:r>
            <a:r>
              <a:rPr lang="ru-RU" sz="1600" dirty="0" err="1"/>
              <a:t>місцевого</a:t>
            </a:r>
            <a:r>
              <a:rPr lang="ru-RU" sz="1600" dirty="0"/>
              <a:t> </a:t>
            </a:r>
            <a:r>
              <a:rPr lang="ru-RU" sz="1600" dirty="0" err="1"/>
              <a:t>пасажирського</a:t>
            </a:r>
            <a:r>
              <a:rPr lang="ru-RU" sz="1600" dirty="0"/>
              <a:t> транспорту </a:t>
            </a:r>
            <a:r>
              <a:rPr lang="ru-RU" sz="1600" dirty="0" err="1"/>
              <a:t>незалежно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</a:t>
            </a:r>
            <a:r>
              <a:rPr lang="ru-RU" sz="1600" dirty="0" err="1"/>
              <a:t>власності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;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>
            <a:extLst>
              <a:ext uri="{FF2B5EF4-FFF2-40B4-BE49-F238E27FC236}">
                <a16:creationId xmlns:a16="http://schemas.microsoft.com/office/drawing/2014/main" id="{2FA2B9D6-4B7D-EE13-F234-AFF3C0D4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6438"/>
            <a:ext cx="8229600" cy="1066800"/>
          </a:xfrm>
        </p:spPr>
        <p:txBody>
          <a:bodyPr/>
          <a:lstStyle/>
          <a:p>
            <a:r>
              <a:rPr lang="ru-RU" altLang="uk-UA"/>
              <a:t>Загальні положення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D099FC-2B8E-FF61-26EF-7D301968F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24350"/>
          </a:xfrm>
        </p:spPr>
        <p:txBody>
          <a:bodyPr/>
          <a:lstStyle/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600" dirty="0"/>
              <a:t>4. </a:t>
            </a:r>
            <a:r>
              <a:rPr lang="ru-RU" sz="1600" dirty="0" err="1"/>
              <a:t>Цілями</a:t>
            </a:r>
            <a:r>
              <a:rPr lang="ru-RU" sz="1600" dirty="0"/>
              <a:t>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деокупації</a:t>
            </a:r>
            <a:r>
              <a:rPr lang="ru-RU" sz="1600" dirty="0"/>
              <a:t> </a:t>
            </a:r>
            <a:r>
              <a:rPr lang="ru-RU" sz="1600" dirty="0" err="1"/>
              <a:t>тимчасово</a:t>
            </a:r>
            <a:r>
              <a:rPr lang="en-US" sz="1600" dirty="0"/>
              <a:t> </a:t>
            </a:r>
            <a:r>
              <a:rPr lang="ru-RU" sz="1600" dirty="0" err="1"/>
              <a:t>окупованої</a:t>
            </a:r>
            <a:r>
              <a:rPr lang="ru-RU" sz="1600" dirty="0"/>
              <a:t> </a:t>
            </a:r>
            <a:r>
              <a:rPr lang="ru-RU" sz="1600" dirty="0" err="1"/>
              <a:t>території</a:t>
            </a:r>
            <a:r>
              <a:rPr lang="ru-RU" sz="1600" dirty="0"/>
              <a:t> та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безпечної</a:t>
            </a:r>
            <a:r>
              <a:rPr lang="ru-RU" sz="1600" dirty="0"/>
              <a:t> </a:t>
            </a:r>
            <a:r>
              <a:rPr lang="ru-RU" sz="1600" dirty="0" err="1"/>
              <a:t>реінтеграції</a:t>
            </a:r>
            <a:r>
              <a:rPr lang="ru-RU" sz="1600" dirty="0"/>
              <a:t> є:</a:t>
            </a:r>
          </a:p>
          <a:p>
            <a:pPr>
              <a:defRPr/>
            </a:pPr>
            <a:r>
              <a:rPr lang="ru-RU" sz="1600" dirty="0" err="1"/>
              <a:t>відновлення</a:t>
            </a:r>
            <a:r>
              <a:rPr lang="ru-RU" sz="1600" dirty="0"/>
              <a:t> </a:t>
            </a:r>
            <a:r>
              <a:rPr lang="ru-RU" sz="1600" dirty="0" err="1"/>
              <a:t>територіальної</a:t>
            </a:r>
            <a:r>
              <a:rPr lang="ru-RU" sz="1600" dirty="0"/>
              <a:t> </a:t>
            </a:r>
            <a:r>
              <a:rPr lang="ru-RU" sz="1600" dirty="0" err="1"/>
              <a:t>цілісності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у межах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міжнародно</a:t>
            </a:r>
            <a:r>
              <a:rPr lang="ru-RU" sz="1600" dirty="0"/>
              <a:t> </a:t>
            </a:r>
            <a:r>
              <a:rPr lang="ru-RU" sz="1600" dirty="0" err="1"/>
              <a:t>визнаного</a:t>
            </a:r>
            <a:r>
              <a:rPr lang="en-US" sz="1600" dirty="0"/>
              <a:t> </a:t>
            </a:r>
            <a:r>
              <a:rPr lang="ru-RU" sz="1600" dirty="0"/>
              <a:t>державного кордону, </a:t>
            </a:r>
            <a:r>
              <a:rPr lang="ru-RU" sz="1600" dirty="0" err="1"/>
              <a:t>забезпечення</a:t>
            </a:r>
            <a:r>
              <a:rPr lang="ru-RU" sz="1600" dirty="0"/>
              <a:t> державного </a:t>
            </a:r>
            <a:r>
              <a:rPr lang="ru-RU" sz="1600" dirty="0" err="1"/>
              <a:t>суверенітету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;</a:t>
            </a:r>
          </a:p>
          <a:p>
            <a:pPr>
              <a:defRPr/>
            </a:pP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єдності</a:t>
            </a:r>
            <a:r>
              <a:rPr lang="ru-RU" sz="1600" dirty="0"/>
              <a:t>, </a:t>
            </a:r>
            <a:r>
              <a:rPr lang="ru-RU" sz="1600" dirty="0" err="1"/>
              <a:t>стійкості</a:t>
            </a:r>
            <a:r>
              <a:rPr lang="ru-RU" sz="1600" dirty="0"/>
              <a:t> та </a:t>
            </a:r>
            <a:r>
              <a:rPr lang="ru-RU" sz="1600" dirty="0" err="1"/>
              <a:t>згуртованості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en-US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 і </a:t>
            </a:r>
            <a:r>
              <a:rPr lang="ru-RU" sz="1600" dirty="0" err="1"/>
              <a:t>держави</a:t>
            </a:r>
            <a:r>
              <a:rPr lang="ru-RU" sz="1600" dirty="0"/>
              <a:t> </a:t>
            </a:r>
            <a:r>
              <a:rPr lang="ru-RU" sz="1600" dirty="0" err="1"/>
              <a:t>Україна</a:t>
            </a:r>
            <a:r>
              <a:rPr lang="ru-RU" sz="1600" dirty="0"/>
              <a:t>;</a:t>
            </a:r>
          </a:p>
          <a:p>
            <a:pPr>
              <a:defRPr/>
            </a:pPr>
            <a:r>
              <a:rPr lang="ru-RU" sz="1600" dirty="0" err="1"/>
              <a:t>припинення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тимчасово</a:t>
            </a:r>
            <a:r>
              <a:rPr lang="ru-RU" sz="1600" dirty="0"/>
              <a:t> </a:t>
            </a:r>
            <a:r>
              <a:rPr lang="ru-RU" sz="1600" dirty="0" err="1"/>
              <a:t>окупованої</a:t>
            </a:r>
            <a:r>
              <a:rPr lang="ru-RU" sz="1600" dirty="0"/>
              <a:t> </a:t>
            </a:r>
            <a:r>
              <a:rPr lang="ru-RU" sz="1600" dirty="0" err="1"/>
              <a:t>території</a:t>
            </a:r>
            <a:r>
              <a:rPr lang="ru-RU" sz="1600" dirty="0"/>
              <a:t> для </a:t>
            </a:r>
            <a:r>
              <a:rPr lang="ru-RU" sz="1600" dirty="0" err="1"/>
              <a:t>діяльності</a:t>
            </a:r>
            <a:r>
              <a:rPr lang="ru-RU" sz="1600" dirty="0"/>
              <a:t>, яка</a:t>
            </a:r>
            <a:r>
              <a:rPr lang="en-US" sz="1600" dirty="0"/>
              <a:t> </a:t>
            </a:r>
            <a:r>
              <a:rPr lang="ru-RU" sz="1600" dirty="0" err="1"/>
              <a:t>загрожує</a:t>
            </a:r>
            <a:r>
              <a:rPr lang="ru-RU" sz="1600" dirty="0"/>
              <a:t> </a:t>
            </a:r>
            <a:r>
              <a:rPr lang="ru-RU" sz="1600" dirty="0" err="1"/>
              <a:t>національній</a:t>
            </a:r>
            <a:r>
              <a:rPr lang="ru-RU" sz="1600" dirty="0"/>
              <a:t> </a:t>
            </a:r>
            <a:r>
              <a:rPr lang="ru-RU" sz="1600" dirty="0" err="1"/>
              <a:t>безпеці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та/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спрямована</a:t>
            </a:r>
            <a:r>
              <a:rPr lang="ru-RU" sz="1600" dirty="0"/>
              <a:t> на </a:t>
            </a:r>
            <a:r>
              <a:rPr lang="ru-RU" sz="1600" dirty="0" err="1"/>
              <a:t>підрив</a:t>
            </a:r>
            <a:r>
              <a:rPr lang="en-US" sz="1600" dirty="0"/>
              <a:t> </a:t>
            </a:r>
            <a:r>
              <a:rPr lang="ru-RU" sz="1600" dirty="0" err="1"/>
              <a:t>міжнародної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 і миру;</a:t>
            </a:r>
          </a:p>
          <a:p>
            <a:pPr>
              <a:defRPr/>
            </a:pPr>
            <a:r>
              <a:rPr lang="ru-RU" sz="1600" dirty="0" err="1"/>
              <a:t>визначення</a:t>
            </a:r>
            <a:r>
              <a:rPr lang="ru-RU" sz="1600" dirty="0"/>
              <a:t> </a:t>
            </a:r>
            <a:r>
              <a:rPr lang="ru-RU" sz="1600" dirty="0" err="1"/>
              <a:t>правових</a:t>
            </a:r>
            <a:r>
              <a:rPr lang="ru-RU" sz="1600" dirty="0"/>
              <a:t> засад </a:t>
            </a:r>
            <a:r>
              <a:rPr lang="ru-RU" sz="1600" dirty="0" err="1"/>
              <a:t>перехідного</a:t>
            </a:r>
            <a:r>
              <a:rPr lang="ru-RU" sz="1600" dirty="0"/>
              <a:t> </a:t>
            </a:r>
            <a:r>
              <a:rPr lang="ru-RU" sz="1600" dirty="0" err="1"/>
              <a:t>правосуддя</a:t>
            </a:r>
            <a:r>
              <a:rPr lang="ru-RU" sz="1600" dirty="0"/>
              <a:t>;</a:t>
            </a:r>
          </a:p>
          <a:p>
            <a:pPr>
              <a:defRPr/>
            </a:pPr>
            <a:r>
              <a:rPr lang="ru-RU" sz="1600" dirty="0" err="1"/>
              <a:t>формування</a:t>
            </a:r>
            <a:r>
              <a:rPr lang="ru-RU" sz="1600" dirty="0"/>
              <a:t> та </a:t>
            </a:r>
            <a:r>
              <a:rPr lang="ru-RU" sz="1600" dirty="0" err="1"/>
              <a:t>реалізація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 у </a:t>
            </a:r>
            <a:r>
              <a:rPr lang="ru-RU" sz="1600" dirty="0" err="1"/>
              <a:t>правовій</a:t>
            </a:r>
            <a:r>
              <a:rPr lang="ru-RU" sz="1600" dirty="0"/>
              <a:t>, </a:t>
            </a:r>
            <a:r>
              <a:rPr lang="ru-RU" sz="1600" dirty="0" err="1"/>
              <a:t>соціальній</a:t>
            </a:r>
            <a:r>
              <a:rPr lang="ru-RU" sz="1600" dirty="0"/>
              <a:t>, </a:t>
            </a:r>
            <a:r>
              <a:rPr lang="ru-RU" sz="1600" dirty="0" err="1"/>
              <a:t>освітній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dirty="0" err="1"/>
              <a:t>інформаційній</a:t>
            </a:r>
            <a:r>
              <a:rPr lang="ru-RU" sz="1600" dirty="0"/>
              <a:t>, </a:t>
            </a:r>
            <a:r>
              <a:rPr lang="ru-RU" sz="1600" dirty="0" err="1"/>
              <a:t>гуманітарній</a:t>
            </a:r>
            <a:r>
              <a:rPr lang="ru-RU" sz="1600" dirty="0"/>
              <a:t> та </a:t>
            </a:r>
            <a:r>
              <a:rPr lang="ru-RU" sz="1600" dirty="0" err="1"/>
              <a:t>інших</a:t>
            </a:r>
            <a:r>
              <a:rPr lang="ru-RU" sz="1600" dirty="0"/>
              <a:t> сферах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зростання</a:t>
            </a:r>
            <a:r>
              <a:rPr lang="ru-RU" sz="1600" dirty="0"/>
              <a:t> та </a:t>
            </a:r>
            <a:r>
              <a:rPr lang="ru-RU" sz="1600" dirty="0" err="1"/>
              <a:t>зміцнення</a:t>
            </a:r>
            <a:r>
              <a:rPr lang="en-US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/>
              <a:t>довіри</a:t>
            </a:r>
            <a:r>
              <a:rPr lang="ru-RU" sz="1600" dirty="0"/>
              <a:t>, </a:t>
            </a:r>
            <a:r>
              <a:rPr lang="ru-RU" sz="1600" dirty="0" err="1"/>
              <a:t>гарантування</a:t>
            </a:r>
            <a:r>
              <a:rPr lang="ru-RU" sz="1600" dirty="0"/>
              <a:t> прав та </a:t>
            </a:r>
            <a:r>
              <a:rPr lang="ru-RU" sz="1600" dirty="0" err="1"/>
              <a:t>законних</a:t>
            </a:r>
            <a:r>
              <a:rPr lang="ru-RU" sz="1600" dirty="0"/>
              <a:t> </a:t>
            </a:r>
            <a:r>
              <a:rPr lang="ru-RU" sz="1600" dirty="0" err="1"/>
              <a:t>інтересів</a:t>
            </a:r>
            <a:r>
              <a:rPr lang="ru-RU" sz="1600" dirty="0"/>
              <a:t> </a:t>
            </a:r>
            <a:r>
              <a:rPr lang="ru-RU" sz="1600" dirty="0" err="1"/>
              <a:t>громадян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en-US" sz="1600" dirty="0"/>
              <a:t> </a:t>
            </a:r>
            <a:r>
              <a:rPr lang="ru-RU" sz="1600" dirty="0" err="1"/>
              <a:t>постраждали</a:t>
            </a:r>
            <a:r>
              <a:rPr lang="ru-RU" sz="1600" dirty="0"/>
              <a:t>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тимчасової</a:t>
            </a:r>
            <a:r>
              <a:rPr lang="ru-RU" sz="1600" dirty="0"/>
              <a:t> </a:t>
            </a:r>
            <a:r>
              <a:rPr lang="ru-RU" sz="1600" dirty="0" err="1"/>
              <a:t>окупації</a:t>
            </a:r>
            <a:r>
              <a:rPr lang="ru-RU" sz="1600" dirty="0"/>
              <a:t>;</a:t>
            </a:r>
          </a:p>
          <a:p>
            <a:pPr>
              <a:defRPr/>
            </a:pP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сталого</a:t>
            </a:r>
            <a:r>
              <a:rPr lang="ru-RU" sz="1600" dirty="0"/>
              <a:t> </a:t>
            </a:r>
            <a:r>
              <a:rPr lang="ru-RU" sz="1600" dirty="0" err="1"/>
              <a:t>суспільно-політичного</a:t>
            </a:r>
            <a:r>
              <a:rPr lang="ru-RU" sz="1600" dirty="0"/>
              <a:t>, </a:t>
            </a:r>
            <a:r>
              <a:rPr lang="ru-RU" sz="1600" dirty="0" err="1"/>
              <a:t>гуманітарного</a:t>
            </a:r>
            <a:r>
              <a:rPr lang="ru-RU" sz="1600" dirty="0"/>
              <a:t> та </a:t>
            </a:r>
            <a:r>
              <a:rPr lang="ru-RU" sz="1600" dirty="0" err="1"/>
              <a:t>економічного</a:t>
            </a:r>
            <a:r>
              <a:rPr lang="en-US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визначених</a:t>
            </a:r>
            <a:r>
              <a:rPr lang="ru-RU" sz="1600" dirty="0"/>
              <a:t> засад </a:t>
            </a:r>
            <a:r>
              <a:rPr lang="ru-RU" sz="1600" dirty="0" err="1"/>
              <a:t>внутрішньої</a:t>
            </a:r>
            <a:r>
              <a:rPr lang="ru-RU" sz="1600" dirty="0"/>
              <a:t> і </a:t>
            </a:r>
            <a:r>
              <a:rPr lang="ru-RU" sz="1600" dirty="0" err="1"/>
              <a:t>зовнішньої</a:t>
            </a:r>
            <a:r>
              <a:rPr lang="en-US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, </a:t>
            </a:r>
            <a:r>
              <a:rPr lang="ru-RU" sz="1600" dirty="0" err="1"/>
              <a:t>стратегічного</a:t>
            </a:r>
            <a:r>
              <a:rPr lang="ru-RU" sz="1600" dirty="0"/>
              <a:t> курсу </a:t>
            </a:r>
            <a:r>
              <a:rPr lang="ru-RU" sz="1600" dirty="0" err="1"/>
              <a:t>держави</a:t>
            </a:r>
            <a:r>
              <a:rPr lang="ru-RU" sz="1600" dirty="0"/>
              <a:t> на </a:t>
            </a:r>
            <a:r>
              <a:rPr lang="ru-RU" sz="1600" dirty="0" err="1"/>
              <a:t>набуття</a:t>
            </a:r>
            <a:r>
              <a:rPr lang="ru-RU" sz="1600" dirty="0"/>
              <a:t> </a:t>
            </a:r>
            <a:r>
              <a:rPr lang="ru-RU" sz="1600" dirty="0" err="1"/>
              <a:t>повноправного</a:t>
            </a:r>
            <a:r>
              <a:rPr lang="ru-RU" sz="1600" dirty="0"/>
              <a:t> членства</a:t>
            </a:r>
            <a:r>
              <a:rPr lang="en-US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в </a:t>
            </a:r>
            <a:r>
              <a:rPr lang="ru-RU" sz="1600" dirty="0" err="1"/>
              <a:t>Європейському</a:t>
            </a:r>
            <a:r>
              <a:rPr lang="ru-RU" sz="1600" dirty="0"/>
              <a:t> </a:t>
            </a:r>
            <a:r>
              <a:rPr lang="ru-RU" sz="1600" dirty="0" err="1"/>
              <a:t>Союзі</a:t>
            </a:r>
            <a:r>
              <a:rPr lang="ru-RU" sz="1600" dirty="0"/>
              <a:t> та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Північноатлантичного</a:t>
            </a:r>
            <a:r>
              <a:rPr lang="ru-RU" sz="1600" dirty="0"/>
              <a:t> договору.</a:t>
            </a:r>
          </a:p>
        </p:txBody>
      </p:sp>
      <p:pic>
        <p:nvPicPr>
          <p:cNvPr id="61444" name="Picture 2" descr="Крим – це Україна&quot;: у Twitter започаткували флешмоб у відповідь компанії  Apple">
            <a:extLst>
              <a:ext uri="{FF2B5EF4-FFF2-40B4-BE49-F238E27FC236}">
                <a16:creationId xmlns:a16="http://schemas.microsoft.com/office/drawing/2014/main" id="{FF1021D1-0C6A-67C2-0D5D-700C23B53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0988"/>
            <a:ext cx="22685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uk-UA" sz="2400" b="1" dirty="0"/>
              <a:t>Публічне управління </a:t>
            </a:r>
            <a:br>
              <a:rPr lang="uk-UA" sz="2400" b="1" dirty="0"/>
            </a:br>
            <a:r>
              <a:rPr lang="uk-UA" sz="2400" b="1" dirty="0"/>
              <a:t>в умовах </a:t>
            </a:r>
            <a:r>
              <a:rPr lang="uk-UA" sz="2400" b="1" dirty="0" err="1"/>
              <a:t>поствоєнної</a:t>
            </a:r>
            <a:r>
              <a:rPr lang="uk-UA" sz="2400" b="1" dirty="0"/>
              <a:t> відбудови</a:t>
            </a:r>
            <a:endParaRPr lang="ru-RU" sz="2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2122512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uk-UA" sz="2400" dirty="0"/>
              <a:t>забезпечення підвищення професіоналізму;</a:t>
            </a:r>
          </a:p>
          <a:p>
            <a:pPr>
              <a:defRPr/>
            </a:pPr>
            <a:r>
              <a:rPr lang="uk-UA" sz="2400" dirty="0"/>
              <a:t>використання технологій антикризового управління та ризик-менеджменту;</a:t>
            </a:r>
          </a:p>
          <a:p>
            <a:pPr>
              <a:defRPr/>
            </a:pPr>
            <a:r>
              <a:rPr lang="uk-UA" sz="2400" dirty="0"/>
              <a:t>перегляд та коригування існуючих стратегій;</a:t>
            </a:r>
          </a:p>
          <a:p>
            <a:pPr>
              <a:defRPr/>
            </a:pPr>
            <a:r>
              <a:rPr lang="uk-UA" sz="2400" dirty="0"/>
              <a:t>розробка стратегій </a:t>
            </a:r>
            <a:r>
              <a:rPr lang="uk-UA" sz="2400" dirty="0" err="1"/>
              <a:t>поствоєнної</a:t>
            </a:r>
            <a:r>
              <a:rPr lang="uk-UA" sz="2400" dirty="0"/>
              <a:t> відбудови на всіх ієрархічних рівнях публічного управління;</a:t>
            </a:r>
          </a:p>
          <a:p>
            <a:pPr>
              <a:defRPr/>
            </a:pPr>
            <a:r>
              <a:rPr lang="uk-UA" sz="2400" dirty="0"/>
              <a:t>завершення реформи з децентралізації;</a:t>
            </a:r>
          </a:p>
          <a:p>
            <a:pPr>
              <a:defRPr/>
            </a:pPr>
            <a:r>
              <a:rPr lang="uk-UA" sz="2400" dirty="0"/>
              <a:t>реалізація євроінтеграційної перспективи;</a:t>
            </a:r>
          </a:p>
          <a:p>
            <a:pPr>
              <a:defRPr/>
            </a:pPr>
            <a:r>
              <a:rPr lang="uk-UA" sz="2400" dirty="0"/>
              <a:t>врахування </a:t>
            </a:r>
            <a:r>
              <a:rPr lang="uk-UA" sz="2400" dirty="0" err="1"/>
              <a:t>безпекової</a:t>
            </a:r>
            <a:r>
              <a:rPr lang="uk-UA" sz="2400" dirty="0"/>
              <a:t> складової;</a:t>
            </a:r>
          </a:p>
          <a:p>
            <a:pPr>
              <a:defRPr/>
            </a:pPr>
            <a:r>
              <a:rPr lang="uk-UA" sz="2400" dirty="0"/>
              <a:t>реінтеграція тимчасово окупованих територій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8" descr="У Львові з будівлі вкрали прапори Євросоюзу та України - Четверта студія">
            <a:extLst>
              <a:ext uri="{FF2B5EF4-FFF2-40B4-BE49-F238E27FC236}">
                <a16:creationId xmlns:a16="http://schemas.microsoft.com/office/drawing/2014/main" id="{3F784D76-5470-0683-7CDF-71F127C4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39" y="605275"/>
            <a:ext cx="2579125" cy="145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Резюме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6800" y="2193925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ru-RU" sz="1800" dirty="0" err="1">
                <a:effectLst/>
              </a:rPr>
              <a:t>Воєнний</a:t>
            </a:r>
            <a:r>
              <a:rPr lang="ru-RU" sz="1800" dirty="0">
                <a:effectLst/>
              </a:rPr>
              <a:t> час </a:t>
            </a:r>
            <a:r>
              <a:rPr lang="ru-RU" sz="1800" dirty="0" err="1">
                <a:effectLst/>
              </a:rPr>
              <a:t>гуртує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українське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суспільство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дедалі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тісніше</a:t>
            </a:r>
            <a:r>
              <a:rPr lang="ru-RU" sz="1800" dirty="0">
                <a:effectLst/>
              </a:rPr>
              <a:t>. </a:t>
            </a:r>
            <a:r>
              <a:rPr lang="ru-RU" sz="1800" dirty="0" err="1">
                <a:effectLst/>
              </a:rPr>
              <a:t>Сьогодні</a:t>
            </a:r>
            <a:r>
              <a:rPr lang="ru-RU" sz="1800" dirty="0">
                <a:effectLst/>
              </a:rPr>
              <a:t> в </a:t>
            </a:r>
            <a:r>
              <a:rPr lang="ru-RU" sz="1800" dirty="0" err="1">
                <a:effectLst/>
              </a:rPr>
              <a:t>Україні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фактично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зник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поділ</a:t>
            </a:r>
            <a:r>
              <a:rPr lang="ru-RU" sz="1800" dirty="0">
                <a:effectLst/>
              </a:rPr>
              <a:t> на </a:t>
            </a:r>
            <a:r>
              <a:rPr lang="ru-RU" sz="1800" dirty="0" err="1">
                <a:effectLst/>
              </a:rPr>
              <a:t>соціальні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верстви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політичні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сили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професійні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об’єднання</a:t>
            </a:r>
            <a:r>
              <a:rPr lang="ru-RU" sz="1800" dirty="0">
                <a:effectLst/>
              </a:rPr>
              <a:t> і </a:t>
            </a:r>
            <a:r>
              <a:rPr lang="ru-RU" sz="1800" dirty="0" err="1">
                <a:effectLst/>
              </a:rPr>
              <a:t>навіть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групи</a:t>
            </a:r>
            <a:r>
              <a:rPr lang="ru-RU" sz="1800" dirty="0">
                <a:effectLst/>
              </a:rPr>
              <a:t> за </a:t>
            </a:r>
            <a:r>
              <a:rPr lang="ru-RU" sz="1800" dirty="0" err="1">
                <a:effectLst/>
              </a:rPr>
              <a:t>інтересами</a:t>
            </a:r>
            <a:r>
              <a:rPr lang="ru-RU" sz="1800" dirty="0">
                <a:effectLst/>
              </a:rPr>
              <a:t>. </a:t>
            </a:r>
            <a:r>
              <a:rPr lang="ru-RU" sz="1800" dirty="0" err="1">
                <a:effectLst/>
              </a:rPr>
              <a:t>Всі</a:t>
            </a:r>
            <a:r>
              <a:rPr lang="ru-RU" sz="1800" dirty="0">
                <a:effectLst/>
              </a:rPr>
              <a:t>, за </a:t>
            </a:r>
            <a:r>
              <a:rPr lang="ru-RU" sz="1800" dirty="0" err="1">
                <a:effectLst/>
              </a:rPr>
              <a:t>рідкісним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винятком</a:t>
            </a:r>
            <a:r>
              <a:rPr lang="ru-RU" sz="1800" dirty="0">
                <a:effectLst/>
              </a:rPr>
              <a:t>, в </a:t>
            </a:r>
            <a:r>
              <a:rPr lang="ru-RU" sz="1800" dirty="0" err="1">
                <a:effectLst/>
              </a:rPr>
              <a:t>єдиному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пориві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працюють</a:t>
            </a:r>
            <a:r>
              <a:rPr lang="ru-RU" sz="1800" dirty="0">
                <a:effectLst/>
              </a:rPr>
              <a:t> на </a:t>
            </a:r>
            <a:r>
              <a:rPr lang="ru-RU" sz="1800" dirty="0" err="1">
                <a:effectLst/>
              </a:rPr>
              <a:t>досягнення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спільної</a:t>
            </a:r>
            <a:r>
              <a:rPr lang="ru-RU" sz="1800" dirty="0">
                <a:effectLst/>
              </a:rPr>
              <a:t> мети – </a:t>
            </a:r>
            <a:r>
              <a:rPr lang="ru-RU" sz="1800" dirty="0" err="1">
                <a:effectLst/>
              </a:rPr>
              <a:t>викинути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окупанта</a:t>
            </a:r>
            <a:r>
              <a:rPr lang="ru-RU" sz="1800" dirty="0">
                <a:effectLst/>
              </a:rPr>
              <a:t> за </a:t>
            </a:r>
            <a:r>
              <a:rPr lang="ru-RU" sz="1800" dirty="0" err="1">
                <a:effectLst/>
              </a:rPr>
              <a:t>межі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нашої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держави</a:t>
            </a:r>
            <a:r>
              <a:rPr lang="ru-RU" sz="1800" dirty="0">
                <a:effectLst/>
              </a:rPr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800" dirty="0">
              <a:effectLst/>
            </a:endParaRPr>
          </a:p>
          <a:p>
            <a:pPr>
              <a:defRPr/>
            </a:pPr>
            <a:r>
              <a:rPr lang="ru-RU" sz="1800" dirty="0" err="1">
                <a:effectLst/>
              </a:rPr>
              <a:t>Водночас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патріотичний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порив</a:t>
            </a:r>
            <a:r>
              <a:rPr lang="ru-RU" sz="1800" dirty="0">
                <a:effectLst/>
              </a:rPr>
              <a:t> та </a:t>
            </a:r>
            <a:r>
              <a:rPr lang="ru-RU" sz="1800" dirty="0" err="1">
                <a:effectLst/>
              </a:rPr>
              <a:t>емоційний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підйом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які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рухають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українців</a:t>
            </a:r>
            <a:r>
              <a:rPr lang="ru-RU" sz="1800" dirty="0">
                <a:effectLst/>
              </a:rPr>
              <a:t> до перемоги, не </a:t>
            </a:r>
            <a:r>
              <a:rPr lang="ru-RU" sz="1800" dirty="0" err="1">
                <a:effectLst/>
              </a:rPr>
              <a:t>повинні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руйнувати</a:t>
            </a:r>
            <a:r>
              <a:rPr lang="ru-RU" sz="1800" dirty="0">
                <a:effectLst/>
              </a:rPr>
              <a:t> основ здорового </a:t>
            </a:r>
            <a:r>
              <a:rPr lang="ru-RU" sz="1800" dirty="0" err="1">
                <a:effectLst/>
              </a:rPr>
              <a:t>раціоналізму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що</a:t>
            </a:r>
            <a:r>
              <a:rPr lang="ru-RU" sz="1800" dirty="0">
                <a:effectLst/>
              </a:rPr>
              <a:t> є </a:t>
            </a:r>
            <a:r>
              <a:rPr lang="ru-RU" sz="1800" dirty="0" err="1">
                <a:effectLst/>
              </a:rPr>
              <a:t>запорукою</a:t>
            </a:r>
            <a:r>
              <a:rPr lang="ru-RU" sz="1800" dirty="0">
                <a:effectLst/>
              </a:rPr>
              <a:t> не </a:t>
            </a:r>
            <a:r>
              <a:rPr lang="ru-RU" sz="1800" dirty="0" err="1">
                <a:effectLst/>
              </a:rPr>
              <a:t>лише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ефективного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управління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військовою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логістикою</a:t>
            </a:r>
            <a:r>
              <a:rPr lang="ru-RU" sz="1800" dirty="0">
                <a:effectLst/>
              </a:rPr>
              <a:t>, але й </a:t>
            </a:r>
            <a:r>
              <a:rPr lang="ru-RU" sz="1800" dirty="0" err="1">
                <a:effectLst/>
              </a:rPr>
              <a:t>небезпідставно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вважається</a:t>
            </a:r>
            <a:r>
              <a:rPr lang="ru-RU" sz="1800" dirty="0">
                <a:effectLst/>
              </a:rPr>
              <a:t> одним з </a:t>
            </a:r>
            <a:r>
              <a:rPr lang="ru-RU" sz="1800" dirty="0" err="1">
                <a:effectLst/>
              </a:rPr>
              <a:t>наріжних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каменів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майбутньої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повоєнної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відбудови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нашої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держави</a:t>
            </a:r>
            <a:r>
              <a:rPr lang="ru-RU" sz="1800" dirty="0">
                <a:effectLst/>
              </a:rPr>
              <a:t> та </a:t>
            </a:r>
            <a:r>
              <a:rPr lang="ru-RU" sz="1800" dirty="0" err="1">
                <a:effectLst/>
              </a:rPr>
              <a:t>відновлення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її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економіки</a:t>
            </a:r>
            <a:r>
              <a:rPr lang="ru-RU" sz="1800" dirty="0">
                <a:effectLst/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4580" name="Picture 2" descr="Україна переможе, бо на її боці правд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8742"/>
            <a:ext cx="2663900" cy="15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>
            <a:extLst>
              <a:ext uri="{FF2B5EF4-FFF2-40B4-BE49-F238E27FC236}">
                <a16:creationId xmlns:a16="http://schemas.microsoft.com/office/drawing/2014/main" id="{D77859AC-1154-273C-5DA1-C2CF08A3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2467" name="Місце для вмісту 2">
            <a:extLst>
              <a:ext uri="{FF2B5EF4-FFF2-40B4-BE49-F238E27FC236}">
                <a16:creationId xmlns:a16="http://schemas.microsoft.com/office/drawing/2014/main" id="{DB744469-5568-82E7-C2B5-79B03F853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uk-UA"/>
          </a:p>
        </p:txBody>
      </p:sp>
      <p:pic>
        <p:nvPicPr>
          <p:cNvPr id="62468" name="Picture 2" descr="Шість років незаконної окупації Росією частини суверенної території України  - АР Крим - Заява МЗС | Генеральне консульство України в Стамбулі">
            <a:extLst>
              <a:ext uri="{FF2B5EF4-FFF2-40B4-BE49-F238E27FC236}">
                <a16:creationId xmlns:a16="http://schemas.microsoft.com/office/drawing/2014/main" id="{DEDD52C3-0FCB-BE60-9D54-B6FFFE56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28797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Чи є в України реальні шанси повернути Донбас та Крим? - Діло">
            <a:extLst>
              <a:ext uri="{FF2B5EF4-FFF2-40B4-BE49-F238E27FC236}">
                <a16:creationId xmlns:a16="http://schemas.microsoft.com/office/drawing/2014/main" id="{A7FBAC0D-83D2-ECE0-AFEC-E70085AB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60463"/>
            <a:ext cx="505301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ранкова зустріч &quot;Моя соборна Україна&quot;">
            <a:extLst>
              <a:ext uri="{FF2B5EF4-FFF2-40B4-BE49-F238E27FC236}">
                <a16:creationId xmlns:a16="http://schemas.microsoft.com/office/drawing/2014/main" id="{3ED67B79-4763-F959-B840-E6545B85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21163"/>
            <a:ext cx="237648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2" descr="Територіальна цілісність держави не обговорюється - Урядовий Кур'єр -  газета центральних органів влади України онлайн">
            <a:extLst>
              <a:ext uri="{FF2B5EF4-FFF2-40B4-BE49-F238E27FC236}">
                <a16:creationId xmlns:a16="http://schemas.microsoft.com/office/drawing/2014/main" id="{22247082-8088-A009-6875-0E1FA9EE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448175"/>
            <a:ext cx="252571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4" descr="Мірко Саблич: Територіальна цілісність – найбільша політична святість  України… |">
            <a:extLst>
              <a:ext uri="{FF2B5EF4-FFF2-40B4-BE49-F238E27FC236}">
                <a16:creationId xmlns:a16="http://schemas.microsoft.com/office/drawing/2014/main" id="{06FCD5AB-D50D-EF90-7C52-D10CA064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365625"/>
            <a:ext cx="344487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3284538"/>
            <a:ext cx="6480175" cy="2520950"/>
          </a:xfrm>
        </p:spPr>
        <p:txBody>
          <a:bodyPr/>
          <a:lstStyle/>
          <a:p>
            <a:pPr marL="273050" indent="-27305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uk-UA" sz="8100" b="1" dirty="0">
              <a:solidFill>
                <a:srgbClr val="FFFF00"/>
              </a:solidFill>
              <a:latin typeface="Mistral" pitchFamily="66" charset="0"/>
            </a:endParaRPr>
          </a:p>
          <a:p>
            <a:pPr marL="273050" indent="-27305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8100" b="1" dirty="0">
                <a:solidFill>
                  <a:srgbClr val="FFFF00"/>
                </a:solidFill>
                <a:latin typeface="Mistral" pitchFamily="66" charset="0"/>
              </a:rPr>
              <a:t>СЛАВА УКРАЇНІ!</a:t>
            </a:r>
            <a:endParaRPr lang="ru-RU" sz="8100" b="1" dirty="0">
              <a:solidFill>
                <a:srgbClr val="FFFF00"/>
              </a:solidFill>
              <a:latin typeface="Mistral" pitchFamily="66" charset="0"/>
            </a:endParaRPr>
          </a:p>
        </p:txBody>
      </p:sp>
      <p:pic>
        <p:nvPicPr>
          <p:cNvPr id="25603" name="Рисунок 6" descr="петрикіів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УКРАЇНА ПЕРЕМОЖЕ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561975"/>
            <a:ext cx="47625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sz="2400" dirty="0" err="1"/>
              <a:t>Повноваження</a:t>
            </a:r>
            <a:r>
              <a:rPr lang="ru-RU" sz="2400" dirty="0"/>
              <a:t> </a:t>
            </a:r>
            <a:r>
              <a:rPr lang="ru-RU" sz="2400" dirty="0" err="1"/>
              <a:t>військових</a:t>
            </a:r>
            <a:r>
              <a:rPr lang="ru-RU" sz="2400" dirty="0"/>
              <a:t> </a:t>
            </a:r>
            <a:r>
              <a:rPr lang="ru-RU" sz="2400" dirty="0" err="1"/>
              <a:t>адміністрацій</a:t>
            </a:r>
            <a:r>
              <a:rPr lang="ru-RU" sz="2400" dirty="0"/>
              <a:t> </a:t>
            </a:r>
            <a:r>
              <a:rPr lang="ru-RU" sz="2400" dirty="0" err="1"/>
              <a:t>здійснюються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воєнного</a:t>
            </a:r>
            <a:r>
              <a:rPr lang="ru-RU" sz="2400" dirty="0"/>
              <a:t> стану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1981200"/>
            <a:ext cx="8713788" cy="4114800"/>
          </a:xfrm>
        </p:spPr>
        <p:txBody>
          <a:bodyPr/>
          <a:lstStyle/>
          <a:p>
            <a:pPr>
              <a:defRPr/>
            </a:pPr>
            <a:r>
              <a:rPr lang="ru-RU" sz="1600" dirty="0" err="1"/>
              <a:t>повноваження</a:t>
            </a:r>
            <a:r>
              <a:rPr lang="ru-RU" sz="1600" dirty="0"/>
              <a:t> з </a:t>
            </a:r>
            <a:r>
              <a:rPr lang="ru-RU" sz="1600" dirty="0" err="1"/>
              <a:t>питань</a:t>
            </a:r>
            <a:r>
              <a:rPr lang="ru-RU" sz="1600" dirty="0"/>
              <a:t> </a:t>
            </a:r>
            <a:r>
              <a:rPr lang="ru-RU" sz="1600" dirty="0" err="1"/>
              <a:t>управління</a:t>
            </a:r>
            <a:r>
              <a:rPr lang="ru-RU" sz="1600" dirty="0"/>
              <a:t> </a:t>
            </a:r>
            <a:r>
              <a:rPr lang="ru-RU" sz="1600" dirty="0" err="1"/>
              <a:t>навчальними</a:t>
            </a:r>
            <a:r>
              <a:rPr lang="ru-RU" sz="1600" dirty="0"/>
              <a:t> закладами, закладами </a:t>
            </a:r>
            <a:r>
              <a:rPr lang="ru-RU" sz="1600" dirty="0" err="1"/>
              <a:t>охорони</a:t>
            </a:r>
            <a:r>
              <a:rPr lang="ru-RU" sz="1600" dirty="0"/>
              <a:t> </a:t>
            </a:r>
            <a:r>
              <a:rPr lang="ru-RU" sz="1600" dirty="0" err="1"/>
              <a:t>здоров’я</a:t>
            </a:r>
            <a:r>
              <a:rPr lang="ru-RU" sz="1600" dirty="0"/>
              <a:t>, </a:t>
            </a:r>
            <a:r>
              <a:rPr lang="ru-RU" sz="1600" dirty="0" err="1"/>
              <a:t>культури</a:t>
            </a:r>
            <a:r>
              <a:rPr lang="ru-RU" sz="1600" dirty="0"/>
              <a:t>, </a:t>
            </a:r>
            <a:r>
              <a:rPr lang="ru-RU" sz="1600" dirty="0" err="1"/>
              <a:t>фізичної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 і спорту, </a:t>
            </a:r>
            <a:r>
              <a:rPr lang="ru-RU" sz="1600" dirty="0" err="1"/>
              <a:t>які</a:t>
            </a:r>
            <a:r>
              <a:rPr lang="ru-RU" sz="1600" dirty="0"/>
              <a:t> належать </a:t>
            </a:r>
            <a:r>
              <a:rPr lang="ru-RU" sz="1600" dirty="0" err="1"/>
              <a:t>територіальним</a:t>
            </a:r>
            <a:r>
              <a:rPr lang="ru-RU" sz="1600" dirty="0"/>
              <a:t> громадам;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матеріально-технічного</a:t>
            </a:r>
            <a:r>
              <a:rPr lang="ru-RU" sz="1600" dirty="0"/>
              <a:t> та </a:t>
            </a:r>
            <a:r>
              <a:rPr lang="ru-RU" sz="1600" dirty="0" err="1"/>
              <a:t>фінансового</a:t>
            </a:r>
            <a:r>
              <a:rPr lang="ru-RU" sz="1600" dirty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;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соціально-культурних</a:t>
            </a:r>
            <a:r>
              <a:rPr lang="ru-RU" sz="1600" dirty="0"/>
              <a:t> </a:t>
            </a:r>
            <a:r>
              <a:rPr lang="ru-RU" sz="1600" dirty="0" err="1"/>
              <a:t>закладів</a:t>
            </a:r>
            <a:r>
              <a:rPr lang="ru-RU" sz="1600" dirty="0"/>
              <a:t>;</a:t>
            </a: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ru-RU" sz="1600" dirty="0" err="1"/>
              <a:t>повноваження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охорони</a:t>
            </a:r>
            <a:r>
              <a:rPr lang="ru-RU" sz="1600" dirty="0"/>
              <a:t> та оборони на </a:t>
            </a:r>
            <a:r>
              <a:rPr lang="ru-RU" sz="1600" dirty="0" err="1"/>
              <a:t>відповідній</a:t>
            </a:r>
            <a:r>
              <a:rPr lang="ru-RU" sz="1600" dirty="0"/>
              <a:t> </a:t>
            </a:r>
            <a:r>
              <a:rPr lang="ru-RU" sz="1600" dirty="0" err="1"/>
              <a:t>території</a:t>
            </a:r>
            <a:r>
              <a:rPr lang="ru-RU" sz="1600" dirty="0"/>
              <a:t>: </a:t>
            </a:r>
            <a:r>
              <a:rPr lang="ru-RU" sz="1600" dirty="0" err="1"/>
              <a:t>сприяння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/>
              <a:t> призову </a:t>
            </a:r>
            <a:r>
              <a:rPr lang="ru-RU" sz="1600" dirty="0" err="1"/>
              <a:t>громадян</a:t>
            </a:r>
            <a:r>
              <a:rPr lang="ru-RU" sz="1600" dirty="0"/>
              <a:t> на </a:t>
            </a:r>
            <a:r>
              <a:rPr lang="ru-RU" sz="1600" dirty="0" err="1"/>
              <a:t>строкову</a:t>
            </a:r>
            <a:r>
              <a:rPr lang="ru-RU" sz="1600" dirty="0"/>
              <a:t> </a:t>
            </a:r>
            <a:r>
              <a:rPr lang="ru-RU" sz="1600" dirty="0" err="1"/>
              <a:t>військову</a:t>
            </a:r>
            <a:r>
              <a:rPr lang="ru-RU" sz="1600" dirty="0"/>
              <a:t> та </a:t>
            </a:r>
            <a:r>
              <a:rPr lang="ru-RU" sz="1600" dirty="0" err="1"/>
              <a:t>альтернативну</a:t>
            </a:r>
            <a:r>
              <a:rPr lang="ru-RU" sz="1600" dirty="0"/>
              <a:t> (</a:t>
            </a:r>
            <a:r>
              <a:rPr lang="ru-RU" sz="1600" dirty="0" err="1"/>
              <a:t>невійськову</a:t>
            </a:r>
            <a:r>
              <a:rPr lang="ru-RU" sz="1600" dirty="0"/>
              <a:t>) службу; </a:t>
            </a:r>
            <a:r>
              <a:rPr lang="ru-RU" sz="1600" dirty="0" err="1"/>
              <a:t>здійснення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належних</a:t>
            </a:r>
            <a:r>
              <a:rPr lang="ru-RU" sz="1600" dirty="0"/>
              <a:t> умов для </a:t>
            </a:r>
            <a:r>
              <a:rPr lang="ru-RU" sz="1600" dirty="0" err="1"/>
              <a:t>функціонування</a:t>
            </a:r>
            <a:r>
              <a:rPr lang="ru-RU" sz="1600" dirty="0"/>
              <a:t> </a:t>
            </a:r>
            <a:r>
              <a:rPr lang="ru-RU" sz="1600" dirty="0" err="1"/>
              <a:t>пунктів</a:t>
            </a:r>
            <a:r>
              <a:rPr lang="ru-RU" sz="1600" dirty="0"/>
              <a:t> пропуску через </a:t>
            </a:r>
            <a:r>
              <a:rPr lang="ru-RU" sz="1600" dirty="0" err="1"/>
              <a:t>державний</a:t>
            </a:r>
            <a:r>
              <a:rPr lang="ru-RU" sz="1600" dirty="0"/>
              <a:t> кордон </a:t>
            </a:r>
            <a:r>
              <a:rPr lang="ru-RU" sz="1600" dirty="0" err="1"/>
              <a:t>України</a:t>
            </a:r>
            <a:r>
              <a:rPr lang="ru-RU" sz="1600" dirty="0"/>
              <a:t>;  </a:t>
            </a:r>
            <a:r>
              <a:rPr lang="ru-RU" sz="1600" dirty="0" err="1"/>
              <a:t>встановлення</a:t>
            </a:r>
            <a:r>
              <a:rPr lang="ru-RU" sz="1600" dirty="0"/>
              <a:t> </a:t>
            </a:r>
            <a:r>
              <a:rPr lang="ru-RU" sz="1600" dirty="0" err="1"/>
              <a:t>посиленої</a:t>
            </a:r>
            <a:r>
              <a:rPr lang="ru-RU" sz="1600" dirty="0"/>
              <a:t> </a:t>
            </a:r>
            <a:r>
              <a:rPr lang="ru-RU" sz="1600" dirty="0" err="1"/>
              <a:t>охорони</a:t>
            </a:r>
            <a:r>
              <a:rPr lang="ru-RU" sz="1600" dirty="0"/>
              <a:t> </a:t>
            </a:r>
            <a:r>
              <a:rPr lang="ru-RU" sz="1600" dirty="0" err="1"/>
              <a:t>важливих</a:t>
            </a:r>
            <a:r>
              <a:rPr lang="ru-RU" sz="1600" dirty="0"/>
              <a:t> </a:t>
            </a:r>
            <a:r>
              <a:rPr lang="ru-RU" sz="1600" dirty="0" err="1"/>
              <a:t>об’єктів</a:t>
            </a:r>
            <a:r>
              <a:rPr lang="ru-RU" sz="1600" dirty="0"/>
              <a:t>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економіки</a:t>
            </a:r>
            <a:r>
              <a:rPr lang="ru-RU" sz="1600" dirty="0"/>
              <a:t> та </a:t>
            </a:r>
            <a:r>
              <a:rPr lang="ru-RU" sz="1600" dirty="0" err="1"/>
              <a:t>об’єктів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забезпечують</a:t>
            </a:r>
            <a:r>
              <a:rPr lang="ru-RU" sz="1600" dirty="0"/>
              <a:t> </a:t>
            </a:r>
            <a:r>
              <a:rPr lang="ru-RU" sz="1600" dirty="0" err="1"/>
              <a:t>життєдіяльність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; </a:t>
            </a:r>
            <a:r>
              <a:rPr lang="ru-RU" sz="1600" dirty="0" err="1"/>
              <a:t>сприяння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суду,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прокуратури</a:t>
            </a:r>
            <a:r>
              <a:rPr lang="ru-RU" sz="1600" dirty="0"/>
              <a:t>, </a:t>
            </a:r>
            <a:r>
              <a:rPr lang="ru-RU" sz="1600" dirty="0" err="1"/>
              <a:t>юстиції</a:t>
            </a:r>
            <a:r>
              <a:rPr lang="ru-RU" sz="1600" dirty="0"/>
              <a:t>, </a:t>
            </a:r>
            <a:r>
              <a:rPr lang="ru-RU" sz="1600" dirty="0" err="1"/>
              <a:t>служби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,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поліції</a:t>
            </a:r>
            <a:r>
              <a:rPr lang="ru-RU" sz="1600" dirty="0"/>
              <a:t>, </a:t>
            </a:r>
            <a:r>
              <a:rPr lang="ru-RU" sz="1600" dirty="0" err="1"/>
              <a:t>адвокатури</a:t>
            </a:r>
            <a:r>
              <a:rPr lang="ru-RU" sz="1600" dirty="0"/>
              <a:t> і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кримінально-виконавчої</a:t>
            </a:r>
            <a:r>
              <a:rPr lang="ru-RU" sz="1600" dirty="0"/>
              <a:t> </a:t>
            </a:r>
            <a:r>
              <a:rPr lang="ru-RU" sz="1600" dirty="0" err="1"/>
              <a:t>служби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;</a:t>
            </a:r>
            <a:br>
              <a:rPr lang="ru-RU" sz="1600" dirty="0"/>
            </a:b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sz="2400" dirty="0" err="1"/>
              <a:t>Повноваження</a:t>
            </a:r>
            <a:r>
              <a:rPr lang="ru-RU" sz="2400" dirty="0"/>
              <a:t> </a:t>
            </a:r>
            <a:r>
              <a:rPr lang="ru-RU" sz="2400" dirty="0" err="1"/>
              <a:t>військових</a:t>
            </a:r>
            <a:r>
              <a:rPr lang="ru-RU" sz="2400" dirty="0"/>
              <a:t> </a:t>
            </a:r>
            <a:r>
              <a:rPr lang="ru-RU" sz="2400" dirty="0" err="1"/>
              <a:t>адміністрацій</a:t>
            </a:r>
            <a:r>
              <a:rPr lang="ru-RU" sz="2400" dirty="0"/>
              <a:t> </a:t>
            </a:r>
            <a:r>
              <a:rPr lang="ru-RU" sz="2400" dirty="0" err="1"/>
              <a:t>здійснюються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воєнного</a:t>
            </a:r>
            <a:r>
              <a:rPr lang="ru-RU" sz="2400" dirty="0"/>
              <a:t> стану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850" y="1981200"/>
            <a:ext cx="8286750" cy="4114800"/>
          </a:xfrm>
        </p:spPr>
        <p:txBody>
          <a:bodyPr/>
          <a:lstStyle/>
          <a:p>
            <a:pPr>
              <a:defRPr/>
            </a:pPr>
            <a:r>
              <a:rPr lang="ru-RU" sz="1600" dirty="0" err="1"/>
              <a:t>повноваження</a:t>
            </a:r>
            <a:r>
              <a:rPr lang="ru-RU" sz="1600" dirty="0"/>
              <a:t> нормативно-правового та </a:t>
            </a:r>
            <a:r>
              <a:rPr lang="ru-RU" sz="1600" dirty="0" err="1"/>
              <a:t>адміністративного</a:t>
            </a:r>
            <a:r>
              <a:rPr lang="ru-RU" sz="1600" dirty="0"/>
              <a:t> </a:t>
            </a:r>
            <a:r>
              <a:rPr lang="ru-RU" sz="1600" dirty="0" err="1"/>
              <a:t>спрямування</a:t>
            </a:r>
            <a:r>
              <a:rPr lang="ru-RU" sz="1600" dirty="0"/>
              <a:t>: </a:t>
            </a:r>
            <a:r>
              <a:rPr lang="ru-RU" sz="1600" dirty="0" err="1"/>
              <a:t>скасування</a:t>
            </a:r>
            <a:r>
              <a:rPr lang="ru-RU" sz="1600" dirty="0"/>
              <a:t> </a:t>
            </a:r>
            <a:r>
              <a:rPr lang="ru-RU" sz="1600" dirty="0" err="1"/>
              <a:t>актів</a:t>
            </a:r>
            <a:r>
              <a:rPr lang="ru-RU" sz="1600" dirty="0"/>
              <a:t> </a:t>
            </a:r>
            <a:r>
              <a:rPr lang="ru-RU" sz="1600" dirty="0" err="1"/>
              <a:t>виконавчих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відповідної</a:t>
            </a:r>
            <a:r>
              <a:rPr lang="ru-RU" sz="1600" dirty="0"/>
              <a:t> ради, </a:t>
            </a:r>
            <a:r>
              <a:rPr lang="ru-RU" sz="1600" dirty="0" err="1"/>
              <a:t>які</a:t>
            </a:r>
            <a:r>
              <a:rPr lang="ru-RU" sz="1600" dirty="0"/>
              <a:t> не </a:t>
            </a:r>
            <a:r>
              <a:rPr lang="ru-RU" sz="1600" dirty="0" err="1"/>
              <a:t>відповідають</a:t>
            </a:r>
            <a:r>
              <a:rPr lang="ru-RU" sz="1600" dirty="0"/>
              <a:t> </a:t>
            </a:r>
            <a:r>
              <a:rPr lang="ru-RU" sz="1600" dirty="0" err="1"/>
              <a:t>Конституції</a:t>
            </a:r>
            <a:r>
              <a:rPr lang="ru-RU" sz="1600" dirty="0"/>
              <a:t>, законам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іншим</a:t>
            </a:r>
            <a:r>
              <a:rPr lang="ru-RU" sz="1600" dirty="0"/>
              <a:t> актам </a:t>
            </a:r>
            <a:r>
              <a:rPr lang="ru-RU" sz="1600" dirty="0" err="1"/>
              <a:t>законодавства</a:t>
            </a:r>
            <a:r>
              <a:rPr lang="ru-RU" sz="1600" dirty="0"/>
              <a:t>; </a:t>
            </a:r>
            <a:r>
              <a:rPr lang="ru-RU" sz="1600" dirty="0" err="1"/>
              <a:t>встановлення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законодавства</a:t>
            </a:r>
            <a:r>
              <a:rPr lang="ru-RU" sz="1600" dirty="0"/>
              <a:t> правил з </a:t>
            </a:r>
            <a:r>
              <a:rPr lang="ru-RU" sz="1600" dirty="0" err="1"/>
              <a:t>питань</a:t>
            </a:r>
            <a:r>
              <a:rPr lang="ru-RU" sz="1600" dirty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 в </a:t>
            </a:r>
            <a:r>
              <a:rPr lang="ru-RU" sz="1600" dirty="0" err="1"/>
              <a:t>населеному</a:t>
            </a:r>
            <a:r>
              <a:rPr lang="ru-RU" sz="1600" dirty="0"/>
              <a:t> </a:t>
            </a:r>
            <a:r>
              <a:rPr lang="ru-RU" sz="1600" dirty="0" err="1"/>
              <a:t>пункті</a:t>
            </a:r>
            <a:r>
              <a:rPr lang="ru-RU" sz="1600" dirty="0"/>
              <a:t> </a:t>
            </a:r>
            <a:r>
              <a:rPr lang="ru-RU" sz="1600" dirty="0" err="1"/>
              <a:t>чистоти</a:t>
            </a:r>
            <a:r>
              <a:rPr lang="ru-RU" sz="1600" dirty="0"/>
              <a:t> і порядку, </a:t>
            </a:r>
            <a:r>
              <a:rPr lang="ru-RU" sz="1600" dirty="0" err="1"/>
              <a:t>торгівлі</a:t>
            </a:r>
            <a:r>
              <a:rPr lang="ru-RU" sz="1600" dirty="0"/>
              <a:t> на ринках, </a:t>
            </a:r>
            <a:r>
              <a:rPr lang="ru-RU" sz="1600" dirty="0" err="1"/>
              <a:t>додержання</a:t>
            </a:r>
            <a:r>
              <a:rPr lang="ru-RU" sz="1600" dirty="0"/>
              <a:t> </a:t>
            </a:r>
            <a:r>
              <a:rPr lang="ru-RU" sz="1600" dirty="0" err="1"/>
              <a:t>тиші</a:t>
            </a:r>
            <a:r>
              <a:rPr lang="ru-RU" sz="1600" dirty="0"/>
              <a:t> в </a:t>
            </a:r>
            <a:r>
              <a:rPr lang="ru-RU" sz="1600" dirty="0" err="1"/>
              <a:t>громадських</a:t>
            </a:r>
            <a:r>
              <a:rPr lang="ru-RU" sz="1600" dirty="0"/>
              <a:t> </a:t>
            </a:r>
            <a:r>
              <a:rPr lang="ru-RU" sz="1600" dirty="0" err="1"/>
              <a:t>місцях</a:t>
            </a:r>
            <a:r>
              <a:rPr lang="ru-RU" sz="1600" dirty="0"/>
              <a:t>; </a:t>
            </a:r>
            <a:r>
              <a:rPr lang="ru-RU" sz="1600" dirty="0" err="1"/>
              <a:t>прийняття</a:t>
            </a:r>
            <a:r>
              <a:rPr lang="ru-RU" sz="1600" dirty="0"/>
              <a:t> </a:t>
            </a:r>
            <a:r>
              <a:rPr lang="ru-RU" sz="1600" dirty="0" err="1"/>
              <a:t>рішень</a:t>
            </a:r>
            <a:r>
              <a:rPr lang="ru-RU" sz="1600" dirty="0"/>
              <a:t> з </a:t>
            </a:r>
            <a:r>
              <a:rPr lang="ru-RU" sz="1600" dirty="0" err="1"/>
              <a:t>питань</a:t>
            </a:r>
            <a:r>
              <a:rPr lang="ru-RU" sz="1600" dirty="0"/>
              <a:t> </a:t>
            </a:r>
            <a:r>
              <a:rPr lang="ru-RU" sz="1600" dirty="0" err="1"/>
              <a:t>захисту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 і </a:t>
            </a:r>
            <a:r>
              <a:rPr lang="ru-RU" sz="1600" dirty="0" err="1"/>
              <a:t>територій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надзвичайних</a:t>
            </a:r>
            <a:r>
              <a:rPr lang="ru-RU" sz="1600" dirty="0"/>
              <a:t> </a:t>
            </a:r>
            <a:r>
              <a:rPr lang="ru-RU" sz="1600" dirty="0" err="1"/>
              <a:t>ситуацій</a:t>
            </a:r>
            <a:r>
              <a:rPr lang="ru-RU" sz="1600" dirty="0"/>
              <a:t>, </a:t>
            </a:r>
            <a:r>
              <a:rPr lang="ru-RU" sz="1600" dirty="0" err="1"/>
              <a:t>ліквідації</a:t>
            </a:r>
            <a:r>
              <a:rPr lang="ru-RU" sz="1600" dirty="0"/>
              <a:t> </a:t>
            </a:r>
            <a:r>
              <a:rPr lang="ru-RU" sz="1600" dirty="0" err="1"/>
              <a:t>наслідків</a:t>
            </a:r>
            <a:r>
              <a:rPr lang="ru-RU" sz="1600" dirty="0"/>
              <a:t> </a:t>
            </a:r>
            <a:r>
              <a:rPr lang="ru-RU" sz="1600" dirty="0" err="1"/>
              <a:t>надзвичайних</a:t>
            </a:r>
            <a:r>
              <a:rPr lang="ru-RU" sz="1600" dirty="0"/>
              <a:t> </a:t>
            </a:r>
            <a:r>
              <a:rPr lang="ru-RU" sz="1600" dirty="0" err="1"/>
              <a:t>ситуацій</a:t>
            </a:r>
            <a:r>
              <a:rPr lang="ru-RU" sz="1600" dirty="0"/>
              <a:t>, </a:t>
            </a:r>
            <a:r>
              <a:rPr lang="ru-RU" sz="1600" dirty="0" err="1"/>
              <a:t>боротьби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стихійним</a:t>
            </a:r>
            <a:r>
              <a:rPr lang="ru-RU" sz="1600" dirty="0"/>
              <a:t> лихом, </a:t>
            </a:r>
            <a:r>
              <a:rPr lang="ru-RU" sz="1600" dirty="0" err="1"/>
              <a:t>епідеміями</a:t>
            </a:r>
            <a:r>
              <a:rPr lang="ru-RU" sz="1600" dirty="0"/>
              <a:t>, </a:t>
            </a:r>
            <a:r>
              <a:rPr lang="ru-RU" sz="1600" dirty="0" err="1"/>
              <a:t>епізоотіями</a:t>
            </a:r>
            <a:r>
              <a:rPr lang="ru-RU" sz="1600" dirty="0"/>
              <a:t>; </a:t>
            </a:r>
            <a:r>
              <a:rPr lang="ru-RU" sz="1600" dirty="0" err="1"/>
              <a:t>прийняття</a:t>
            </a:r>
            <a:r>
              <a:rPr lang="ru-RU" sz="1600" dirty="0"/>
              <a:t> </a:t>
            </a:r>
            <a:r>
              <a:rPr lang="ru-RU" sz="1600" dirty="0" err="1"/>
              <a:t>рішень</a:t>
            </a:r>
            <a:r>
              <a:rPr lang="ru-RU" sz="1600" dirty="0"/>
              <a:t> про </a:t>
            </a:r>
            <a:r>
              <a:rPr lang="ru-RU" sz="1600" dirty="0" err="1"/>
              <a:t>заборону</a:t>
            </a:r>
            <a:r>
              <a:rPr lang="ru-RU" sz="1600" dirty="0"/>
              <a:t> </a:t>
            </a:r>
            <a:r>
              <a:rPr lang="ru-RU" sz="1600" dirty="0" err="1"/>
              <a:t>торгівлі</a:t>
            </a:r>
            <a:r>
              <a:rPr lang="ru-RU" sz="1600" dirty="0"/>
              <a:t> </a:t>
            </a:r>
            <a:r>
              <a:rPr lang="ru-RU" sz="1600" dirty="0" err="1"/>
              <a:t>зброєю</a:t>
            </a:r>
            <a:r>
              <a:rPr lang="ru-RU" sz="1600" dirty="0"/>
              <a:t>, </a:t>
            </a:r>
            <a:r>
              <a:rPr lang="ru-RU" sz="1600" dirty="0" err="1"/>
              <a:t>сильнодіючими</a:t>
            </a:r>
            <a:r>
              <a:rPr lang="ru-RU" sz="1600" dirty="0"/>
              <a:t> </a:t>
            </a:r>
            <a:r>
              <a:rPr lang="ru-RU" sz="1600" dirty="0" err="1"/>
              <a:t>хімічними</a:t>
            </a:r>
            <a:r>
              <a:rPr lang="ru-RU" sz="1600" dirty="0"/>
              <a:t> і </a:t>
            </a:r>
            <a:r>
              <a:rPr lang="ru-RU" sz="1600" dirty="0" err="1"/>
              <a:t>отруйними</a:t>
            </a:r>
            <a:r>
              <a:rPr lang="ru-RU" sz="1600" dirty="0"/>
              <a:t> </a:t>
            </a:r>
            <a:r>
              <a:rPr lang="ru-RU" sz="1600" dirty="0" err="1"/>
              <a:t>речовинами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алкогольними</a:t>
            </a:r>
            <a:r>
              <a:rPr lang="ru-RU" sz="1600" dirty="0"/>
              <a:t> напоями та </a:t>
            </a:r>
            <a:r>
              <a:rPr lang="ru-RU" sz="1600" dirty="0" err="1"/>
              <a:t>речовинами</a:t>
            </a:r>
            <a:r>
              <a:rPr lang="ru-RU" sz="1600" dirty="0"/>
              <a:t>, </a:t>
            </a:r>
            <a:r>
              <a:rPr lang="ru-RU" sz="1600" dirty="0" err="1"/>
              <a:t>виробленими</a:t>
            </a:r>
            <a:r>
              <a:rPr lang="ru-RU" sz="1600" dirty="0"/>
              <a:t> на </a:t>
            </a:r>
            <a:r>
              <a:rPr lang="ru-RU" sz="1600" dirty="0" err="1"/>
              <a:t>спиртовій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;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централізованого</a:t>
            </a:r>
            <a:r>
              <a:rPr lang="ru-RU" sz="1600" dirty="0"/>
              <a:t> </a:t>
            </a:r>
            <a:r>
              <a:rPr lang="ru-RU" sz="1600" dirty="0" err="1"/>
              <a:t>тимчасового</a:t>
            </a:r>
            <a:r>
              <a:rPr lang="ru-RU" sz="1600" dirty="0"/>
              <a:t> </a:t>
            </a:r>
            <a:r>
              <a:rPr lang="ru-RU" sz="1600" dirty="0" err="1"/>
              <a:t>зберігання</a:t>
            </a:r>
            <a:r>
              <a:rPr lang="ru-RU" sz="1600" dirty="0"/>
              <a:t> </a:t>
            </a:r>
            <a:r>
              <a:rPr lang="ru-RU" sz="1600" dirty="0" err="1"/>
              <a:t>архівних</a:t>
            </a:r>
            <a:r>
              <a:rPr lang="ru-RU" sz="1600" dirty="0"/>
              <a:t> </a:t>
            </a:r>
            <a:r>
              <a:rPr lang="ru-RU" sz="1600" dirty="0" err="1"/>
              <a:t>документів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не належать до </a:t>
            </a:r>
            <a:r>
              <a:rPr lang="ru-RU" sz="1600" dirty="0" err="1"/>
              <a:t>Національного</a:t>
            </a:r>
            <a:r>
              <a:rPr lang="ru-RU" sz="1600" dirty="0"/>
              <a:t> </a:t>
            </a:r>
            <a:r>
              <a:rPr lang="ru-RU" sz="1600" dirty="0" err="1"/>
              <a:t>архівного</a:t>
            </a:r>
            <a:r>
              <a:rPr lang="ru-RU" sz="1600" dirty="0"/>
              <a:t> фонду.</a:t>
            </a:r>
          </a:p>
          <a:p>
            <a:pPr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/>
              <a:t>Місцева влада в умовах воєнного стану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err="1"/>
              <a:t>військові</a:t>
            </a:r>
            <a:r>
              <a:rPr lang="ru-RU" sz="2400" dirty="0"/>
              <a:t> </a:t>
            </a:r>
            <a:r>
              <a:rPr lang="ru-RU" sz="2400" dirty="0" err="1"/>
              <a:t>адміністрації</a:t>
            </a:r>
            <a:r>
              <a:rPr lang="ru-RU" sz="2400" dirty="0"/>
              <a:t> </a:t>
            </a:r>
            <a:r>
              <a:rPr lang="ru-RU" sz="2400" dirty="0" err="1"/>
              <a:t>консолідують</a:t>
            </a:r>
            <a:r>
              <a:rPr lang="ru-RU" sz="2400" dirty="0"/>
              <a:t> </a:t>
            </a:r>
            <a:r>
              <a:rPr lang="ru-RU" sz="2400" dirty="0" err="1"/>
              <a:t>зусилля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, </a:t>
            </a:r>
            <a:r>
              <a:rPr lang="ru-RU" sz="2400" dirty="0" err="1"/>
              <a:t>спільно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державними</a:t>
            </a:r>
            <a:r>
              <a:rPr lang="ru-RU" sz="2400" dirty="0"/>
              <a:t> органами, органами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, </a:t>
            </a:r>
            <a:r>
              <a:rPr lang="ru-RU" sz="2400" dirty="0" err="1"/>
              <a:t>громадськими</a:t>
            </a:r>
            <a:r>
              <a:rPr lang="ru-RU" sz="2400" dirty="0"/>
              <a:t> </a:t>
            </a:r>
            <a:r>
              <a:rPr lang="ru-RU" sz="2400" dirty="0" err="1"/>
              <a:t>об’єднаннями</a:t>
            </a:r>
            <a:r>
              <a:rPr lang="ru-RU" sz="2400" dirty="0"/>
              <a:t>, </a:t>
            </a:r>
            <a:r>
              <a:rPr lang="ru-RU" sz="2400" dirty="0" err="1"/>
              <a:t>підприємствами</a:t>
            </a:r>
            <a:r>
              <a:rPr lang="ru-RU" sz="2400" dirty="0"/>
              <a:t>, </a:t>
            </a:r>
            <a:r>
              <a:rPr lang="ru-RU" sz="2400" dirty="0" err="1"/>
              <a:t>установами</a:t>
            </a:r>
            <a:r>
              <a:rPr lang="ru-RU" sz="2400" dirty="0"/>
              <a:t> та </a:t>
            </a:r>
            <a:r>
              <a:rPr lang="ru-RU" sz="2400" dirty="0" err="1"/>
              <a:t>організаціями</a:t>
            </a:r>
            <a:r>
              <a:rPr lang="ru-RU" sz="2400" dirty="0"/>
              <a:t>, </a:t>
            </a:r>
            <a:r>
              <a:rPr lang="ru-RU" sz="2400" dirty="0" err="1"/>
              <a:t>громадянами</a:t>
            </a:r>
            <a:r>
              <a:rPr lang="ru-RU" sz="2400" dirty="0"/>
              <a:t> </a:t>
            </a:r>
            <a:r>
              <a:rPr lang="ru-RU" sz="2400" dirty="0" err="1"/>
              <a:t>здійснюють</a:t>
            </a:r>
            <a:r>
              <a:rPr lang="ru-RU" sz="2400" dirty="0"/>
              <a:t> заходи правового режиму </a:t>
            </a:r>
            <a:r>
              <a:rPr lang="ru-RU" sz="2400" dirty="0" err="1"/>
              <a:t>воєнного</a:t>
            </a:r>
            <a:r>
              <a:rPr lang="ru-RU" sz="2400" dirty="0"/>
              <a:t> стану, оборони, </a:t>
            </a:r>
            <a:r>
              <a:rPr lang="ru-RU" sz="2400" dirty="0" err="1"/>
              <a:t>цивільного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, </a:t>
            </a:r>
            <a:r>
              <a:rPr lang="ru-RU" sz="2400" dirty="0" err="1"/>
              <a:t>громадської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і порядку, </a:t>
            </a:r>
            <a:r>
              <a:rPr lang="ru-RU" sz="2400" dirty="0" err="1"/>
              <a:t>охорони</a:t>
            </a:r>
            <a:r>
              <a:rPr lang="ru-RU" sz="2400" dirty="0"/>
              <a:t> прав, свобод і </a:t>
            </a:r>
            <a:r>
              <a:rPr lang="ru-RU" sz="2400" dirty="0" err="1"/>
              <a:t>законних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 </a:t>
            </a:r>
            <a:r>
              <a:rPr lang="ru-RU" sz="2400" dirty="0" err="1"/>
              <a:t>громадян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рбаністична">
  <a:themeElements>
    <a:clrScheme name="Урбаністична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Урбаністична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рбаністич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2104</TotalTime>
  <Words>6659</Words>
  <Application>Microsoft Office PowerPoint</Application>
  <PresentationFormat>Екран (4:3)</PresentationFormat>
  <Paragraphs>385</Paragraphs>
  <Slides>64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64</vt:i4>
      </vt:variant>
    </vt:vector>
  </HeadingPairs>
  <TitlesOfParts>
    <vt:vector size="75" baseType="lpstr">
      <vt:lpstr>Arial</vt:lpstr>
      <vt:lpstr>Arial Black</vt:lpstr>
      <vt:lpstr>Georgia</vt:lpstr>
      <vt:lpstr>Mistral</vt:lpstr>
      <vt:lpstr>Tahoma</vt:lpstr>
      <vt:lpstr>Times New Roman</vt:lpstr>
      <vt:lpstr>Trebuchet MS</vt:lpstr>
      <vt:lpstr>Verdana</vt:lpstr>
      <vt:lpstr>Wingdings</vt:lpstr>
      <vt:lpstr>Wingdings 2</vt:lpstr>
      <vt:lpstr>Урбаністична</vt:lpstr>
      <vt:lpstr>Презентація PowerPoint</vt:lpstr>
      <vt:lpstr>Нові виклики функціонування системи публічного управління в умовах війни</vt:lpstr>
      <vt:lpstr>Нормативно-правова база </vt:lpstr>
      <vt:lpstr>Місцеві органи влади в умовах воєнного стану</vt:lpstr>
      <vt:lpstr>Місцеві органи влади в умовах воєнного стану</vt:lpstr>
      <vt:lpstr>Повноваження військових адміністрацій здійснюються з урахуванням особливостей воєнного стану</vt:lpstr>
      <vt:lpstr>Повноваження військових адміністрацій здійснюються з урахуванням особливостей воєнного стану</vt:lpstr>
      <vt:lpstr>Повноваження військових адміністрацій здійснюються з урахуванням особливостей воєнного стану</vt:lpstr>
      <vt:lpstr>Місцева влада в умовах воєнного стану</vt:lpstr>
      <vt:lpstr>Місцеве самоврядування в умовах воєнного стану</vt:lpstr>
      <vt:lpstr>Місцеве самоврядування в умовах воєнного стану</vt:lpstr>
      <vt:lpstr>Місцеве самоврядування в умовах воєнного стану</vt:lpstr>
      <vt:lpstr>Місцеве самоврядування в умовах воєнного стану</vt:lpstr>
      <vt:lpstr>Першочергові завдання місцевої влади в сучасних умовах </vt:lpstr>
      <vt:lpstr>Особливості першої категорії </vt:lpstr>
      <vt:lpstr>Особливості другої категорії </vt:lpstr>
      <vt:lpstr>Особливості третьої категорії </vt:lpstr>
      <vt:lpstr>На що звернути увагу?</vt:lpstr>
      <vt:lpstr>Важлива функція територіальних громад та органів їх місцевого самоврядування в умовах воєнного стану</vt:lpstr>
      <vt:lpstr>Орієнтація на перспективу та перемогу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Зміст Мінських домовленостей </vt:lpstr>
      <vt:lpstr>Зміст Мінських домовленостей</vt:lpstr>
      <vt:lpstr>Зміст Мінських домовленостей</vt:lpstr>
      <vt:lpstr>Зміст Мінських домовленостей</vt:lpstr>
      <vt:lpstr>Зміст Мінських домовленостей</vt:lpstr>
      <vt:lpstr>Міністерство з питань  реінтеграції тимчасово  окупованих територій України</vt:lpstr>
      <vt:lpstr>Структура Мінреінтеграції</vt:lpstr>
      <vt:lpstr>Основні напрями роботи МінРеінтеграції:</vt:lpstr>
      <vt:lpstr>Основні досягнення у 2022 році:</vt:lpstr>
      <vt:lpstr>Основні досягнення у 2022 році:</vt:lpstr>
      <vt:lpstr>Робота гарячих ліній</vt:lpstr>
      <vt:lpstr>Нормотворча діяльність</vt:lpstr>
      <vt:lpstr>Важливі законодавчі ініціативи:</vt:lpstr>
      <vt:lpstr>Захист внутрішньо переміщених осіб</vt:lpstr>
      <vt:lpstr>Захист внутрішньо переміщених осіб</vt:lpstr>
      <vt:lpstr>Гуманітарна допомога постраждалим від війни</vt:lpstr>
      <vt:lpstr>Кризове реагування на виклики</vt:lpstr>
      <vt:lpstr>Координаційні штаби</vt:lpstr>
      <vt:lpstr>Координаційні штаби</vt:lpstr>
      <vt:lpstr>Координаційні штаби</vt:lpstr>
      <vt:lpstr>Діяльність Уповноваженого з питань осіб,</vt:lpstr>
      <vt:lpstr>Національне інформаційне бюро</vt:lpstr>
      <vt:lpstr>Захист інформаційного суверенітету України</vt:lpstr>
      <vt:lpstr>Санкційна політика</vt:lpstr>
      <vt:lpstr>Облік завданих збройною агресією збитків</vt:lpstr>
      <vt:lpstr>Міжнародна діяльність</vt:lpstr>
      <vt:lpstr>Протимінна діяльність</vt:lpstr>
      <vt:lpstr>Презентація PowerPoint</vt:lpstr>
      <vt:lpstr>Презентація PowerPoint</vt:lpstr>
      <vt:lpstr>    Комплекс заходів  для ментальної деокупації  і реінтеграції    </vt:lpstr>
      <vt:lpstr>    Комплекс заходів  для ментальної деокупації  і реінтеграції    </vt:lpstr>
      <vt:lpstr>Презентація PowerPoint</vt:lpstr>
      <vt:lpstr>Загальні положення</vt:lpstr>
      <vt:lpstr>Загальні положення</vt:lpstr>
      <vt:lpstr>Публічне управління  в умовах поствоєнної відбудови</vt:lpstr>
      <vt:lpstr>Резюме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Grygorii Monastyrskyi</cp:lastModifiedBy>
  <cp:revision>160</cp:revision>
  <dcterms:created xsi:type="dcterms:W3CDTF">1601-01-01T00:00:00Z</dcterms:created>
  <dcterms:modified xsi:type="dcterms:W3CDTF">2023-05-04T06:34:55Z</dcterms:modified>
</cp:coreProperties>
</file>