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311" r:id="rId3"/>
    <p:sldId id="312" r:id="rId4"/>
    <p:sldId id="308" r:id="rId5"/>
    <p:sldId id="314" r:id="rId6"/>
    <p:sldId id="331" r:id="rId7"/>
    <p:sldId id="332" r:id="rId8"/>
    <p:sldId id="333" r:id="rId9"/>
    <p:sldId id="334" r:id="rId10"/>
    <p:sldId id="335" r:id="rId11"/>
    <p:sldId id="336" r:id="rId12"/>
    <p:sldId id="337" r:id="rId13"/>
    <p:sldId id="338" r:id="rId14"/>
    <p:sldId id="339" r:id="rId15"/>
    <p:sldId id="340" r:id="rId16"/>
    <p:sldId id="313"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292" r:id="rId33"/>
    <p:sldId id="306" r:id="rId34"/>
    <p:sldId id="330" r:id="rId35"/>
    <p:sldId id="341" r:id="rId36"/>
    <p:sldId id="342" r:id="rId37"/>
    <p:sldId id="343" r:id="rId38"/>
    <p:sldId id="344" r:id="rId39"/>
    <p:sldId id="345" r:id="rId40"/>
    <p:sldId id="307" r:id="rId41"/>
    <p:sldId id="346" r:id="rId42"/>
    <p:sldId id="347" r:id="rId43"/>
    <p:sldId id="309" r:id="rId44"/>
    <p:sldId id="348" r:id="rId45"/>
    <p:sldId id="349" r:id="rId46"/>
    <p:sldId id="310" r:id="rId47"/>
    <p:sldId id="350" r:id="rId48"/>
    <p:sldId id="351" r:id="rId49"/>
    <p:sldId id="352" r:id="rId50"/>
    <p:sldId id="257" r:id="rId51"/>
    <p:sldId id="258" r:id="rId52"/>
    <p:sldId id="259" r:id="rId53"/>
    <p:sldId id="260" r:id="rId54"/>
    <p:sldId id="261" r:id="rId55"/>
    <p:sldId id="262" r:id="rId56"/>
    <p:sldId id="263" r:id="rId57"/>
    <p:sldId id="264" r:id="rId58"/>
    <p:sldId id="265" r:id="rId59"/>
    <p:sldId id="266" r:id="rId60"/>
    <p:sldId id="267" r:id="rId61"/>
    <p:sldId id="268" r:id="rId62"/>
    <p:sldId id="269" r:id="rId63"/>
    <p:sldId id="270" r:id="rId64"/>
    <p:sldId id="272" r:id="rId65"/>
    <p:sldId id="273" r:id="rId66"/>
    <p:sldId id="274" r:id="rId67"/>
    <p:sldId id="275" r:id="rId68"/>
    <p:sldId id="276" r:id="rId69"/>
    <p:sldId id="277" r:id="rId70"/>
    <p:sldId id="278" r:id="rId71"/>
    <p:sldId id="279" r:id="rId72"/>
    <p:sldId id="280" r:id="rId7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24116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1B12694-63B2-49B3-841B-48E3C4C695CC}" type="datetimeFigureOut">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59768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103093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005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200853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1630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159559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951384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15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5510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46780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1B12694-63B2-49B3-841B-48E3C4C695CC}" type="datetimeFigureOut">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37451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1B12694-63B2-49B3-841B-48E3C4C695CC}" type="datetimeFigureOut">
              <a:rPr lang="ru-RU" smtClean="0"/>
              <a:t>15.02.2023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89900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345929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177457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1B12694-63B2-49B3-841B-48E3C4C695CC}" type="datetimeFigureOut">
              <a:rPr lang="ru-RU" smtClean="0"/>
              <a:t>15.02.2023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217697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1B12694-63B2-49B3-841B-48E3C4C695CC}" type="datetimeFigureOut">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D23881-2284-4DA2-B083-E245AF337088}" type="slidenum">
              <a:rPr lang="ru-RU" smtClean="0"/>
              <a:t>‹№›</a:t>
            </a:fld>
            <a:endParaRPr lang="ru-RU"/>
          </a:p>
        </p:txBody>
      </p:sp>
    </p:spTree>
    <p:extLst>
      <p:ext uri="{BB962C8B-B14F-4D97-AF65-F5344CB8AC3E}">
        <p14:creationId xmlns:p14="http://schemas.microsoft.com/office/powerpoint/2010/main" val="191836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B12694-63B2-49B3-841B-48E3C4C695CC}" type="datetimeFigureOut">
              <a:rPr lang="ru-RU" smtClean="0"/>
              <a:t>15.02.2023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FD23881-2284-4DA2-B083-E245AF337088}" type="slidenum">
              <a:rPr lang="ru-RU" smtClean="0"/>
              <a:t>‹№›</a:t>
            </a:fld>
            <a:endParaRPr lang="ru-RU"/>
          </a:p>
        </p:txBody>
      </p:sp>
    </p:spTree>
    <p:extLst>
      <p:ext uri="{BB962C8B-B14F-4D97-AF65-F5344CB8AC3E}">
        <p14:creationId xmlns:p14="http://schemas.microsoft.com/office/powerpoint/2010/main" val="3104419800"/>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3200" dirty="0" err="1"/>
              <a:t>Спеціальні</a:t>
            </a:r>
            <a:r>
              <a:rPr lang="ru-RU" sz="3200" dirty="0"/>
              <a:t> </a:t>
            </a:r>
            <a:r>
              <a:rPr lang="ru-RU" sz="3200" dirty="0" err="1"/>
              <a:t>обмеження</a:t>
            </a:r>
            <a:r>
              <a:rPr lang="ru-RU" sz="3200" dirty="0"/>
              <a:t> та заборони на </a:t>
            </a:r>
            <a:r>
              <a:rPr lang="ru-RU" sz="3200" dirty="0" err="1"/>
              <a:t>публічній</a:t>
            </a:r>
            <a:r>
              <a:rPr lang="ru-RU" sz="3200" dirty="0"/>
              <a:t> </a:t>
            </a:r>
            <a:r>
              <a:rPr lang="ru-RU" sz="3200" dirty="0" err="1"/>
              <a:t>службі</a:t>
            </a:r>
            <a:endParaRPr lang="ru-RU" sz="3200" dirty="0"/>
          </a:p>
        </p:txBody>
      </p:sp>
      <p:sp>
        <p:nvSpPr>
          <p:cNvPr id="3" name="Подзаголовок 2"/>
          <p:cNvSpPr>
            <a:spLocks noGrp="1"/>
          </p:cNvSpPr>
          <p:nvPr>
            <p:ph type="subTitle" idx="1"/>
          </p:nvPr>
        </p:nvSpPr>
        <p:spPr/>
        <p:txBody>
          <a:bodyPr/>
          <a:lstStyle/>
          <a:p>
            <a:r>
              <a:rPr lang="ru-RU" dirty="0"/>
              <a:t>.</a:t>
            </a:r>
          </a:p>
        </p:txBody>
      </p:sp>
      <p:pic>
        <p:nvPicPr>
          <p:cNvPr id="4" name="Рисунок 3">
            <a:extLst>
              <a:ext uri="{FF2B5EF4-FFF2-40B4-BE49-F238E27FC236}">
                <a16:creationId xmlns:a16="http://schemas.microsoft.com/office/drawing/2014/main" id="{51165541-0E6F-462D-9B9B-ADAFAF2D9204}"/>
              </a:ext>
            </a:extLst>
          </p:cNvPr>
          <p:cNvPicPr>
            <a:picLocks noChangeAspect="1"/>
          </p:cNvPicPr>
          <p:nvPr/>
        </p:nvPicPr>
        <p:blipFill>
          <a:blip r:embed="rId2"/>
          <a:stretch>
            <a:fillRect/>
          </a:stretch>
        </p:blipFill>
        <p:spPr>
          <a:xfrm>
            <a:off x="3959258" y="4777378"/>
            <a:ext cx="3386383" cy="2080621"/>
          </a:xfrm>
          <a:prstGeom prst="rect">
            <a:avLst/>
          </a:prstGeom>
        </p:spPr>
      </p:pic>
    </p:spTree>
    <p:extLst>
      <p:ext uri="{BB962C8B-B14F-4D97-AF65-F5344CB8AC3E}">
        <p14:creationId xmlns:p14="http://schemas.microsoft.com/office/powerpoint/2010/main" val="231191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16D126-0B12-4938-BEDB-D48FFF3B01F4}"/>
              </a:ext>
            </a:extLst>
          </p:cNvPr>
          <p:cNvSpPr>
            <a:spLocks noGrp="1"/>
          </p:cNvSpPr>
          <p:nvPr>
            <p:ph type="title"/>
          </p:nvPr>
        </p:nvSpPr>
        <p:spPr/>
        <p:txBody>
          <a:bodyPr/>
          <a:lstStyle/>
          <a:p>
            <a:r>
              <a:rPr lang="uk-UA" sz="1600" dirty="0"/>
              <a:t>Важливо! Також табелі обліку робочого часу мають відповідати графікам виходу за обома місцями роботи. Тому роботодавці цілком можуть просити від працівника надавати, крім копії трудової книжки, довідки з місця роботи із зазначенням годин, графіків робочого часу, аби переконатися, що робочі години на двох різних місцях роботи у сумісника не накладаються одна на одну.</a:t>
            </a:r>
          </a:p>
        </p:txBody>
      </p:sp>
      <p:sp>
        <p:nvSpPr>
          <p:cNvPr id="3" name="Місце для вмісту 2">
            <a:extLst>
              <a:ext uri="{FF2B5EF4-FFF2-40B4-BE49-F238E27FC236}">
                <a16:creationId xmlns:a16="http://schemas.microsoft.com/office/drawing/2014/main" id="{DFD94D48-5163-444E-9933-ED59548F00FC}"/>
              </a:ext>
            </a:extLst>
          </p:cNvPr>
          <p:cNvSpPr>
            <a:spLocks noGrp="1"/>
          </p:cNvSpPr>
          <p:nvPr>
            <p:ph idx="1"/>
          </p:nvPr>
        </p:nvSpPr>
        <p:spPr>
          <a:xfrm>
            <a:off x="188536" y="2052918"/>
            <a:ext cx="11877773" cy="4805082"/>
          </a:xfrm>
        </p:spPr>
        <p:txBody>
          <a:bodyPr>
            <a:normAutofit/>
          </a:bodyPr>
          <a:lstStyle/>
          <a:p>
            <a:r>
              <a:rPr lang="uk-UA" dirty="0"/>
              <a:t>Умови сумісництва на законодавчому рівні визначені тільки для працівників юридичних осіб, заснованих державою, а отже, у комунальних закладах, установах та підприємствах це має бути визначено відповідним актом ОМС. Керуватися при цьому потрібно ст. 21 та 102-1 КЗпП, </a:t>
            </a:r>
            <a:endParaRPr lang="en-US" dirty="0"/>
          </a:p>
        </p:txBody>
      </p:sp>
    </p:spTree>
    <p:extLst>
      <p:ext uri="{BB962C8B-B14F-4D97-AF65-F5344CB8AC3E}">
        <p14:creationId xmlns:p14="http://schemas.microsoft.com/office/powerpoint/2010/main" val="1685777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5C07D0-3C54-4F20-8EDB-A271D8BA01D3}"/>
              </a:ext>
            </a:extLst>
          </p:cNvPr>
          <p:cNvSpPr>
            <a:spLocks noGrp="1"/>
          </p:cNvSpPr>
          <p:nvPr>
            <p:ph type="title"/>
          </p:nvPr>
        </p:nvSpPr>
        <p:spPr/>
        <p:txBody>
          <a:bodyPr/>
          <a:lstStyle/>
          <a:p>
            <a:r>
              <a:rPr lang="uk-UA" sz="2400" dirty="0"/>
              <a:t>Які є обмеження щодо сумісництва та суміщення виконання функцій місцевого самоврядування з іншими видами діяльності?</a:t>
            </a:r>
          </a:p>
        </p:txBody>
      </p:sp>
      <p:sp>
        <p:nvSpPr>
          <p:cNvPr id="3" name="Місце для вмісту 2">
            <a:extLst>
              <a:ext uri="{FF2B5EF4-FFF2-40B4-BE49-F238E27FC236}">
                <a16:creationId xmlns:a16="http://schemas.microsoft.com/office/drawing/2014/main" id="{E34BF544-23D9-40C1-9DF4-1E120AE98F14}"/>
              </a:ext>
            </a:extLst>
          </p:cNvPr>
          <p:cNvSpPr>
            <a:spLocks noGrp="1"/>
          </p:cNvSpPr>
          <p:nvPr>
            <p:ph idx="1"/>
          </p:nvPr>
        </p:nvSpPr>
        <p:spPr>
          <a:xfrm>
            <a:off x="131975" y="1649691"/>
            <a:ext cx="11953187" cy="5062193"/>
          </a:xfrm>
        </p:spPr>
        <p:txBody>
          <a:bodyPr>
            <a:normAutofit lnSpcReduction="10000"/>
          </a:bodyPr>
          <a:lstStyle/>
          <a:p>
            <a:r>
              <a:rPr lang="uk-UA" dirty="0"/>
              <a:t>Таких обмежень кілька. Почнемо з обмежень для осіб, які обіймають керівні посади в ОМС.</a:t>
            </a:r>
          </a:p>
          <a:p>
            <a:endParaRPr lang="uk-UA" dirty="0"/>
          </a:p>
          <a:p>
            <a:r>
              <a:rPr lang="uk-UA" dirty="0"/>
              <a:t>Частиною 4 ст. 12 Закону України «Про місцеве самоврядування в Україні» (далі – Закон про МС) встановлено, що сільський, селищний, міський голова не може бути депутатом будь-якої ради, суміщати свою службову діяльність з іншою посадою, в тому числі на громадських засадах,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a:t>
            </a:r>
          </a:p>
          <a:p>
            <a:endParaRPr lang="uk-UA" dirty="0"/>
          </a:p>
          <a:p>
            <a:r>
              <a:rPr lang="uk-UA" dirty="0"/>
              <a:t>Секретар сільської, селищної, міської ради не може суміщати свою службову діяльність з іншою посадою, у тому числі на громадських засадах,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 (ч. 2 ст. 50 Закону про МС).</a:t>
            </a:r>
          </a:p>
        </p:txBody>
      </p:sp>
    </p:spTree>
    <p:extLst>
      <p:ext uri="{BB962C8B-B14F-4D97-AF65-F5344CB8AC3E}">
        <p14:creationId xmlns:p14="http://schemas.microsoft.com/office/powerpoint/2010/main" val="332975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5DFFCA-534F-4232-BDAC-5C60C2B91D6B}"/>
              </a:ext>
            </a:extLst>
          </p:cNvPr>
          <p:cNvSpPr>
            <a:spLocks noGrp="1"/>
          </p:cNvSpPr>
          <p:nvPr>
            <p:ph type="title"/>
          </p:nvPr>
        </p:nvSpPr>
        <p:spPr>
          <a:xfrm>
            <a:off x="646111" y="452718"/>
            <a:ext cx="9404723" cy="801047"/>
          </a:xfrm>
        </p:spPr>
        <p:txBody>
          <a:bodyPr/>
          <a:lstStyle/>
          <a:p>
            <a:r>
              <a:rPr lang="uk-UA" dirty="0"/>
              <a:t>.</a:t>
            </a:r>
          </a:p>
        </p:txBody>
      </p:sp>
      <p:sp>
        <p:nvSpPr>
          <p:cNvPr id="3" name="Місце для вмісту 2">
            <a:extLst>
              <a:ext uri="{FF2B5EF4-FFF2-40B4-BE49-F238E27FC236}">
                <a16:creationId xmlns:a16="http://schemas.microsoft.com/office/drawing/2014/main" id="{8142604B-6818-42D0-B99B-7638380A9243}"/>
              </a:ext>
            </a:extLst>
          </p:cNvPr>
          <p:cNvSpPr>
            <a:spLocks noGrp="1"/>
          </p:cNvSpPr>
          <p:nvPr>
            <p:ph idx="1"/>
          </p:nvPr>
        </p:nvSpPr>
        <p:spPr>
          <a:xfrm>
            <a:off x="122548" y="1187778"/>
            <a:ext cx="11953188" cy="5060622"/>
          </a:xfrm>
        </p:spPr>
        <p:txBody>
          <a:bodyPr>
            <a:normAutofit/>
          </a:bodyPr>
          <a:lstStyle/>
          <a:p>
            <a:r>
              <a:rPr lang="uk-UA" dirty="0"/>
              <a:t>Особи, які входять до складу виконавчого комітету ТА працюють у ньому на постійній основі, мають ті ж самі обмеження сумісності їх діяльності з іншою роботою (діяльністю), встановлені для сільського, селищного, міського голови (ч. 7 ст. 51 Закону про МС). А отже, якщо законом передбачено, що посадовці працюють у виконкомі на постійній основі (це, наприклад, встановлено ч. 2 ст. 54-1 Закону про МС для </a:t>
            </a:r>
            <a:r>
              <a:rPr lang="uk-UA" dirty="0" err="1"/>
              <a:t>старост</a:t>
            </a:r>
            <a:r>
              <a:rPr lang="uk-UA" dirty="0"/>
              <a:t>)</a:t>
            </a:r>
          </a:p>
          <a:p>
            <a:r>
              <a:rPr lang="uk-UA" dirty="0"/>
              <a:t> або відповідно до прийнятого вашою радою рішення заступники сільського, селищного або міського голови з питань діяльності виконавчих органів ради працюють у виконкомі, утвореному як юридична особа, на постійній основі – на них поширюються встановлені Законом про МС обмеження (додаткові обмеження можуть виникати у зв’язку із виникненням конфлікту інтересів, але про це ми поговоримо нижче окремо) </a:t>
            </a:r>
          </a:p>
          <a:p>
            <a:r>
              <a:rPr lang="uk-UA" dirty="0"/>
              <a:t>щодо права бути депутатом будь-якої ради, суміщати свою службову діяльність з іншою посадою, в тому числі на громадських засадах,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a:t>
            </a:r>
          </a:p>
        </p:txBody>
      </p:sp>
    </p:spTree>
    <p:extLst>
      <p:ext uri="{BB962C8B-B14F-4D97-AF65-F5344CB8AC3E}">
        <p14:creationId xmlns:p14="http://schemas.microsoft.com/office/powerpoint/2010/main" val="360390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B051A-2702-4935-95C3-B1B957A8D455}"/>
              </a:ext>
            </a:extLst>
          </p:cNvPr>
          <p:cNvSpPr>
            <a:spLocks noGrp="1"/>
          </p:cNvSpPr>
          <p:nvPr>
            <p:ph type="title"/>
          </p:nvPr>
        </p:nvSpPr>
        <p:spPr>
          <a:xfrm>
            <a:off x="646111" y="452718"/>
            <a:ext cx="9404723" cy="980156"/>
          </a:xfrm>
        </p:spPr>
        <p:txBody>
          <a:bodyPr/>
          <a:lstStyle/>
          <a:p>
            <a:r>
              <a:rPr lang="uk-UA" dirty="0"/>
              <a:t>.</a:t>
            </a:r>
          </a:p>
        </p:txBody>
      </p:sp>
      <p:sp>
        <p:nvSpPr>
          <p:cNvPr id="3" name="Місце для вмісту 2">
            <a:extLst>
              <a:ext uri="{FF2B5EF4-FFF2-40B4-BE49-F238E27FC236}">
                <a16:creationId xmlns:a16="http://schemas.microsoft.com/office/drawing/2014/main" id="{D491F77D-D6D5-4189-A7A8-CDEEB636738F}"/>
              </a:ext>
            </a:extLst>
          </p:cNvPr>
          <p:cNvSpPr>
            <a:spLocks noGrp="1"/>
          </p:cNvSpPr>
          <p:nvPr>
            <p:ph idx="1"/>
          </p:nvPr>
        </p:nvSpPr>
        <p:spPr>
          <a:xfrm>
            <a:off x="0" y="1508290"/>
            <a:ext cx="12113443" cy="4740110"/>
          </a:xfrm>
        </p:spPr>
        <p:txBody>
          <a:bodyPr>
            <a:normAutofit fontScale="92500" lnSpcReduction="20000"/>
          </a:bodyPr>
          <a:lstStyle/>
          <a:p>
            <a:r>
              <a:rPr lang="uk-UA" dirty="0"/>
              <a:t>Аналогічні за змістом обмеження встановлені ч. 3 ст. 55 Закону про МС і щодо голів районних та обласних рад. Згідно з цією нормою голова ради працює у раді на постійній основі, не може мати інший представницький мандат, суміщати свою службову діяльність з іншою роботою, у тому числі на громадських засадах, займатися іншою оплачуваною (крім викладацької, наукової і творчої діяльності, медичної практики, інструкторської та суддівської практики із спорту) </a:t>
            </a:r>
          </a:p>
          <a:p>
            <a:r>
              <a:rPr lang="uk-UA" dirty="0"/>
              <a:t>або підприємницькою діяльністю, входити до складу правління, інших виконавчих чи контрольних органів, чи наглядової ради підприємства або організації, що має на меті одержання прибутку (крім випадків, коли особи здійснюють функції з управління акціями (частками, паями), що належать державі чи територіальній громаді, та представляють інтереси держави чи територіальної громади в раді (спостережній раді), ревізійній комісії господарської організації).</a:t>
            </a:r>
          </a:p>
          <a:p>
            <a:endParaRPr lang="uk-UA" dirty="0"/>
          </a:p>
          <a:p>
            <a:r>
              <a:rPr lang="uk-UA" dirty="0"/>
              <a:t>Згідно з ч. 8 ст. 56 Закону про МС заступник голови районної у місті, районної ради, перший заступник, заступник голови обласної ради працюють у раді на постійній основі. На них поширюються вимоги щодо обмеження сумісності їх діяльності з іншою роботою (діяльністю), встановлені цим Законом для голови ради.</a:t>
            </a:r>
          </a:p>
        </p:txBody>
      </p:sp>
    </p:spTree>
    <p:extLst>
      <p:ext uri="{BB962C8B-B14F-4D97-AF65-F5344CB8AC3E}">
        <p14:creationId xmlns:p14="http://schemas.microsoft.com/office/powerpoint/2010/main" val="253815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E53C44-A7BB-48B5-8CE2-B115EA9687A6}"/>
              </a:ext>
            </a:extLst>
          </p:cNvPr>
          <p:cNvSpPr>
            <a:spLocks noGrp="1"/>
          </p:cNvSpPr>
          <p:nvPr>
            <p:ph type="title"/>
          </p:nvPr>
        </p:nvSpPr>
        <p:spPr>
          <a:xfrm>
            <a:off x="646111" y="452718"/>
            <a:ext cx="9404723" cy="631364"/>
          </a:xfrm>
        </p:spPr>
        <p:txBody>
          <a:bodyPr/>
          <a:lstStyle/>
          <a:p>
            <a:r>
              <a:rPr lang="uk-UA" dirty="0"/>
              <a:t>.</a:t>
            </a:r>
          </a:p>
        </p:txBody>
      </p:sp>
      <p:sp>
        <p:nvSpPr>
          <p:cNvPr id="3" name="Місце для вмісту 2">
            <a:extLst>
              <a:ext uri="{FF2B5EF4-FFF2-40B4-BE49-F238E27FC236}">
                <a16:creationId xmlns:a16="http://schemas.microsoft.com/office/drawing/2014/main" id="{4100DDCC-413C-4EA7-AECB-77685C391E59}"/>
              </a:ext>
            </a:extLst>
          </p:cNvPr>
          <p:cNvSpPr>
            <a:spLocks noGrp="1"/>
          </p:cNvSpPr>
          <p:nvPr>
            <p:ph idx="1"/>
          </p:nvPr>
        </p:nvSpPr>
        <p:spPr>
          <a:xfrm>
            <a:off x="0" y="989814"/>
            <a:ext cx="12192000" cy="5599522"/>
          </a:xfrm>
        </p:spPr>
        <p:txBody>
          <a:bodyPr>
            <a:normAutofit fontScale="85000" lnSpcReduction="10000"/>
          </a:bodyPr>
          <a:lstStyle/>
          <a:p>
            <a:r>
              <a:rPr lang="uk-UA" dirty="0"/>
              <a:t>Слід також не забувати про обмеження, встановлені Законом України «Про запобігання корупції» (далі – антикорупційний Закон). Вони, у цілому, тотожні із обмеженнями, встановленими Законом про МС, однак застосовуються до всіх посадових осіб місцевого самоврядування.</a:t>
            </a:r>
          </a:p>
          <a:p>
            <a:endParaRPr lang="uk-UA" dirty="0"/>
          </a:p>
          <a:p>
            <a:r>
              <a:rPr lang="uk-UA" dirty="0"/>
              <a:t>Зокрема, згідно з приписами ч. 1 ст. 25 антикорупційного Закону, посадовим особам МС забороняється:</a:t>
            </a:r>
          </a:p>
          <a:p>
            <a:endParaRPr lang="uk-UA" dirty="0"/>
          </a:p>
          <a:p>
            <a:r>
              <a:rPr lang="uk-UA" dirty="0"/>
              <a:t>1)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 якщо інше не передбачено Конституцією або законами України;</a:t>
            </a:r>
          </a:p>
          <a:p>
            <a:endParaRPr lang="uk-UA" dirty="0"/>
          </a:p>
          <a:p>
            <a:r>
              <a:rPr lang="uk-UA" dirty="0"/>
              <a:t>2) входити до складу правління, інших виконавчих чи контрольних органів, наглядової ради підприємства або організації, що має на меті одержання прибутку (крім випадків, коли особи здійснюють функції з управління акціями (частками, паями), що належать державі чи територіальній громаді, та представляють інтереси держави чи територіальної громади в раді (спостережній раді), ревізійній комісії господарської організації), якщо інше не передбачено Конституцією або законами України.</a:t>
            </a:r>
          </a:p>
          <a:p>
            <a:endParaRPr lang="uk-UA" dirty="0"/>
          </a:p>
          <a:p>
            <a:r>
              <a:rPr lang="uk-UA" dirty="0"/>
              <a:t>Важливо! Ця вимога не застосовується до депутатів місцевих рад, крім тих, які працюють у раді на постійній основі.</a:t>
            </a:r>
          </a:p>
        </p:txBody>
      </p:sp>
    </p:spTree>
    <p:extLst>
      <p:ext uri="{BB962C8B-B14F-4D97-AF65-F5344CB8AC3E}">
        <p14:creationId xmlns:p14="http://schemas.microsoft.com/office/powerpoint/2010/main" val="114142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FD28B1-E168-4EE5-A44E-2AAE43F16217}"/>
              </a:ext>
            </a:extLst>
          </p:cNvPr>
          <p:cNvSpPr>
            <a:spLocks noGrp="1"/>
          </p:cNvSpPr>
          <p:nvPr>
            <p:ph type="title"/>
          </p:nvPr>
        </p:nvSpPr>
        <p:spPr>
          <a:xfrm>
            <a:off x="646111" y="452718"/>
            <a:ext cx="9404723" cy="772767"/>
          </a:xfrm>
        </p:spPr>
        <p:txBody>
          <a:bodyPr/>
          <a:lstStyle/>
          <a:p>
            <a:r>
              <a:rPr lang="uk-UA" dirty="0"/>
              <a:t>.</a:t>
            </a:r>
          </a:p>
        </p:txBody>
      </p:sp>
      <p:sp>
        <p:nvSpPr>
          <p:cNvPr id="3" name="Місце для вмісту 2">
            <a:extLst>
              <a:ext uri="{FF2B5EF4-FFF2-40B4-BE49-F238E27FC236}">
                <a16:creationId xmlns:a16="http://schemas.microsoft.com/office/drawing/2014/main" id="{E9FAA751-4248-46D6-A4E7-6B549AA387AA}"/>
              </a:ext>
            </a:extLst>
          </p:cNvPr>
          <p:cNvSpPr>
            <a:spLocks noGrp="1"/>
          </p:cNvSpPr>
          <p:nvPr>
            <p:ph idx="1"/>
          </p:nvPr>
        </p:nvSpPr>
        <p:spPr>
          <a:xfrm>
            <a:off x="0" y="1055802"/>
            <a:ext cx="12192000" cy="5802198"/>
          </a:xfrm>
        </p:spPr>
        <p:txBody>
          <a:bodyPr>
            <a:normAutofit fontScale="85000" lnSpcReduction="20000"/>
          </a:bodyPr>
          <a:lstStyle/>
          <a:p>
            <a:r>
              <a:rPr lang="uk-UA" dirty="0"/>
              <a:t>Окремо можуть виникати обмеження щодо реалізації функцій місцевого самоврядування, пов’язані із ризиком виникнення конфлікту інтересів. Антикорупційним Законом (див. Розділ 5) встановлені вимоги, яких мають дотримуватись особи, уповноважені на здійснення функцій місцевого самоврядування, направлені на запобігання виникненню конфлікту інтересів. </a:t>
            </a:r>
          </a:p>
          <a:p>
            <a:r>
              <a:rPr lang="uk-UA" dirty="0"/>
              <a:t>Такий ризик буде постійно виникати, зокрема, якщо посадова особа місцевого самоврядування, яка не працює у виконавчому комітеті ради на постійній основі, є одночасно депутатом цієї ради. Так, з одного боку, Закон про МС дозволяє таким особам поєднувати обидва статуси. Але, з іншого боку, працівник, який приймає участь у розробці чи виконанні акту ОМС як посадова особа місцевого самоврядування, має утримуватись від прийняття рішень або здійснення контролю за виконанням цього рішення як депутат цієї ради. Бо у нього тут, очевидно, виникатиме реальний конфлікт інтересів. </a:t>
            </a:r>
          </a:p>
          <a:p>
            <a:r>
              <a:rPr lang="uk-UA" dirty="0"/>
              <a:t>Також під сумнівом буде і його робота у складі постійної комісії ради, якщо до компетенції цієї комісії віднесено розгляд тих же питань, що й належатимуть до його повноважень як посадової особи-працівника ради. Тож, коли ви допускаєте таке поєднання статусів, бо воно формально допускається Законом про МС, постійно існуватиме ризик, що при цьому порушуються вимоги антикорупційного Закону. </a:t>
            </a:r>
          </a:p>
          <a:p>
            <a:r>
              <a:rPr lang="uk-UA" dirty="0"/>
              <a:t>А отже, при прийнятті рішень з таких питань треба бути вкрай обережними, адже мова </a:t>
            </a:r>
            <a:r>
              <a:rPr lang="uk-UA" dirty="0" err="1"/>
              <a:t>йтиме</a:t>
            </a:r>
            <a:r>
              <a:rPr lang="uk-UA" dirty="0"/>
              <a:t> не лише про персональну відповідальність депутата-посадовця, а й про ризик скасування самого рішення.</a:t>
            </a:r>
          </a:p>
          <a:p>
            <a:r>
              <a:rPr lang="uk-UA" dirty="0"/>
              <a:t>Способів врегулювання конфлікту інтересів у описаному випадку може бути кілька. Вони всі описані у </a:t>
            </a:r>
            <a:r>
              <a:rPr lang="uk-UA" dirty="0" err="1"/>
              <a:t>ст.ст</a:t>
            </a:r>
            <a:r>
              <a:rPr lang="uk-UA" dirty="0"/>
              <a:t>. 30-35 антикорупційного Закону. Однак самим простим та безпечним для усіх буде неучасть у голосуванні у статусі депутата з питань, які можуть викликати конфлікт інтересів у зв’язку із поєднанням статусу депутата та посадової особи місцевого самоврядування.</a:t>
            </a:r>
          </a:p>
          <a:p>
            <a:endParaRPr lang="uk-UA" dirty="0"/>
          </a:p>
          <a:p>
            <a:r>
              <a:rPr lang="uk-UA" dirty="0"/>
              <a:t> </a:t>
            </a:r>
          </a:p>
        </p:txBody>
      </p:sp>
    </p:spTree>
    <p:extLst>
      <p:ext uri="{BB962C8B-B14F-4D97-AF65-F5344CB8AC3E}">
        <p14:creationId xmlns:p14="http://schemas.microsoft.com/office/powerpoint/2010/main" val="76465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1E8898-4534-4FE1-885E-AE0FE4FEF41A}"/>
              </a:ext>
            </a:extLst>
          </p:cNvPr>
          <p:cNvSpPr>
            <a:spLocks noGrp="1"/>
          </p:cNvSpPr>
          <p:nvPr>
            <p:ph type="title"/>
          </p:nvPr>
        </p:nvSpPr>
        <p:spPr/>
        <p:txBody>
          <a:bodyPr/>
          <a:lstStyle/>
          <a:p>
            <a:endParaRPr lang="uk-UA"/>
          </a:p>
        </p:txBody>
      </p:sp>
      <p:pic>
        <p:nvPicPr>
          <p:cNvPr id="4" name="Місце для вмісту 3">
            <a:extLst>
              <a:ext uri="{FF2B5EF4-FFF2-40B4-BE49-F238E27FC236}">
                <a16:creationId xmlns:a16="http://schemas.microsoft.com/office/drawing/2014/main" id="{9D46D5B8-69B3-4807-81FB-2E52AD44F77B}"/>
              </a:ext>
            </a:extLst>
          </p:cNvPr>
          <p:cNvPicPr>
            <a:picLocks noGrp="1" noChangeAspect="1"/>
          </p:cNvPicPr>
          <p:nvPr>
            <p:ph idx="1"/>
          </p:nvPr>
        </p:nvPicPr>
        <p:blipFill>
          <a:blip r:embed="rId2"/>
          <a:stretch>
            <a:fillRect/>
          </a:stretch>
        </p:blipFill>
        <p:spPr>
          <a:xfrm>
            <a:off x="546755" y="292231"/>
            <a:ext cx="9504079" cy="5956169"/>
          </a:xfrm>
          <a:prstGeom prst="rect">
            <a:avLst/>
          </a:prstGeom>
        </p:spPr>
      </p:pic>
    </p:spTree>
    <p:extLst>
      <p:ext uri="{BB962C8B-B14F-4D97-AF65-F5344CB8AC3E}">
        <p14:creationId xmlns:p14="http://schemas.microsoft.com/office/powerpoint/2010/main" val="358777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1DB33-0A68-4524-BD7A-6EE7273B1EA6}"/>
              </a:ext>
            </a:extLst>
          </p:cNvPr>
          <p:cNvSpPr>
            <a:spLocks noGrp="1"/>
          </p:cNvSpPr>
          <p:nvPr>
            <p:ph type="title"/>
          </p:nvPr>
        </p:nvSpPr>
        <p:spPr/>
        <p:txBody>
          <a:bodyPr/>
          <a:lstStyle/>
          <a:p>
            <a:pPr algn="ctr"/>
            <a:r>
              <a:rPr lang="uk-UA" sz="2000" dirty="0">
                <a:solidFill>
                  <a:prstClr val="white"/>
                </a:solidFill>
              </a:rPr>
              <a:t>«Про внесення змін до деяких законодавчих актів України щодо оптимізації трудових відносин»</a:t>
            </a:r>
            <a:endParaRPr lang="uk-UA" dirty="0"/>
          </a:p>
        </p:txBody>
      </p:sp>
      <p:sp>
        <p:nvSpPr>
          <p:cNvPr id="3" name="Місце для вмісту 2">
            <a:extLst>
              <a:ext uri="{FF2B5EF4-FFF2-40B4-BE49-F238E27FC236}">
                <a16:creationId xmlns:a16="http://schemas.microsoft.com/office/drawing/2014/main" id="{B75D3CEF-E27E-4491-AE26-E8D91567123B}"/>
              </a:ext>
            </a:extLst>
          </p:cNvPr>
          <p:cNvSpPr>
            <a:spLocks noGrp="1"/>
          </p:cNvSpPr>
          <p:nvPr>
            <p:ph idx="1"/>
          </p:nvPr>
        </p:nvSpPr>
        <p:spPr>
          <a:xfrm>
            <a:off x="0" y="2052918"/>
            <a:ext cx="12192000" cy="4805082"/>
          </a:xfrm>
        </p:spPr>
        <p:txBody>
          <a:bodyPr/>
          <a:lstStyle/>
          <a:p>
            <a:r>
              <a:rPr lang="uk-UA" dirty="0"/>
              <a:t>на підставі Закону № 2352-</a:t>
            </a:r>
            <a:r>
              <a:rPr lang="en-US" dirty="0"/>
              <a:t>IX </a:t>
            </a:r>
            <a:r>
              <a:rPr lang="uk-UA" dirty="0"/>
              <a:t>від 01.07.2022 (набрання чинності 19.07.2022) «Про внесення змін до деяких законодавчих актів України щодо оптимізації трудових відносин» відредаговано статтю 102-1 КЗпП України «Оплата праці за сумісництвом».</a:t>
            </a:r>
          </a:p>
          <a:p>
            <a:endParaRPr lang="uk-UA" dirty="0"/>
          </a:p>
          <a:p>
            <a:r>
              <a:rPr lang="uk-UA" dirty="0"/>
              <a:t>Редакція статті до 19.07.2022 передбачала, що умови роботи за сумісництвом працівників державних підприємств, установ, організацій визначаються Кабінетом Міністрів України.</a:t>
            </a:r>
          </a:p>
        </p:txBody>
      </p:sp>
      <p:pic>
        <p:nvPicPr>
          <p:cNvPr id="4" name="Рисунок 3">
            <a:extLst>
              <a:ext uri="{FF2B5EF4-FFF2-40B4-BE49-F238E27FC236}">
                <a16:creationId xmlns:a16="http://schemas.microsoft.com/office/drawing/2014/main" id="{F8C2CCCB-42E7-450D-84CF-5C34A5343FC4}"/>
              </a:ext>
            </a:extLst>
          </p:cNvPr>
          <p:cNvPicPr>
            <a:picLocks noChangeAspect="1"/>
          </p:cNvPicPr>
          <p:nvPr/>
        </p:nvPicPr>
        <p:blipFill>
          <a:blip r:embed="rId2"/>
          <a:stretch>
            <a:fillRect/>
          </a:stretch>
        </p:blipFill>
        <p:spPr>
          <a:xfrm>
            <a:off x="4194928" y="4185500"/>
            <a:ext cx="3940404" cy="2672500"/>
          </a:xfrm>
          <a:prstGeom prst="rect">
            <a:avLst/>
          </a:prstGeom>
        </p:spPr>
      </p:pic>
    </p:spTree>
    <p:extLst>
      <p:ext uri="{BB962C8B-B14F-4D97-AF65-F5344CB8AC3E}">
        <p14:creationId xmlns:p14="http://schemas.microsoft.com/office/powerpoint/2010/main" val="393500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C693E-67B7-4593-9440-985668F4FF46}"/>
              </a:ext>
            </a:extLst>
          </p:cNvPr>
          <p:cNvSpPr>
            <a:spLocks noGrp="1"/>
          </p:cNvSpPr>
          <p:nvPr>
            <p:ph type="title"/>
          </p:nvPr>
        </p:nvSpPr>
        <p:spPr>
          <a:xfrm>
            <a:off x="646111" y="452718"/>
            <a:ext cx="9404723" cy="527670"/>
          </a:xfrm>
        </p:spPr>
        <p:txBody>
          <a:bodyPr/>
          <a:lstStyle/>
          <a:p>
            <a:r>
              <a:rPr lang="uk-UA" dirty="0"/>
              <a:t>.</a:t>
            </a:r>
          </a:p>
        </p:txBody>
      </p:sp>
      <p:sp>
        <p:nvSpPr>
          <p:cNvPr id="3" name="Місце для вмісту 2">
            <a:extLst>
              <a:ext uri="{FF2B5EF4-FFF2-40B4-BE49-F238E27FC236}">
                <a16:creationId xmlns:a16="http://schemas.microsoft.com/office/drawing/2014/main" id="{DD7ACBB2-F15B-432A-8943-C23BF46D5D25}"/>
              </a:ext>
            </a:extLst>
          </p:cNvPr>
          <p:cNvSpPr>
            <a:spLocks noGrp="1"/>
          </p:cNvSpPr>
          <p:nvPr>
            <p:ph idx="1"/>
          </p:nvPr>
        </p:nvSpPr>
        <p:spPr>
          <a:xfrm>
            <a:off x="75414" y="1216058"/>
            <a:ext cx="12405675" cy="5571241"/>
          </a:xfrm>
        </p:spPr>
        <p:txBody>
          <a:bodyPr/>
          <a:lstStyle/>
          <a:p>
            <a:r>
              <a:rPr lang="uk-UA" dirty="0"/>
              <a:t>З 01.07.2022 стаття 102-1 КЗпП України  в редакції «Сумісництвом вважається виконання працівником, крім основної, іншої оплачуваної роботи на умовах трудового договору у вільний від основної роботи час на тому самому або іншому підприємстві, в установі, організації або у роботодавця - фізичної особи.</a:t>
            </a:r>
          </a:p>
          <a:p>
            <a:endParaRPr lang="uk-UA" dirty="0"/>
          </a:p>
          <a:p>
            <a:r>
              <a:rPr lang="uk-UA" dirty="0"/>
              <a:t>Працівники, які працюють за сумісництвом, одержують заробітну плату за фактично виконану роботу»  просто визначає, що таке сумісництво та як оплачується робота за сумісництвом, а посилання на порядок регулювання Кабінетом Міністрів України сумісництва працівників державних підприємств, установ, організацій виключено.</a:t>
            </a:r>
          </a:p>
        </p:txBody>
      </p:sp>
      <p:pic>
        <p:nvPicPr>
          <p:cNvPr id="4" name="Рисунок 3">
            <a:extLst>
              <a:ext uri="{FF2B5EF4-FFF2-40B4-BE49-F238E27FC236}">
                <a16:creationId xmlns:a16="http://schemas.microsoft.com/office/drawing/2014/main" id="{040DED24-79AC-44F8-A1B5-0827C22ECC99}"/>
              </a:ext>
            </a:extLst>
          </p:cNvPr>
          <p:cNvPicPr>
            <a:picLocks noChangeAspect="1"/>
          </p:cNvPicPr>
          <p:nvPr/>
        </p:nvPicPr>
        <p:blipFill>
          <a:blip r:embed="rId2"/>
          <a:stretch>
            <a:fillRect/>
          </a:stretch>
        </p:blipFill>
        <p:spPr>
          <a:xfrm>
            <a:off x="3553905" y="4298622"/>
            <a:ext cx="3978111" cy="2559377"/>
          </a:xfrm>
          <a:prstGeom prst="rect">
            <a:avLst/>
          </a:prstGeom>
        </p:spPr>
      </p:pic>
    </p:spTree>
    <p:extLst>
      <p:ext uri="{BB962C8B-B14F-4D97-AF65-F5344CB8AC3E}">
        <p14:creationId xmlns:p14="http://schemas.microsoft.com/office/powerpoint/2010/main" val="413183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30D9B-FDDC-43F0-8457-CFB93244C989}"/>
              </a:ext>
            </a:extLst>
          </p:cNvPr>
          <p:cNvSpPr>
            <a:spLocks noGrp="1"/>
          </p:cNvSpPr>
          <p:nvPr>
            <p:ph type="title"/>
          </p:nvPr>
        </p:nvSpPr>
        <p:spPr>
          <a:xfrm>
            <a:off x="646111" y="452718"/>
            <a:ext cx="9404723" cy="301426"/>
          </a:xfrm>
        </p:spPr>
        <p:txBody>
          <a:bodyPr/>
          <a:lstStyle/>
          <a:p>
            <a:r>
              <a:rPr lang="uk-UA" dirty="0"/>
              <a:t>.</a:t>
            </a:r>
          </a:p>
        </p:txBody>
      </p:sp>
      <p:sp>
        <p:nvSpPr>
          <p:cNvPr id="3" name="Місце для вмісту 2">
            <a:extLst>
              <a:ext uri="{FF2B5EF4-FFF2-40B4-BE49-F238E27FC236}">
                <a16:creationId xmlns:a16="http://schemas.microsoft.com/office/drawing/2014/main" id="{1FD72D2A-C804-449D-A234-DF390358D09F}"/>
              </a:ext>
            </a:extLst>
          </p:cNvPr>
          <p:cNvSpPr>
            <a:spLocks noGrp="1"/>
          </p:cNvSpPr>
          <p:nvPr>
            <p:ph idx="1"/>
          </p:nvPr>
        </p:nvSpPr>
        <p:spPr>
          <a:xfrm>
            <a:off x="216816" y="1197204"/>
            <a:ext cx="11821213" cy="5542961"/>
          </a:xfrm>
        </p:spPr>
        <p:txBody>
          <a:bodyPr/>
          <a:lstStyle/>
          <a:p>
            <a:r>
              <a:rPr lang="uk-UA" dirty="0"/>
              <a:t>З врахуванням внесених змін до ст. 102-1 КЗпП України  Кабінет Міністрів   України Постановою від 22.11.2022 року № 1306 (набрала чинності 25.11.2022 року) затвердив  перелік постанов Кабінету Міністрів України з питань роботи за сумісництвом працівників державних підприємств, установ і організацій, що втратили чинність»</a:t>
            </a:r>
          </a:p>
        </p:txBody>
      </p:sp>
      <p:pic>
        <p:nvPicPr>
          <p:cNvPr id="4" name="Рисунок 3">
            <a:extLst>
              <a:ext uri="{FF2B5EF4-FFF2-40B4-BE49-F238E27FC236}">
                <a16:creationId xmlns:a16="http://schemas.microsoft.com/office/drawing/2014/main" id="{33528D40-9F54-42B4-8226-EA2E80B65353}"/>
              </a:ext>
            </a:extLst>
          </p:cNvPr>
          <p:cNvPicPr>
            <a:picLocks noChangeAspect="1"/>
          </p:cNvPicPr>
          <p:nvPr/>
        </p:nvPicPr>
        <p:blipFill>
          <a:blip r:embed="rId2"/>
          <a:stretch>
            <a:fillRect/>
          </a:stretch>
        </p:blipFill>
        <p:spPr>
          <a:xfrm>
            <a:off x="2625610" y="2533552"/>
            <a:ext cx="6657975" cy="4324448"/>
          </a:xfrm>
          <a:prstGeom prst="rect">
            <a:avLst/>
          </a:prstGeom>
        </p:spPr>
      </p:pic>
    </p:spTree>
    <p:extLst>
      <p:ext uri="{BB962C8B-B14F-4D97-AF65-F5344CB8AC3E}">
        <p14:creationId xmlns:p14="http://schemas.microsoft.com/office/powerpoint/2010/main" val="240778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8096B8-12EE-420D-BD71-453D13F009A3}"/>
              </a:ext>
            </a:extLst>
          </p:cNvPr>
          <p:cNvSpPr>
            <a:spLocks noGrp="1"/>
          </p:cNvSpPr>
          <p:nvPr>
            <p:ph type="title"/>
          </p:nvPr>
        </p:nvSpPr>
        <p:spPr/>
        <p:txBody>
          <a:bodyPr/>
          <a:lstStyle/>
          <a:p>
            <a:pPr algn="ctr"/>
            <a:r>
              <a:rPr lang="uk-UA" sz="2000" b="1" i="1" dirty="0">
                <a:solidFill>
                  <a:prstClr val="white"/>
                </a:solidFill>
              </a:rPr>
              <a:t>Законом України «Про запобігання корупції» (№ 1700) визначено, що корупція</a:t>
            </a:r>
            <a:endParaRPr lang="uk-UA" b="1" i="1" dirty="0"/>
          </a:p>
        </p:txBody>
      </p:sp>
      <p:sp>
        <p:nvSpPr>
          <p:cNvPr id="3" name="Місце для вмісту 2">
            <a:extLst>
              <a:ext uri="{FF2B5EF4-FFF2-40B4-BE49-F238E27FC236}">
                <a16:creationId xmlns:a16="http://schemas.microsoft.com/office/drawing/2014/main" id="{00D10F68-C722-4FEF-AAD8-C2F7E4CA73C7}"/>
              </a:ext>
            </a:extLst>
          </p:cNvPr>
          <p:cNvSpPr>
            <a:spLocks noGrp="1"/>
          </p:cNvSpPr>
          <p:nvPr>
            <p:ph idx="1"/>
          </p:nvPr>
        </p:nvSpPr>
        <p:spPr>
          <a:xfrm>
            <a:off x="1103312" y="1385740"/>
            <a:ext cx="8946541" cy="4862659"/>
          </a:xfrm>
        </p:spPr>
        <p:txBody>
          <a:bodyPr>
            <a:normAutofit/>
          </a:bodyPr>
          <a:lstStyle/>
          <a:p>
            <a:pPr algn="ctr"/>
            <a:r>
              <a:rPr lang="uk-UA" b="1" dirty="0"/>
              <a:t>це використання особою наданих їй службових повноважень чи пов’язаних з ними можливостей з метою одержання неправомірної вигоди або прийняття такої вигоди чи прийняття обіцянки/пропозиції такої вигоди для себе чи інших осіб, а також відповідно обіцянка/пропозиція чи надання неправомірної вигоди цій особі або на її вимогу іншим фізичним чи юридичним особам з метою схилити цю особу до протиправного використання наданих їй службових повноважень чи пов’язаних з ними можливостей.</a:t>
            </a:r>
            <a:r>
              <a:rPr lang="uk-UA" dirty="0"/>
              <a:t> </a:t>
            </a:r>
          </a:p>
        </p:txBody>
      </p:sp>
      <p:pic>
        <p:nvPicPr>
          <p:cNvPr id="4" name="Рисунок 3">
            <a:extLst>
              <a:ext uri="{FF2B5EF4-FFF2-40B4-BE49-F238E27FC236}">
                <a16:creationId xmlns:a16="http://schemas.microsoft.com/office/drawing/2014/main" id="{B811CA03-66D3-4276-AD42-A07601896ACA}"/>
              </a:ext>
            </a:extLst>
          </p:cNvPr>
          <p:cNvPicPr>
            <a:picLocks noChangeAspect="1"/>
          </p:cNvPicPr>
          <p:nvPr/>
        </p:nvPicPr>
        <p:blipFill>
          <a:blip r:embed="rId2"/>
          <a:stretch>
            <a:fillRect/>
          </a:stretch>
        </p:blipFill>
        <p:spPr>
          <a:xfrm>
            <a:off x="3346515" y="4300979"/>
            <a:ext cx="4213781" cy="2557021"/>
          </a:xfrm>
          <a:prstGeom prst="rect">
            <a:avLst/>
          </a:prstGeom>
        </p:spPr>
      </p:pic>
    </p:spTree>
    <p:extLst>
      <p:ext uri="{BB962C8B-B14F-4D97-AF65-F5344CB8AC3E}">
        <p14:creationId xmlns:p14="http://schemas.microsoft.com/office/powerpoint/2010/main" val="83435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9A438B-5BB6-42B9-BE47-A755464ABBF9}"/>
              </a:ext>
            </a:extLst>
          </p:cNvPr>
          <p:cNvSpPr>
            <a:spLocks noGrp="1"/>
          </p:cNvSpPr>
          <p:nvPr>
            <p:ph type="title"/>
          </p:nvPr>
        </p:nvSpPr>
        <p:spPr>
          <a:xfrm>
            <a:off x="646111" y="452718"/>
            <a:ext cx="9404723" cy="593657"/>
          </a:xfrm>
        </p:spPr>
        <p:txBody>
          <a:bodyPr/>
          <a:lstStyle/>
          <a:p>
            <a:r>
              <a:rPr lang="uk-UA" dirty="0"/>
              <a:t>.</a:t>
            </a:r>
            <a:r>
              <a:rPr lang="ru-RU" dirty="0"/>
              <a:t> </a:t>
            </a:r>
            <a:r>
              <a:rPr lang="ru-RU" sz="1800" dirty="0" err="1"/>
              <a:t>Втратили</a:t>
            </a:r>
            <a:r>
              <a:rPr lang="ru-RU" sz="1800" dirty="0"/>
              <a:t> </a:t>
            </a:r>
            <a:r>
              <a:rPr lang="ru-RU" sz="1800" dirty="0" err="1"/>
              <a:t>чинність</a:t>
            </a:r>
            <a:r>
              <a:rPr lang="ru-RU" sz="1800" dirty="0"/>
              <a:t> </a:t>
            </a:r>
            <a:r>
              <a:rPr lang="ru-RU" sz="1800" dirty="0" err="1"/>
              <a:t>такі</a:t>
            </a:r>
            <a:r>
              <a:rPr lang="ru-RU" sz="1800" dirty="0"/>
              <a:t> постанови </a:t>
            </a:r>
            <a:r>
              <a:rPr lang="ru-RU" sz="1800" dirty="0" err="1"/>
              <a:t>Кабінету</a:t>
            </a:r>
            <a:r>
              <a:rPr lang="ru-RU" sz="1800" dirty="0"/>
              <a:t> </a:t>
            </a:r>
            <a:r>
              <a:rPr lang="ru-RU" sz="1800" dirty="0" err="1"/>
              <a:t>Міністрів</a:t>
            </a:r>
            <a:r>
              <a:rPr lang="ru-RU" sz="1800" dirty="0"/>
              <a:t> </a:t>
            </a:r>
            <a:r>
              <a:rPr lang="ru-RU" sz="1800" dirty="0" err="1"/>
              <a:t>України</a:t>
            </a:r>
            <a:r>
              <a:rPr lang="ru-RU" sz="1800" dirty="0"/>
              <a:t>:</a:t>
            </a:r>
            <a:endParaRPr lang="uk-UA" sz="1800" dirty="0"/>
          </a:p>
        </p:txBody>
      </p:sp>
      <p:sp>
        <p:nvSpPr>
          <p:cNvPr id="3" name="Місце для вмісту 2">
            <a:extLst>
              <a:ext uri="{FF2B5EF4-FFF2-40B4-BE49-F238E27FC236}">
                <a16:creationId xmlns:a16="http://schemas.microsoft.com/office/drawing/2014/main" id="{4F13E70C-C1FC-4B9B-AA1A-9724722B7A15}"/>
              </a:ext>
            </a:extLst>
          </p:cNvPr>
          <p:cNvSpPr>
            <a:spLocks noGrp="1"/>
          </p:cNvSpPr>
          <p:nvPr>
            <p:ph idx="1"/>
          </p:nvPr>
        </p:nvSpPr>
        <p:spPr>
          <a:xfrm>
            <a:off x="119406" y="1376313"/>
            <a:ext cx="11953187" cy="5286867"/>
          </a:xfrm>
        </p:spPr>
        <p:txBody>
          <a:bodyPr/>
          <a:lstStyle/>
          <a:p>
            <a:r>
              <a:rPr lang="uk-UA" dirty="0"/>
              <a:t>від 03.04.1993 № 245 «Про роботу за сумісництвом працівників державних підприємств, установ і організацій»;</a:t>
            </a:r>
          </a:p>
          <a:p>
            <a:r>
              <a:rPr lang="uk-UA" dirty="0"/>
              <a:t> 04.03.2015 № 81 «Про роботу за сумісництвом працівників державних підприємств, установ  і організацій, які переміщуються з районів проведення антитерористичної операції».</a:t>
            </a:r>
          </a:p>
          <a:p>
            <a:r>
              <a:rPr lang="uk-UA" dirty="0"/>
              <a:t>Пункт 6 постанови Кабінету Міністрів України і Національного банку України від 31 серпня 1996 р. № 1033 “Про заходи щодо залучення додаткових надходжень до бюджету та підвищення ефективності витрачання бюджетних коштів для забезпечення фінансування соціальних виплат населенню”.</a:t>
            </a:r>
          </a:p>
        </p:txBody>
      </p:sp>
      <p:pic>
        <p:nvPicPr>
          <p:cNvPr id="4" name="Рисунок 3">
            <a:extLst>
              <a:ext uri="{FF2B5EF4-FFF2-40B4-BE49-F238E27FC236}">
                <a16:creationId xmlns:a16="http://schemas.microsoft.com/office/drawing/2014/main" id="{2ED54470-E3AB-487D-AFF9-08DAF2D30115}"/>
              </a:ext>
            </a:extLst>
          </p:cNvPr>
          <p:cNvPicPr>
            <a:picLocks noChangeAspect="1"/>
          </p:cNvPicPr>
          <p:nvPr/>
        </p:nvPicPr>
        <p:blipFill>
          <a:blip r:embed="rId2"/>
          <a:stretch>
            <a:fillRect/>
          </a:stretch>
        </p:blipFill>
        <p:spPr>
          <a:xfrm>
            <a:off x="4545290" y="4600280"/>
            <a:ext cx="3101418" cy="2257720"/>
          </a:xfrm>
          <a:prstGeom prst="rect">
            <a:avLst/>
          </a:prstGeom>
        </p:spPr>
      </p:pic>
    </p:spTree>
    <p:extLst>
      <p:ext uri="{BB962C8B-B14F-4D97-AF65-F5344CB8AC3E}">
        <p14:creationId xmlns:p14="http://schemas.microsoft.com/office/powerpoint/2010/main" val="3188364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EC53D4-B2C5-4227-9879-9AE458DADB5C}"/>
              </a:ext>
            </a:extLst>
          </p:cNvPr>
          <p:cNvSpPr>
            <a:spLocks noGrp="1"/>
          </p:cNvSpPr>
          <p:nvPr>
            <p:ph type="title"/>
          </p:nvPr>
        </p:nvSpPr>
        <p:spPr/>
        <p:txBody>
          <a:bodyPr/>
          <a:lstStyle/>
          <a:p>
            <a:r>
              <a:rPr lang="uk-UA" dirty="0"/>
              <a:t>.</a:t>
            </a:r>
          </a:p>
        </p:txBody>
      </p:sp>
      <p:sp>
        <p:nvSpPr>
          <p:cNvPr id="3" name="Місце для вмісту 2">
            <a:extLst>
              <a:ext uri="{FF2B5EF4-FFF2-40B4-BE49-F238E27FC236}">
                <a16:creationId xmlns:a16="http://schemas.microsoft.com/office/drawing/2014/main" id="{809BA729-3D4A-4950-806F-8F4B0C4C1C35}"/>
              </a:ext>
            </a:extLst>
          </p:cNvPr>
          <p:cNvSpPr>
            <a:spLocks noGrp="1"/>
          </p:cNvSpPr>
          <p:nvPr>
            <p:ph idx="1"/>
          </p:nvPr>
        </p:nvSpPr>
        <p:spPr/>
        <p:txBody>
          <a:bodyPr/>
          <a:lstStyle/>
          <a:p>
            <a:r>
              <a:rPr lang="uk-UA" dirty="0"/>
              <a:t>Розпорядженням Кабінету Міністрів України № 1047-Р від 22 листопада 2022 року  скасовано  наказ Міністерства праці України, Міністерства юстиції України, Міністерства фінансів України від 28 червня 1993 року № 43 «Про затвердження Положення про умови роботи за сумісництвом працівників державних підприємств, установ і організацій».</a:t>
            </a:r>
          </a:p>
          <a:p>
            <a:endParaRPr lang="uk-UA" dirty="0"/>
          </a:p>
          <a:p>
            <a:r>
              <a:rPr lang="uk-UA" dirty="0"/>
              <a:t>Отже, тепер при вирішенні питання щодо порядку та умов роботи за сумісництвом державних службовців та  посадових осіб місцевого самоврядування,  слід керуватись лише статтею 25 Закону України «Про запобігання корупції», яка дослівно в даний час звучить так:</a:t>
            </a:r>
          </a:p>
        </p:txBody>
      </p:sp>
    </p:spTree>
    <p:extLst>
      <p:ext uri="{BB962C8B-B14F-4D97-AF65-F5344CB8AC3E}">
        <p14:creationId xmlns:p14="http://schemas.microsoft.com/office/powerpoint/2010/main" val="428864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F8A0F5-BA6C-470D-A179-44E9D7B13089}"/>
              </a:ext>
            </a:extLst>
          </p:cNvPr>
          <p:cNvSpPr>
            <a:spLocks noGrp="1"/>
          </p:cNvSpPr>
          <p:nvPr>
            <p:ph type="title"/>
          </p:nvPr>
        </p:nvSpPr>
        <p:spPr>
          <a:xfrm>
            <a:off x="646111" y="452718"/>
            <a:ext cx="9404723" cy="744486"/>
          </a:xfrm>
        </p:spPr>
        <p:txBody>
          <a:bodyPr/>
          <a:lstStyle/>
          <a:p>
            <a:r>
              <a:rPr lang="uk-UA" dirty="0"/>
              <a:t>.</a:t>
            </a:r>
          </a:p>
        </p:txBody>
      </p:sp>
      <p:sp>
        <p:nvSpPr>
          <p:cNvPr id="3" name="Місце для вмісту 2">
            <a:extLst>
              <a:ext uri="{FF2B5EF4-FFF2-40B4-BE49-F238E27FC236}">
                <a16:creationId xmlns:a16="http://schemas.microsoft.com/office/drawing/2014/main" id="{1B034F9A-5650-43C4-B33E-7729E9C624AF}"/>
              </a:ext>
            </a:extLst>
          </p:cNvPr>
          <p:cNvSpPr>
            <a:spLocks noGrp="1"/>
          </p:cNvSpPr>
          <p:nvPr>
            <p:ph idx="1"/>
          </p:nvPr>
        </p:nvSpPr>
        <p:spPr>
          <a:xfrm>
            <a:off x="0" y="1074656"/>
            <a:ext cx="12192000" cy="5665509"/>
          </a:xfrm>
        </p:spPr>
        <p:txBody>
          <a:bodyPr>
            <a:normAutofit fontScale="85000" lnSpcReduction="20000"/>
          </a:bodyPr>
          <a:lstStyle/>
          <a:p>
            <a:r>
              <a:rPr lang="uk-UA" dirty="0"/>
              <a:t>Стаття 25. Обмеження щодо сумісництва та суміщення з іншими видами діяльності.</a:t>
            </a:r>
          </a:p>
          <a:p>
            <a:pPr marL="0" indent="0">
              <a:buNone/>
            </a:pPr>
            <a:endParaRPr lang="uk-UA" dirty="0"/>
          </a:p>
          <a:p>
            <a:r>
              <a:rPr lang="uk-UA" dirty="0"/>
              <a:t>Особам, зазначеним у пункті 1 частини першої статті 3 цього Закону, забороняється:</a:t>
            </a:r>
          </a:p>
          <a:p>
            <a:r>
              <a:rPr lang="uk-UA" dirty="0"/>
              <a:t>1) займатися іншою оплачуваною (крім викладацької, наукової і творчої діяльності, медичної практики, інструкторської та суддівської практики із спорту) або підприємницькою діяльністю, якщо інше не передбачено Конституцією або законами України;</a:t>
            </a:r>
          </a:p>
          <a:p>
            <a:endParaRPr lang="uk-UA" dirty="0"/>
          </a:p>
          <a:p>
            <a:r>
              <a:rPr lang="uk-UA" dirty="0"/>
              <a:t>2) входити до складу правління, інших виконавчих чи контрольних органів, наглядової ради підприємства або організації, що має на меті одержання прибутку (крім випадків, коли особи здійснюють функції з управління акціями (частками, паями), що належать державі чи територіальній громаді, та представляють інтереси держави чи територіальної громади в раді (спостережній раді), ревізійній комісії господарської організації), якщо інше не передбачено Конституцією або законами України, крім випадку, передбаченого абзацом першим частини другої цієї статті.</a:t>
            </a:r>
          </a:p>
          <a:p>
            <a:endParaRPr lang="uk-UA" dirty="0"/>
          </a:p>
          <a:p>
            <a:r>
              <a:rPr lang="uk-UA" dirty="0"/>
              <a:t>Особа, призначена (обрана) на посаду, зазначену в пункті 1 частини першої статті 3 цього Закону, зобов’язана не пізніше 15 робочих днів з дня призначення (обрання) на посаду здійснити дії, спрямовані на припинення підприємницької діяльності та припинення її повноважень у складі правління, інших виконавчих чи контрольних органів, наглядової ради підприємства або організації, що має на меті одержання прибутку (крім випадків, якщо особа здійснює функції з управління акціями (частками, паями), що належать державі чи територіальній громаді, та представляє інтереси держави чи територіальної громади в раді (спостережній раді), ревізійній комісії господарської організації), якщо інше не передбачено Конституцією або законами України.</a:t>
            </a:r>
          </a:p>
        </p:txBody>
      </p:sp>
    </p:spTree>
    <p:extLst>
      <p:ext uri="{BB962C8B-B14F-4D97-AF65-F5344CB8AC3E}">
        <p14:creationId xmlns:p14="http://schemas.microsoft.com/office/powerpoint/2010/main" val="1746490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30A700-5A52-468B-A1CA-66D331F4F17E}"/>
              </a:ext>
            </a:extLst>
          </p:cNvPr>
          <p:cNvSpPr>
            <a:spLocks noGrp="1"/>
          </p:cNvSpPr>
          <p:nvPr>
            <p:ph type="title"/>
          </p:nvPr>
        </p:nvSpPr>
        <p:spPr>
          <a:xfrm>
            <a:off x="646111" y="452718"/>
            <a:ext cx="9404723" cy="735059"/>
          </a:xfrm>
        </p:spPr>
        <p:txBody>
          <a:bodyPr/>
          <a:lstStyle/>
          <a:p>
            <a:r>
              <a:rPr lang="uk-UA" dirty="0"/>
              <a:t>.</a:t>
            </a:r>
          </a:p>
        </p:txBody>
      </p:sp>
      <p:sp>
        <p:nvSpPr>
          <p:cNvPr id="3" name="Місце для вмісту 2">
            <a:extLst>
              <a:ext uri="{FF2B5EF4-FFF2-40B4-BE49-F238E27FC236}">
                <a16:creationId xmlns:a16="http://schemas.microsoft.com/office/drawing/2014/main" id="{D9F50764-39D6-4FB6-AD36-A0F2D7EE39A5}"/>
              </a:ext>
            </a:extLst>
          </p:cNvPr>
          <p:cNvSpPr>
            <a:spLocks noGrp="1"/>
          </p:cNvSpPr>
          <p:nvPr>
            <p:ph idx="1"/>
          </p:nvPr>
        </p:nvSpPr>
        <p:spPr>
          <a:xfrm>
            <a:off x="94268" y="1112363"/>
            <a:ext cx="12000322" cy="5599521"/>
          </a:xfrm>
        </p:spPr>
        <p:txBody>
          <a:bodyPr>
            <a:normAutofit fontScale="92500" lnSpcReduction="20000"/>
          </a:bodyPr>
          <a:lstStyle/>
          <a:p>
            <a:r>
              <a:rPr lang="uk-UA" dirty="0"/>
              <a:t>У строк, визначений абзацом першим цієї частини, особі, призначеній (обраній) на посаду, зазначену в пункті 1 частини першої статті 3 цього Закону, забороняється здійснювати підприємницьку діяльність, брати участь у діяльності та прийнятті рішень відповідними органами з дня призначення (обрання) на посаду та отримувати будь-які доходи (винагороду тощо) у зв’язку із здійсненням підприємницької діяльності або перебуванням у таких органах.</a:t>
            </a:r>
          </a:p>
          <a:p>
            <a:endParaRPr lang="uk-UA" dirty="0"/>
          </a:p>
          <a:p>
            <a:r>
              <a:rPr lang="uk-UA" dirty="0"/>
              <a:t>Обмеження, передбачені частиною першою цієї статті, не поширюються на депутатів Верховної Ради Автономної Республіки Крим, депутатів місцевих рад (крім тих, які здійснюють свої повноваження у відповідній раді на постійній основі), присяжних, помічників-консультантів народних депутатів України, працівників секретаріатів Голови Верховної Ради України, Першого заступника Голови Верховної Ради України та заступника Голови Верховної Ради України, працівників секретаріатів депутатських фракцій (депутатських груп) у Верховній Раді України, працівників патронатних служб у державних органах, осіб, зазначених у підпункті "к" пункту 1 частини першої статті 3 цього Закону (крім осіб, зазначених в інших підпунктах пункту 1 частини першої статті 3 цього Закону).</a:t>
            </a:r>
          </a:p>
          <a:p>
            <a:r>
              <a:rPr lang="uk-UA" dirty="0"/>
              <a:t> Обмеження, передбачені пунктом 1 частини першої цієї статті, не поширюються на осіб молодшого начальницького складу служби цивільного захисту, які проходять службу в аварійно-рятувальних формуваннях та </a:t>
            </a:r>
            <a:r>
              <a:rPr lang="uk-UA" dirty="0" err="1"/>
              <a:t>пожежно</a:t>
            </a:r>
            <a:r>
              <a:rPr lang="uk-UA" dirty="0"/>
              <a:t>-рятувальних підрозділах у змінному режимі (за умови відсутності у таких осіб повноважень із здійснення заходів державного нагляду (контролю), реєстрації декларацій відповідності матеріально-технічної бази суб’єктів господарювання вимогам законодавства з питань пожежної безпеки, ліцензування).</a:t>
            </a:r>
          </a:p>
        </p:txBody>
      </p:sp>
    </p:spTree>
    <p:extLst>
      <p:ext uri="{BB962C8B-B14F-4D97-AF65-F5344CB8AC3E}">
        <p14:creationId xmlns:p14="http://schemas.microsoft.com/office/powerpoint/2010/main" val="87681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108651-4768-499E-BDAD-8F80629E1969}"/>
              </a:ext>
            </a:extLst>
          </p:cNvPr>
          <p:cNvSpPr>
            <a:spLocks noGrp="1"/>
          </p:cNvSpPr>
          <p:nvPr>
            <p:ph type="title"/>
          </p:nvPr>
        </p:nvSpPr>
        <p:spPr>
          <a:xfrm>
            <a:off x="646111" y="452718"/>
            <a:ext cx="9404723" cy="565377"/>
          </a:xfrm>
        </p:spPr>
        <p:txBody>
          <a:bodyPr/>
          <a:lstStyle/>
          <a:p>
            <a:r>
              <a:rPr lang="uk-UA" dirty="0"/>
              <a:t>.</a:t>
            </a:r>
          </a:p>
        </p:txBody>
      </p:sp>
      <p:sp>
        <p:nvSpPr>
          <p:cNvPr id="3" name="Місце для вмісту 2">
            <a:extLst>
              <a:ext uri="{FF2B5EF4-FFF2-40B4-BE49-F238E27FC236}">
                <a16:creationId xmlns:a16="http://schemas.microsoft.com/office/drawing/2014/main" id="{46C5C364-A9FE-4E4C-BBAB-43CBA6A1A2E3}"/>
              </a:ext>
            </a:extLst>
          </p:cNvPr>
          <p:cNvSpPr>
            <a:spLocks noGrp="1"/>
          </p:cNvSpPr>
          <p:nvPr>
            <p:ph idx="1"/>
          </p:nvPr>
        </p:nvSpPr>
        <p:spPr>
          <a:xfrm>
            <a:off x="0" y="546756"/>
            <a:ext cx="10049853" cy="5701644"/>
          </a:xfrm>
        </p:spPr>
        <p:txBody>
          <a:bodyPr>
            <a:normAutofit/>
          </a:bodyPr>
          <a:lstStyle/>
          <a:p>
            <a:r>
              <a:rPr lang="uk-UA" dirty="0"/>
              <a:t>Тобто, умови для роботи за сумісництвом для державних службовців та  посадових осіб місцевого самоврядування  (осіб які мають такий статус у розумінні відповідного закону) залишаються незмінними:</a:t>
            </a:r>
          </a:p>
          <a:p>
            <a:endParaRPr lang="uk-UA" dirty="0"/>
          </a:p>
          <a:p>
            <a:r>
              <a:rPr lang="uk-UA" dirty="0"/>
              <a:t>на умовах трудового договору у вільний від основної роботи час на тому самому або іншому підприємстві, в установі, організації або у роботодавця - фізичної особи можна за сумісництвом займатись викладацькою, науковою і творчою діяльністю, медичною практикою, інструкторською та суддівською практикою із спорту.</a:t>
            </a:r>
          </a:p>
          <a:p>
            <a:endParaRPr lang="uk-UA" dirty="0"/>
          </a:p>
          <a:p>
            <a:r>
              <a:rPr lang="uk-UA" dirty="0"/>
              <a:t>Оплата відбувається за фактично відпрацьований час.</a:t>
            </a:r>
          </a:p>
        </p:txBody>
      </p:sp>
      <p:pic>
        <p:nvPicPr>
          <p:cNvPr id="5" name="Рисунок 4">
            <a:extLst>
              <a:ext uri="{FF2B5EF4-FFF2-40B4-BE49-F238E27FC236}">
                <a16:creationId xmlns:a16="http://schemas.microsoft.com/office/drawing/2014/main" id="{F7CE2BC5-9361-49E2-B36C-0C2A787F2CA3}"/>
              </a:ext>
            </a:extLst>
          </p:cNvPr>
          <p:cNvPicPr>
            <a:picLocks noChangeAspect="1"/>
          </p:cNvPicPr>
          <p:nvPr/>
        </p:nvPicPr>
        <p:blipFill>
          <a:blip r:embed="rId2"/>
          <a:stretch>
            <a:fillRect/>
          </a:stretch>
        </p:blipFill>
        <p:spPr>
          <a:xfrm>
            <a:off x="7400041" y="3305552"/>
            <a:ext cx="4791959" cy="3463902"/>
          </a:xfrm>
          <a:prstGeom prst="rect">
            <a:avLst/>
          </a:prstGeom>
        </p:spPr>
      </p:pic>
    </p:spTree>
    <p:extLst>
      <p:ext uri="{BB962C8B-B14F-4D97-AF65-F5344CB8AC3E}">
        <p14:creationId xmlns:p14="http://schemas.microsoft.com/office/powerpoint/2010/main" val="382755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BEE5DF-DDA1-4D06-BF8E-C5E60BBE4F80}"/>
              </a:ext>
            </a:extLst>
          </p:cNvPr>
          <p:cNvSpPr>
            <a:spLocks noGrp="1"/>
          </p:cNvSpPr>
          <p:nvPr>
            <p:ph type="title"/>
          </p:nvPr>
        </p:nvSpPr>
        <p:spPr>
          <a:xfrm>
            <a:off x="646111" y="452718"/>
            <a:ext cx="9404723" cy="489962"/>
          </a:xfrm>
        </p:spPr>
        <p:txBody>
          <a:bodyPr/>
          <a:lstStyle/>
          <a:p>
            <a:r>
              <a:rPr lang="uk-UA" dirty="0"/>
              <a:t>.</a:t>
            </a:r>
          </a:p>
        </p:txBody>
      </p:sp>
      <p:sp>
        <p:nvSpPr>
          <p:cNvPr id="3" name="Місце для вмісту 2">
            <a:extLst>
              <a:ext uri="{FF2B5EF4-FFF2-40B4-BE49-F238E27FC236}">
                <a16:creationId xmlns:a16="http://schemas.microsoft.com/office/drawing/2014/main" id="{60106CBB-3863-4EF9-9AB4-A4EB1D80374C}"/>
              </a:ext>
            </a:extLst>
          </p:cNvPr>
          <p:cNvSpPr>
            <a:spLocks noGrp="1"/>
          </p:cNvSpPr>
          <p:nvPr>
            <p:ph idx="1"/>
          </p:nvPr>
        </p:nvSpPr>
        <p:spPr>
          <a:xfrm>
            <a:off x="0" y="1216058"/>
            <a:ext cx="12192000" cy="5542961"/>
          </a:xfrm>
        </p:spPr>
        <p:txBody>
          <a:bodyPr>
            <a:normAutofit/>
          </a:bodyPr>
          <a:lstStyle/>
          <a:p>
            <a:r>
              <a:rPr lang="uk-UA" dirty="0"/>
              <a:t>А тому, у зв’язку із  скасуванням наказу Міністерства праці України, Міністерства юстиції України, Міністерства фінансів України від 28 червня 1993 року № 43 «Про затвердження Положення про умови роботи за сумісництвом працівників державних підприємств, установ і організацій», який передбачав  Перелік робіт які не є сумісництвом, зокрема п. 3 якого передбачав, що   не є сумісництвом педагогічна робота з погодинною оплатою праці в обсязі не більше як 240 годин на рік</a:t>
            </a:r>
          </a:p>
          <a:p>
            <a:r>
              <a:rPr lang="uk-UA" dirty="0"/>
              <a:t>останнім абзацом пункту 12 Переліку  встановлювалось, що виконання робіт, зазначених у пунктах 2-7, допускається в робочий час з дозволу керівника державного підприємства, установи, організації без утримання заробітної плати,   державним службовцям і   посадовим  особам  місцевого самоврядування    дозволялось займатися викладацькою роботою в основний робочий час в обсязі не більше 240 годин на рік з погодинною оплатою праці, якщо дозвіл на таку роботу надав керівник відповідного органу</a:t>
            </a:r>
          </a:p>
          <a:p>
            <a:r>
              <a:rPr lang="uk-UA" dirty="0"/>
              <a:t> фактично, з моменту  скасуванням наказу Міністерства праці України, Міністерства юстиції України, Міністерства фінансів України від 28 червня 1993 року № 43 «Про затвердження Положення про умови роботи за сумісництвом працівників державних підприємств, установ і організацій» є нелегітимною викладацька діяльність   державних службовців  і  службових осіб органів місцевого самоврядування  в   робочий час.</a:t>
            </a:r>
          </a:p>
        </p:txBody>
      </p:sp>
    </p:spTree>
    <p:extLst>
      <p:ext uri="{BB962C8B-B14F-4D97-AF65-F5344CB8AC3E}">
        <p14:creationId xmlns:p14="http://schemas.microsoft.com/office/powerpoint/2010/main" val="208895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4B0FF1-DADC-4170-BA15-A4FEF8C54D12}"/>
              </a:ext>
            </a:extLst>
          </p:cNvPr>
          <p:cNvSpPr>
            <a:spLocks noGrp="1"/>
          </p:cNvSpPr>
          <p:nvPr>
            <p:ph type="title"/>
          </p:nvPr>
        </p:nvSpPr>
        <p:spPr>
          <a:xfrm>
            <a:off x="646111" y="452718"/>
            <a:ext cx="9404723" cy="867035"/>
          </a:xfrm>
        </p:spPr>
        <p:txBody>
          <a:bodyPr/>
          <a:lstStyle/>
          <a:p>
            <a:r>
              <a:rPr lang="uk-UA" dirty="0"/>
              <a:t>.</a:t>
            </a:r>
          </a:p>
        </p:txBody>
      </p:sp>
      <p:sp>
        <p:nvSpPr>
          <p:cNvPr id="3" name="Місце для вмісту 2">
            <a:extLst>
              <a:ext uri="{FF2B5EF4-FFF2-40B4-BE49-F238E27FC236}">
                <a16:creationId xmlns:a16="http://schemas.microsoft.com/office/drawing/2014/main" id="{C19E0C60-4EFA-455C-9338-C947F5654799}"/>
              </a:ext>
            </a:extLst>
          </p:cNvPr>
          <p:cNvSpPr>
            <a:spLocks noGrp="1"/>
          </p:cNvSpPr>
          <p:nvPr>
            <p:ph idx="1"/>
          </p:nvPr>
        </p:nvSpPr>
        <p:spPr>
          <a:xfrm>
            <a:off x="141402" y="1140644"/>
            <a:ext cx="11981468" cy="5107756"/>
          </a:xfrm>
        </p:spPr>
        <p:txBody>
          <a:bodyPr>
            <a:normAutofit/>
          </a:bodyPr>
          <a:lstStyle/>
          <a:p>
            <a:r>
              <a:rPr lang="uk-UA" dirty="0"/>
              <a:t>Багато працівників органів управління освітою, які мали статус державних службовців  чи посадових осіб  місцевого самоврядування, з дозволу  свого керівництва,  займалися викладацькою роботою в основний робочий час в обсязі не більше 240 годин на рік з погодинною оплатою праці.</a:t>
            </a:r>
          </a:p>
          <a:p>
            <a:endParaRPr lang="uk-UA" dirty="0"/>
          </a:p>
          <a:p>
            <a:r>
              <a:rPr lang="uk-UA" dirty="0"/>
              <a:t>Як вийти із ситуації, при умові якщо  державні службовці і  посадові  особи органів місцевого самоврядування, які займалися викладацькою роботою в робочий час (який співпадав із графіком проведення занять в закладах освіти)  мають бажання і в подальшому займатися викладацькою діяльністю?</a:t>
            </a:r>
          </a:p>
          <a:p>
            <a:endParaRPr lang="uk-UA" dirty="0"/>
          </a:p>
          <a:p>
            <a:r>
              <a:rPr lang="uk-UA" dirty="0"/>
              <a:t>Для вказаних осіб необхідно наказом керівника </a:t>
            </a:r>
            <a:r>
              <a:rPr lang="uk-UA" dirty="0" err="1"/>
              <a:t>внести</a:t>
            </a:r>
            <a:r>
              <a:rPr lang="uk-UA" dirty="0"/>
              <a:t> зміни  до графіку їхньої роботи.</a:t>
            </a:r>
          </a:p>
        </p:txBody>
      </p:sp>
      <p:pic>
        <p:nvPicPr>
          <p:cNvPr id="4" name="Рисунок 3">
            <a:extLst>
              <a:ext uri="{FF2B5EF4-FFF2-40B4-BE49-F238E27FC236}">
                <a16:creationId xmlns:a16="http://schemas.microsoft.com/office/drawing/2014/main" id="{C97894C8-136F-419D-998E-6E34D28C5154}"/>
              </a:ext>
            </a:extLst>
          </p:cNvPr>
          <p:cNvPicPr>
            <a:picLocks noChangeAspect="1"/>
          </p:cNvPicPr>
          <p:nvPr/>
        </p:nvPicPr>
        <p:blipFill>
          <a:blip r:embed="rId2"/>
          <a:stretch>
            <a:fillRect/>
          </a:stretch>
        </p:blipFill>
        <p:spPr>
          <a:xfrm>
            <a:off x="4313548" y="5090474"/>
            <a:ext cx="3810000" cy="1767526"/>
          </a:xfrm>
          <a:prstGeom prst="rect">
            <a:avLst/>
          </a:prstGeom>
        </p:spPr>
      </p:pic>
    </p:spTree>
    <p:extLst>
      <p:ext uri="{BB962C8B-B14F-4D97-AF65-F5344CB8AC3E}">
        <p14:creationId xmlns:p14="http://schemas.microsoft.com/office/powerpoint/2010/main" val="3496340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9E86D2-1747-4DA5-B580-B71572DF4E09}"/>
              </a:ext>
            </a:extLst>
          </p:cNvPr>
          <p:cNvSpPr>
            <a:spLocks noGrp="1"/>
          </p:cNvSpPr>
          <p:nvPr>
            <p:ph type="title"/>
          </p:nvPr>
        </p:nvSpPr>
        <p:spPr>
          <a:xfrm>
            <a:off x="646111" y="452718"/>
            <a:ext cx="9404723" cy="716206"/>
          </a:xfrm>
        </p:spPr>
        <p:txBody>
          <a:bodyPr/>
          <a:lstStyle/>
          <a:p>
            <a:r>
              <a:rPr lang="uk-UA" dirty="0"/>
              <a:t>.</a:t>
            </a:r>
          </a:p>
        </p:txBody>
      </p:sp>
      <p:sp>
        <p:nvSpPr>
          <p:cNvPr id="3" name="Місце для вмісту 2">
            <a:extLst>
              <a:ext uri="{FF2B5EF4-FFF2-40B4-BE49-F238E27FC236}">
                <a16:creationId xmlns:a16="http://schemas.microsoft.com/office/drawing/2014/main" id="{F5A5BCB5-3345-4BB4-BE93-5D1ACF48CCDD}"/>
              </a:ext>
            </a:extLst>
          </p:cNvPr>
          <p:cNvSpPr>
            <a:spLocks noGrp="1"/>
          </p:cNvSpPr>
          <p:nvPr>
            <p:ph idx="1"/>
          </p:nvPr>
        </p:nvSpPr>
        <p:spPr>
          <a:xfrm>
            <a:off x="0" y="1168924"/>
            <a:ext cx="12122870" cy="5079475"/>
          </a:xfrm>
        </p:spPr>
        <p:txBody>
          <a:bodyPr>
            <a:normAutofit lnSpcReduction="10000"/>
          </a:bodyPr>
          <a:lstStyle/>
          <a:p>
            <a:r>
              <a:rPr lang="ru-RU" dirty="0" err="1"/>
              <a:t>Таке</a:t>
            </a:r>
            <a:r>
              <a:rPr lang="ru-RU" dirty="0"/>
              <a:t> </a:t>
            </a:r>
            <a:r>
              <a:rPr lang="ru-RU" dirty="0" err="1"/>
              <a:t>повноваження</a:t>
            </a:r>
            <a:r>
              <a:rPr lang="ru-RU" dirty="0"/>
              <a:t>, в </a:t>
            </a:r>
            <a:r>
              <a:rPr lang="ru-RU" dirty="0" err="1"/>
              <a:t>умовах</a:t>
            </a:r>
            <a:r>
              <a:rPr lang="ru-RU" dirty="0"/>
              <a:t> </a:t>
            </a:r>
            <a:r>
              <a:rPr lang="ru-RU" dirty="0" err="1"/>
              <a:t>воєнного</a:t>
            </a:r>
            <a:r>
              <a:rPr lang="ru-RU" dirty="0"/>
              <a:t> часу, </a:t>
            </a:r>
            <a:r>
              <a:rPr lang="ru-RU" dirty="0" err="1"/>
              <a:t>надає</a:t>
            </a:r>
            <a:r>
              <a:rPr lang="ru-RU" dirty="0"/>
              <a:t> </a:t>
            </a:r>
            <a:r>
              <a:rPr lang="ru-RU" dirty="0" err="1"/>
              <a:t>керівнику</a:t>
            </a:r>
            <a:r>
              <a:rPr lang="ru-RU" dirty="0"/>
              <a:t>  ч. 4 ст. 6 Закону </a:t>
            </a:r>
            <a:r>
              <a:rPr lang="ru-RU" dirty="0" err="1"/>
              <a:t>України</a:t>
            </a:r>
            <a:r>
              <a:rPr lang="ru-RU" dirty="0"/>
              <a:t>   «Про </a:t>
            </a:r>
            <a:r>
              <a:rPr lang="ru-RU" dirty="0" err="1"/>
              <a:t>організацію</a:t>
            </a:r>
            <a:r>
              <a:rPr lang="ru-RU" dirty="0"/>
              <a:t> </a:t>
            </a:r>
            <a:r>
              <a:rPr lang="ru-RU" dirty="0" err="1"/>
              <a:t>трудових</a:t>
            </a:r>
            <a:r>
              <a:rPr lang="ru-RU" dirty="0"/>
              <a:t> </a:t>
            </a:r>
            <a:r>
              <a:rPr lang="ru-RU" dirty="0" err="1"/>
              <a:t>відносин</a:t>
            </a:r>
            <a:r>
              <a:rPr lang="ru-RU" dirty="0"/>
              <a:t> в </a:t>
            </a:r>
            <a:r>
              <a:rPr lang="ru-RU" dirty="0" err="1"/>
              <a:t>умовах</a:t>
            </a:r>
            <a:r>
              <a:rPr lang="ru-RU" dirty="0"/>
              <a:t> </a:t>
            </a:r>
            <a:r>
              <a:rPr lang="ru-RU" dirty="0" err="1"/>
              <a:t>воєнного</a:t>
            </a:r>
            <a:r>
              <a:rPr lang="ru-RU" dirty="0"/>
              <a:t>  стану», яка </a:t>
            </a:r>
            <a:r>
              <a:rPr lang="ru-RU" dirty="0" err="1"/>
              <a:t>передбачає</a:t>
            </a:r>
            <a:r>
              <a:rPr lang="ru-RU" dirty="0"/>
              <a:t>, </a:t>
            </a:r>
            <a:r>
              <a:rPr lang="ru-RU" dirty="0" err="1"/>
              <a:t>що</a:t>
            </a:r>
            <a:r>
              <a:rPr lang="ru-RU" dirty="0"/>
              <a:t> час початку і </a:t>
            </a:r>
            <a:r>
              <a:rPr lang="ru-RU" dirty="0" err="1"/>
              <a:t>закінчення</a:t>
            </a:r>
            <a:r>
              <a:rPr lang="ru-RU" dirty="0"/>
              <a:t> </a:t>
            </a:r>
            <a:r>
              <a:rPr lang="ru-RU" dirty="0" err="1"/>
              <a:t>щоденної</a:t>
            </a:r>
            <a:r>
              <a:rPr lang="ru-RU" dirty="0"/>
              <a:t> </a:t>
            </a:r>
            <a:r>
              <a:rPr lang="ru-RU" dirty="0" err="1"/>
              <a:t>роботи</a:t>
            </a:r>
            <a:r>
              <a:rPr lang="ru-RU" dirty="0"/>
              <a:t> (</a:t>
            </a:r>
            <a:r>
              <a:rPr lang="ru-RU" dirty="0" err="1"/>
              <a:t>зміни</a:t>
            </a:r>
            <a:r>
              <a:rPr lang="ru-RU" dirty="0"/>
              <a:t>) </a:t>
            </a:r>
            <a:r>
              <a:rPr lang="ru-RU" dirty="0" err="1"/>
              <a:t>визначається</a:t>
            </a:r>
            <a:r>
              <a:rPr lang="ru-RU" dirty="0"/>
              <a:t> </a:t>
            </a:r>
            <a:r>
              <a:rPr lang="ru-RU" dirty="0" err="1"/>
              <a:t>роботодавцем</a:t>
            </a:r>
            <a:r>
              <a:rPr lang="ru-RU" dirty="0"/>
              <a:t>.</a:t>
            </a:r>
          </a:p>
          <a:p>
            <a:endParaRPr lang="ru-RU" dirty="0"/>
          </a:p>
          <a:p>
            <a:r>
              <a:rPr lang="ru-RU" dirty="0" err="1"/>
              <a:t>Відповідно</a:t>
            </a:r>
            <a:r>
              <a:rPr lang="ru-RU" dirty="0"/>
              <a:t>  до  ст. 66 </a:t>
            </a:r>
            <a:r>
              <a:rPr lang="ru-RU" dirty="0" err="1"/>
              <a:t>КЗпП</a:t>
            </a:r>
            <a:r>
              <a:rPr lang="ru-RU" dirty="0"/>
              <a:t> </a:t>
            </a:r>
            <a:r>
              <a:rPr lang="ru-RU" dirty="0" err="1"/>
              <a:t>України</a:t>
            </a:r>
            <a:r>
              <a:rPr lang="ru-RU" dirty="0"/>
              <a:t> «</a:t>
            </a:r>
            <a:r>
              <a:rPr lang="ru-RU" dirty="0" err="1"/>
              <a:t>Працівникам</a:t>
            </a:r>
            <a:r>
              <a:rPr lang="ru-RU" dirty="0"/>
              <a:t> </a:t>
            </a:r>
            <a:r>
              <a:rPr lang="ru-RU" dirty="0" err="1"/>
              <a:t>надається</a:t>
            </a:r>
            <a:r>
              <a:rPr lang="ru-RU" dirty="0"/>
              <a:t> </a:t>
            </a:r>
            <a:r>
              <a:rPr lang="ru-RU" dirty="0" err="1"/>
              <a:t>перерва</a:t>
            </a:r>
            <a:r>
              <a:rPr lang="ru-RU" dirty="0"/>
              <a:t> для </a:t>
            </a:r>
            <a:r>
              <a:rPr lang="ru-RU" dirty="0" err="1"/>
              <a:t>відпочинку</a:t>
            </a:r>
            <a:r>
              <a:rPr lang="ru-RU" dirty="0"/>
              <a:t> і </a:t>
            </a:r>
            <a:r>
              <a:rPr lang="ru-RU" dirty="0" err="1"/>
              <a:t>харчування</a:t>
            </a:r>
            <a:r>
              <a:rPr lang="ru-RU" dirty="0"/>
              <a:t> </a:t>
            </a:r>
            <a:r>
              <a:rPr lang="ru-RU" dirty="0" err="1"/>
              <a:t>тривалістю</a:t>
            </a:r>
            <a:r>
              <a:rPr lang="ru-RU" dirty="0"/>
              <a:t> не </a:t>
            </a:r>
            <a:r>
              <a:rPr lang="ru-RU" dirty="0" err="1"/>
              <a:t>більше</a:t>
            </a:r>
            <a:r>
              <a:rPr lang="ru-RU" dirty="0"/>
              <a:t> </a:t>
            </a:r>
            <a:r>
              <a:rPr lang="ru-RU" dirty="0" err="1"/>
              <a:t>двох</a:t>
            </a:r>
            <a:r>
              <a:rPr lang="ru-RU" dirty="0"/>
              <a:t> годин. Перерва не </a:t>
            </a:r>
            <a:r>
              <a:rPr lang="ru-RU" dirty="0" err="1"/>
              <a:t>включається</a:t>
            </a:r>
            <a:r>
              <a:rPr lang="ru-RU" dirty="0"/>
              <a:t> в </a:t>
            </a:r>
            <a:r>
              <a:rPr lang="ru-RU" dirty="0" err="1"/>
              <a:t>робочий</a:t>
            </a:r>
            <a:r>
              <a:rPr lang="ru-RU" dirty="0"/>
              <a:t> час. Перерва для </a:t>
            </a:r>
            <a:r>
              <a:rPr lang="ru-RU" dirty="0" err="1"/>
              <a:t>відпочинку</a:t>
            </a:r>
            <a:r>
              <a:rPr lang="ru-RU" dirty="0"/>
              <a:t> і </a:t>
            </a:r>
            <a:r>
              <a:rPr lang="ru-RU" dirty="0" err="1"/>
              <a:t>харчування</a:t>
            </a:r>
            <a:r>
              <a:rPr lang="ru-RU" dirty="0"/>
              <a:t> повинна </a:t>
            </a:r>
            <a:r>
              <a:rPr lang="ru-RU" dirty="0" err="1"/>
              <a:t>надаватись</a:t>
            </a:r>
            <a:r>
              <a:rPr lang="ru-RU" dirty="0"/>
              <a:t>, як правило, через </a:t>
            </a:r>
            <a:r>
              <a:rPr lang="ru-RU" dirty="0" err="1"/>
              <a:t>чотири</a:t>
            </a:r>
            <a:r>
              <a:rPr lang="ru-RU" dirty="0"/>
              <a:t> </a:t>
            </a:r>
            <a:r>
              <a:rPr lang="ru-RU" dirty="0" err="1"/>
              <a:t>години</a:t>
            </a:r>
            <a:r>
              <a:rPr lang="ru-RU" dirty="0"/>
              <a:t> </a:t>
            </a:r>
            <a:r>
              <a:rPr lang="ru-RU" dirty="0" err="1"/>
              <a:t>після</a:t>
            </a:r>
            <a:r>
              <a:rPr lang="ru-RU" dirty="0"/>
              <a:t> початку </a:t>
            </a:r>
            <a:r>
              <a:rPr lang="ru-RU" dirty="0" err="1"/>
              <a:t>роботи</a:t>
            </a:r>
            <a:r>
              <a:rPr lang="ru-RU" dirty="0"/>
              <a:t>.</a:t>
            </a:r>
          </a:p>
          <a:p>
            <a:endParaRPr lang="ru-RU" dirty="0"/>
          </a:p>
          <a:p>
            <a:r>
              <a:rPr lang="ru-RU" dirty="0"/>
              <a:t>Час початку і </a:t>
            </a:r>
            <a:r>
              <a:rPr lang="ru-RU" dirty="0" err="1"/>
              <a:t>закінчення</a:t>
            </a:r>
            <a:r>
              <a:rPr lang="ru-RU" dirty="0"/>
              <a:t> перерви </a:t>
            </a:r>
            <a:r>
              <a:rPr lang="ru-RU" dirty="0" err="1"/>
              <a:t>встановлюється</a:t>
            </a:r>
            <a:r>
              <a:rPr lang="ru-RU" dirty="0"/>
              <a:t> правилами </a:t>
            </a:r>
            <a:r>
              <a:rPr lang="ru-RU" dirty="0" err="1"/>
              <a:t>внутрішнього</a:t>
            </a:r>
            <a:r>
              <a:rPr lang="ru-RU" dirty="0"/>
              <a:t> трудового </a:t>
            </a:r>
            <a:r>
              <a:rPr lang="ru-RU" dirty="0" err="1"/>
              <a:t>розпорядку</a:t>
            </a:r>
            <a:r>
              <a:rPr lang="ru-RU" dirty="0"/>
              <a:t>.</a:t>
            </a:r>
          </a:p>
          <a:p>
            <a:endParaRPr lang="ru-RU" dirty="0"/>
          </a:p>
          <a:p>
            <a:r>
              <a:rPr lang="ru-RU" dirty="0" err="1"/>
              <a:t>Працівники</a:t>
            </a:r>
            <a:r>
              <a:rPr lang="ru-RU" dirty="0"/>
              <a:t> </a:t>
            </a:r>
            <a:r>
              <a:rPr lang="ru-RU" dirty="0" err="1"/>
              <a:t>використовують</a:t>
            </a:r>
            <a:r>
              <a:rPr lang="ru-RU" dirty="0"/>
              <a:t> час перерви на </a:t>
            </a:r>
            <a:r>
              <a:rPr lang="ru-RU" dirty="0" err="1"/>
              <a:t>свій</a:t>
            </a:r>
            <a:r>
              <a:rPr lang="ru-RU" dirty="0"/>
              <a:t> </a:t>
            </a:r>
            <a:r>
              <a:rPr lang="ru-RU" dirty="0" err="1"/>
              <a:t>розсуд</a:t>
            </a:r>
            <a:r>
              <a:rPr lang="ru-RU" dirty="0"/>
              <a:t>.» На </a:t>
            </a:r>
            <a:r>
              <a:rPr lang="ru-RU" dirty="0" err="1"/>
              <a:t>цей</a:t>
            </a:r>
            <a:r>
              <a:rPr lang="ru-RU" dirty="0"/>
              <a:t> час вони </a:t>
            </a:r>
            <a:r>
              <a:rPr lang="ru-RU" dirty="0" err="1"/>
              <a:t>можуть</a:t>
            </a:r>
            <a:r>
              <a:rPr lang="ru-RU" dirty="0"/>
              <a:t> </a:t>
            </a:r>
            <a:r>
              <a:rPr lang="ru-RU" dirty="0" err="1"/>
              <a:t>відлучатися</a:t>
            </a:r>
            <a:r>
              <a:rPr lang="ru-RU" dirty="0"/>
              <a:t> з </a:t>
            </a:r>
            <a:r>
              <a:rPr lang="ru-RU" dirty="0" err="1"/>
              <a:t>місця</a:t>
            </a:r>
            <a:r>
              <a:rPr lang="ru-RU" dirty="0"/>
              <a:t> </a:t>
            </a:r>
            <a:r>
              <a:rPr lang="ru-RU" dirty="0" err="1"/>
              <a:t>роботи</a:t>
            </a:r>
            <a:r>
              <a:rPr lang="ru-RU" dirty="0"/>
              <a:t>»</a:t>
            </a:r>
            <a:endParaRPr lang="uk-UA" dirty="0"/>
          </a:p>
        </p:txBody>
      </p:sp>
    </p:spTree>
    <p:extLst>
      <p:ext uri="{BB962C8B-B14F-4D97-AF65-F5344CB8AC3E}">
        <p14:creationId xmlns:p14="http://schemas.microsoft.com/office/powerpoint/2010/main" val="422288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E08DEB-AC89-4C00-AA1A-E4136D76E367}"/>
              </a:ext>
            </a:extLst>
          </p:cNvPr>
          <p:cNvSpPr>
            <a:spLocks noGrp="1"/>
          </p:cNvSpPr>
          <p:nvPr>
            <p:ph type="title"/>
          </p:nvPr>
        </p:nvSpPr>
        <p:spPr>
          <a:xfrm>
            <a:off x="646111" y="452718"/>
            <a:ext cx="9404723" cy="593657"/>
          </a:xfrm>
        </p:spPr>
        <p:txBody>
          <a:bodyPr/>
          <a:lstStyle/>
          <a:p>
            <a:r>
              <a:rPr lang="uk-UA" dirty="0"/>
              <a:t>.</a:t>
            </a:r>
          </a:p>
        </p:txBody>
      </p:sp>
      <p:sp>
        <p:nvSpPr>
          <p:cNvPr id="3" name="Місце для вмісту 2">
            <a:extLst>
              <a:ext uri="{FF2B5EF4-FFF2-40B4-BE49-F238E27FC236}">
                <a16:creationId xmlns:a16="http://schemas.microsoft.com/office/drawing/2014/main" id="{C12CC772-40C9-47B9-9D22-6F8B8F75EAA2}"/>
              </a:ext>
            </a:extLst>
          </p:cNvPr>
          <p:cNvSpPr>
            <a:spLocks noGrp="1"/>
          </p:cNvSpPr>
          <p:nvPr>
            <p:ph idx="1"/>
          </p:nvPr>
        </p:nvSpPr>
        <p:spPr>
          <a:xfrm>
            <a:off x="141402" y="1046375"/>
            <a:ext cx="12050598" cy="5722069"/>
          </a:xfrm>
        </p:spPr>
        <p:txBody>
          <a:bodyPr>
            <a:normAutofit fontScale="92500" lnSpcReduction="10000"/>
          </a:bodyPr>
          <a:lstStyle/>
          <a:p>
            <a:r>
              <a:rPr lang="uk-UA" dirty="0"/>
              <a:t>Тобто, якщо  перерва для відпочинку і харчування  встановлена  більше ніж необхідно працівнику  для харчування ( але не більше 2 годин), то  частина  цієї перерви може бути використана для роботи за сумісництвом.</a:t>
            </a:r>
          </a:p>
          <a:p>
            <a:endParaRPr lang="uk-UA" dirty="0"/>
          </a:p>
          <a:p>
            <a:r>
              <a:rPr lang="uk-UA" dirty="0"/>
              <a:t>Що  стосується проведення ( надання) фахівцями, в тому числі працівниками </a:t>
            </a:r>
            <a:r>
              <a:rPr lang="uk-UA" dirty="0" err="1"/>
              <a:t>інклюзивно</a:t>
            </a:r>
            <a:r>
              <a:rPr lang="uk-UA" dirty="0"/>
              <a:t>-ресурсних центрів,  додаткових психолого-педагогічних і корекційно-</a:t>
            </a:r>
            <a:r>
              <a:rPr lang="uk-UA" dirty="0" err="1"/>
              <a:t>розвиткових</a:t>
            </a:r>
            <a:r>
              <a:rPr lang="uk-UA" dirty="0"/>
              <a:t> занять (послуг), що визначені індивідуальною програмою розвитку, особам з особливими освітніми потребами, які здобувають освіту в інклюзивних класах (групах) закладів дошкільної та загальної середньої освіти, оплата  яких здійснюється  за рахунок  субвенції з державного бюджету місцевим бюджетам на надання державної підтримки особам з особливими освітніми потребами то така робота також вважається сумісництвом і має бути проведена поза межами  робочого часу.</a:t>
            </a:r>
          </a:p>
          <a:p>
            <a:endParaRPr lang="uk-UA" dirty="0"/>
          </a:p>
          <a:p>
            <a:r>
              <a:rPr lang="uk-UA" dirty="0"/>
              <a:t>Якщо в індивідуальній програмі розвитку дитини затверджується розклад  корекційних занять, передбачених гігієнічними умовами, в час    який співпадає із робочим часом фахівця,  що надає додаткові психолого-педагогічні і корекційно-розвиткові заняття (послуги) то має бути скорегований наказом керівника робочий  час  такого фахівця, який не співпадає з часом надання додаткових послуг.</a:t>
            </a:r>
          </a:p>
        </p:txBody>
      </p:sp>
    </p:spTree>
    <p:extLst>
      <p:ext uri="{BB962C8B-B14F-4D97-AF65-F5344CB8AC3E}">
        <p14:creationId xmlns:p14="http://schemas.microsoft.com/office/powerpoint/2010/main" val="3349648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1322BD-AF26-445F-A085-BE0ADF35346A}"/>
              </a:ext>
            </a:extLst>
          </p:cNvPr>
          <p:cNvSpPr>
            <a:spLocks noGrp="1"/>
          </p:cNvSpPr>
          <p:nvPr>
            <p:ph type="title"/>
          </p:nvPr>
        </p:nvSpPr>
        <p:spPr>
          <a:xfrm>
            <a:off x="646111" y="452718"/>
            <a:ext cx="9404723" cy="725633"/>
          </a:xfrm>
        </p:spPr>
        <p:txBody>
          <a:bodyPr/>
          <a:lstStyle/>
          <a:p>
            <a:r>
              <a:rPr lang="uk-UA" dirty="0"/>
              <a:t>.</a:t>
            </a:r>
          </a:p>
        </p:txBody>
      </p:sp>
      <p:sp>
        <p:nvSpPr>
          <p:cNvPr id="3" name="Місце для вмісту 2">
            <a:extLst>
              <a:ext uri="{FF2B5EF4-FFF2-40B4-BE49-F238E27FC236}">
                <a16:creationId xmlns:a16="http://schemas.microsoft.com/office/drawing/2014/main" id="{C3759460-9D87-4652-8E98-1A4714F07461}"/>
              </a:ext>
            </a:extLst>
          </p:cNvPr>
          <p:cNvSpPr>
            <a:spLocks noGrp="1"/>
          </p:cNvSpPr>
          <p:nvPr>
            <p:ph idx="1"/>
          </p:nvPr>
        </p:nvSpPr>
        <p:spPr>
          <a:xfrm>
            <a:off x="0" y="1178352"/>
            <a:ext cx="12192000" cy="3195685"/>
          </a:xfrm>
        </p:spPr>
        <p:txBody>
          <a:bodyPr>
            <a:normAutofit/>
          </a:bodyPr>
          <a:lstStyle/>
          <a:p>
            <a:r>
              <a:rPr lang="uk-UA" dirty="0"/>
              <a:t>8 липня  2022 року Парламент прийняв Закон України «Про внесення змін до Закону Україні "Про запобігання корупції" ( набрав чинності 03.08. 2022 року)  щодо особливостей застосування законодавства у сфері запобігання корупції в умовах воєнного стану»</a:t>
            </a:r>
          </a:p>
          <a:p>
            <a:endParaRPr lang="uk-UA" dirty="0"/>
          </a:p>
          <a:p>
            <a:r>
              <a:rPr lang="uk-UA" dirty="0"/>
              <a:t>Законом визначено, що на період дії воєнного стану державним службовцям (крім державних службовців категорії "А") та посадовим особам місцевого самоврядування (крім посадових осіб, посади яких віднесені до першої – третьої категорій) дозволено займатися іншою оплачуваною або підприємницькою діяльністю, якщо такі особи перебувають у відпустці без збереження заробітної плати або у разі простою.</a:t>
            </a:r>
          </a:p>
        </p:txBody>
      </p:sp>
      <p:pic>
        <p:nvPicPr>
          <p:cNvPr id="4" name="Рисунок 3">
            <a:extLst>
              <a:ext uri="{FF2B5EF4-FFF2-40B4-BE49-F238E27FC236}">
                <a16:creationId xmlns:a16="http://schemas.microsoft.com/office/drawing/2014/main" id="{9C597940-90F8-49BD-9659-93398287026A}"/>
              </a:ext>
            </a:extLst>
          </p:cNvPr>
          <p:cNvPicPr>
            <a:picLocks noChangeAspect="1"/>
          </p:cNvPicPr>
          <p:nvPr/>
        </p:nvPicPr>
        <p:blipFill>
          <a:blip r:embed="rId2"/>
          <a:stretch>
            <a:fillRect/>
          </a:stretch>
        </p:blipFill>
        <p:spPr>
          <a:xfrm>
            <a:off x="4958499" y="4223208"/>
            <a:ext cx="2102177" cy="2634791"/>
          </a:xfrm>
          <a:prstGeom prst="rect">
            <a:avLst/>
          </a:prstGeom>
        </p:spPr>
      </p:pic>
    </p:spTree>
    <p:extLst>
      <p:ext uri="{BB962C8B-B14F-4D97-AF65-F5344CB8AC3E}">
        <p14:creationId xmlns:p14="http://schemas.microsoft.com/office/powerpoint/2010/main" val="1156694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88C406-619F-4D80-A60A-D17427D68061}"/>
              </a:ext>
            </a:extLst>
          </p:cNvPr>
          <p:cNvSpPr>
            <a:spLocks noGrp="1"/>
          </p:cNvSpPr>
          <p:nvPr>
            <p:ph type="title"/>
          </p:nvPr>
        </p:nvSpPr>
        <p:spPr/>
        <p:txBody>
          <a:bodyPr/>
          <a:lstStyle/>
          <a:p>
            <a:r>
              <a:rPr lang="uk-UA" sz="2000" dirty="0">
                <a:solidFill>
                  <a:prstClr val="white"/>
                </a:solidFill>
              </a:rPr>
              <a:t>Виходячи із суті законодавчого визначення корупції статтями 22–27 зазначеного Закону встановлено спеціальні обмеження стосовно діяльності осіб, уповноважених на виконання функцій держави та місцевого самоврядування, щодо:</a:t>
            </a:r>
            <a:endParaRPr lang="uk-UA" dirty="0"/>
          </a:p>
        </p:txBody>
      </p:sp>
      <p:sp>
        <p:nvSpPr>
          <p:cNvPr id="3" name="Місце для вмісту 2">
            <a:extLst>
              <a:ext uri="{FF2B5EF4-FFF2-40B4-BE49-F238E27FC236}">
                <a16:creationId xmlns:a16="http://schemas.microsoft.com/office/drawing/2014/main" id="{E09E0BC5-42DE-4D74-95E8-F9558A1D3B12}"/>
              </a:ext>
            </a:extLst>
          </p:cNvPr>
          <p:cNvSpPr>
            <a:spLocks noGrp="1"/>
          </p:cNvSpPr>
          <p:nvPr>
            <p:ph idx="1"/>
          </p:nvPr>
        </p:nvSpPr>
        <p:spPr/>
        <p:txBody>
          <a:bodyPr/>
          <a:lstStyle/>
          <a:p>
            <a:r>
              <a:rPr lang="uk-UA" dirty="0"/>
              <a:t>використання службових повноважень; </a:t>
            </a:r>
            <a:endParaRPr lang="en-US" dirty="0"/>
          </a:p>
          <a:p>
            <a:r>
              <a:rPr lang="uk-UA" dirty="0"/>
              <a:t>сумісництва та суміщення з іншими видами діяльності; </a:t>
            </a:r>
            <a:endParaRPr lang="en-US" dirty="0"/>
          </a:p>
          <a:p>
            <a:r>
              <a:rPr lang="uk-UA" dirty="0"/>
              <a:t>одержання подарунків; </a:t>
            </a:r>
            <a:endParaRPr lang="en-US" dirty="0"/>
          </a:p>
          <a:p>
            <a:r>
              <a:rPr lang="uk-UA" dirty="0"/>
              <a:t>роботи близьких осіб та обмеження щодо осіб, які звільнилися з державної служби. </a:t>
            </a:r>
            <a:endParaRPr lang="en-US" dirty="0"/>
          </a:p>
          <a:p>
            <a:pPr marL="0" indent="0">
              <a:buNone/>
            </a:pPr>
            <a:r>
              <a:rPr lang="uk-UA" dirty="0"/>
              <a:t>Оскільки ці обмеження визначено законодавчо, то строк їх дії – весь період перебування на державній службі. Зміни та винятки до них можуть вноситися лише законом. Крім того, законодавством установлено кримінальну, адміністративну та дисциплінарну відповідальність за порушення цих обмежень і заборон.</a:t>
            </a:r>
          </a:p>
        </p:txBody>
      </p:sp>
      <p:pic>
        <p:nvPicPr>
          <p:cNvPr id="4" name="Рисунок 3">
            <a:extLst>
              <a:ext uri="{FF2B5EF4-FFF2-40B4-BE49-F238E27FC236}">
                <a16:creationId xmlns:a16="http://schemas.microsoft.com/office/drawing/2014/main" id="{8F643EFC-21FA-4DAE-86DA-05DA396CED17}"/>
              </a:ext>
            </a:extLst>
          </p:cNvPr>
          <p:cNvPicPr>
            <a:picLocks noChangeAspect="1"/>
          </p:cNvPicPr>
          <p:nvPr/>
        </p:nvPicPr>
        <p:blipFill>
          <a:blip r:embed="rId2"/>
          <a:stretch>
            <a:fillRect/>
          </a:stretch>
        </p:blipFill>
        <p:spPr>
          <a:xfrm>
            <a:off x="10144125" y="4629150"/>
            <a:ext cx="2047875" cy="2228850"/>
          </a:xfrm>
          <a:prstGeom prst="rect">
            <a:avLst/>
          </a:prstGeom>
        </p:spPr>
      </p:pic>
    </p:spTree>
    <p:extLst>
      <p:ext uri="{BB962C8B-B14F-4D97-AF65-F5344CB8AC3E}">
        <p14:creationId xmlns:p14="http://schemas.microsoft.com/office/powerpoint/2010/main" val="966952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B945A-ED35-4BC6-A34F-AA4553D8B02B}"/>
              </a:ext>
            </a:extLst>
          </p:cNvPr>
          <p:cNvSpPr>
            <a:spLocks noGrp="1"/>
          </p:cNvSpPr>
          <p:nvPr>
            <p:ph type="title"/>
          </p:nvPr>
        </p:nvSpPr>
        <p:spPr>
          <a:xfrm>
            <a:off x="646111" y="452718"/>
            <a:ext cx="9404723" cy="669072"/>
          </a:xfrm>
        </p:spPr>
        <p:txBody>
          <a:bodyPr/>
          <a:lstStyle/>
          <a:p>
            <a:r>
              <a:rPr lang="uk-UA" dirty="0"/>
              <a:t>.</a:t>
            </a:r>
          </a:p>
        </p:txBody>
      </p:sp>
      <p:sp>
        <p:nvSpPr>
          <p:cNvPr id="3" name="Місце для вмісту 2">
            <a:extLst>
              <a:ext uri="{FF2B5EF4-FFF2-40B4-BE49-F238E27FC236}">
                <a16:creationId xmlns:a16="http://schemas.microsoft.com/office/drawing/2014/main" id="{C559F927-D8C2-49F2-83E4-EC1DE4B29439}"/>
              </a:ext>
            </a:extLst>
          </p:cNvPr>
          <p:cNvSpPr>
            <a:spLocks noGrp="1"/>
          </p:cNvSpPr>
          <p:nvPr>
            <p:ph idx="1"/>
          </p:nvPr>
        </p:nvSpPr>
        <p:spPr>
          <a:xfrm>
            <a:off x="0" y="1121790"/>
            <a:ext cx="12122870" cy="5126609"/>
          </a:xfrm>
        </p:spPr>
        <p:txBody>
          <a:bodyPr>
            <a:normAutofit/>
          </a:bodyPr>
          <a:lstStyle/>
          <a:p>
            <a:r>
              <a:rPr lang="uk-UA" dirty="0"/>
              <a:t>Також цим Законом визначено, що трудові договори (контракти), цивільно-правові договори про надання послуг або правочини таких працівників у сфері підприємницької діяльності укладаються з юридичними особами приватного права або фізичними особами – підприємцями, щодо яких такі державні службовці та посадові особи місцевого самоврядування протягом останнього року не здійснювали повноваження з контролю, нагляду або підготовки чи прийняття відповідних рішень щодо діяльності цих юридичних осіб або фізичних осіб – підприємців. Такі особи зобов’язані припинити зайняття іншою оплачуваною (крім викладацької, наукової і творчої діяльності, медичної практики, інструкторської та суддівської практики із спорту) чи підприємницькою діяльністю протягом 15 робочих днів з дня припинення простою або закінчення відпустки.</a:t>
            </a:r>
          </a:p>
        </p:txBody>
      </p:sp>
      <p:pic>
        <p:nvPicPr>
          <p:cNvPr id="4" name="Рисунок 3">
            <a:extLst>
              <a:ext uri="{FF2B5EF4-FFF2-40B4-BE49-F238E27FC236}">
                <a16:creationId xmlns:a16="http://schemas.microsoft.com/office/drawing/2014/main" id="{CC6FA436-540B-4CBC-8B0A-C54964C840B1}"/>
              </a:ext>
            </a:extLst>
          </p:cNvPr>
          <p:cNvPicPr>
            <a:picLocks noChangeAspect="1"/>
          </p:cNvPicPr>
          <p:nvPr/>
        </p:nvPicPr>
        <p:blipFill>
          <a:blip r:embed="rId2"/>
          <a:stretch>
            <a:fillRect/>
          </a:stretch>
        </p:blipFill>
        <p:spPr>
          <a:xfrm>
            <a:off x="3446820" y="4279769"/>
            <a:ext cx="5229230" cy="2578231"/>
          </a:xfrm>
          <a:prstGeom prst="rect">
            <a:avLst/>
          </a:prstGeom>
        </p:spPr>
      </p:pic>
    </p:spTree>
    <p:extLst>
      <p:ext uri="{BB962C8B-B14F-4D97-AF65-F5344CB8AC3E}">
        <p14:creationId xmlns:p14="http://schemas.microsoft.com/office/powerpoint/2010/main" val="248957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C03FC-E558-4E78-ADD3-F20F23CC0520}"/>
              </a:ext>
            </a:extLst>
          </p:cNvPr>
          <p:cNvSpPr>
            <a:spLocks noGrp="1"/>
          </p:cNvSpPr>
          <p:nvPr>
            <p:ph type="title"/>
          </p:nvPr>
        </p:nvSpPr>
        <p:spPr>
          <a:xfrm>
            <a:off x="646111" y="452718"/>
            <a:ext cx="9404723" cy="980156"/>
          </a:xfrm>
        </p:spPr>
        <p:txBody>
          <a:bodyPr/>
          <a:lstStyle/>
          <a:p>
            <a:r>
              <a:rPr lang="uk-UA" dirty="0"/>
              <a:t>.</a:t>
            </a:r>
          </a:p>
        </p:txBody>
      </p:sp>
      <p:sp>
        <p:nvSpPr>
          <p:cNvPr id="3" name="Місце для вмісту 2">
            <a:extLst>
              <a:ext uri="{FF2B5EF4-FFF2-40B4-BE49-F238E27FC236}">
                <a16:creationId xmlns:a16="http://schemas.microsoft.com/office/drawing/2014/main" id="{CD9DB343-AA5C-4E95-96C7-6FE847E5E97E}"/>
              </a:ext>
            </a:extLst>
          </p:cNvPr>
          <p:cNvSpPr>
            <a:spLocks noGrp="1"/>
          </p:cNvSpPr>
          <p:nvPr>
            <p:ph idx="1"/>
          </p:nvPr>
        </p:nvSpPr>
        <p:spPr>
          <a:xfrm>
            <a:off x="75414" y="1131216"/>
            <a:ext cx="12116586" cy="5117183"/>
          </a:xfrm>
        </p:spPr>
        <p:txBody>
          <a:bodyPr/>
          <a:lstStyle/>
          <a:p>
            <a:r>
              <a:rPr lang="uk-UA" dirty="0"/>
              <a:t>Скасуванням постанови Кабінету Міністрів України від 03.04.1993 № 245 «Про роботу за сумісництвом працівників державних підприємств, установ і організацій» та наказу Міністерства праці України, Міністерства юстиції України, Міністерства фінансів України від 28 червня 1993 року № 43 «Про затвердження Положення про умови роботи за сумісництвом працівників державних підприємств, установ і організацій» знято обмеження щодо роботи  по сукупності за основним місцем роботи і за сумісництвом не більше 1,5 ставки для  працівників,  оплата праці яких  фінансується із державного і місцевого бюджетів.</a:t>
            </a:r>
          </a:p>
        </p:txBody>
      </p:sp>
      <p:pic>
        <p:nvPicPr>
          <p:cNvPr id="4" name="Рисунок 3">
            <a:extLst>
              <a:ext uri="{FF2B5EF4-FFF2-40B4-BE49-F238E27FC236}">
                <a16:creationId xmlns:a16="http://schemas.microsoft.com/office/drawing/2014/main" id="{05956DB9-3FF1-4BF1-B224-60C2294CF769}"/>
              </a:ext>
            </a:extLst>
          </p:cNvPr>
          <p:cNvPicPr>
            <a:picLocks noChangeAspect="1"/>
          </p:cNvPicPr>
          <p:nvPr/>
        </p:nvPicPr>
        <p:blipFill>
          <a:blip r:embed="rId2"/>
          <a:stretch>
            <a:fillRect/>
          </a:stretch>
        </p:blipFill>
        <p:spPr>
          <a:xfrm>
            <a:off x="3238500" y="3352800"/>
            <a:ext cx="5715000" cy="3505200"/>
          </a:xfrm>
          <a:prstGeom prst="rect">
            <a:avLst/>
          </a:prstGeom>
        </p:spPr>
      </p:pic>
    </p:spTree>
    <p:extLst>
      <p:ext uri="{BB962C8B-B14F-4D97-AF65-F5344CB8AC3E}">
        <p14:creationId xmlns:p14="http://schemas.microsoft.com/office/powerpoint/2010/main" val="3460323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Обмеження </a:t>
            </a:r>
            <a:r>
              <a:rPr lang="ru-RU" dirty="0" err="1"/>
              <a:t>щодо</a:t>
            </a:r>
            <a:r>
              <a:rPr lang="ru-RU" dirty="0"/>
              <a:t> </a:t>
            </a:r>
            <a:r>
              <a:rPr lang="ru-RU" dirty="0" err="1"/>
              <a:t>одержання</a:t>
            </a:r>
            <a:r>
              <a:rPr lang="ru-RU" dirty="0"/>
              <a:t> </a:t>
            </a:r>
            <a:r>
              <a:rPr lang="ru-RU" dirty="0" err="1"/>
              <a:t>подарунків</a:t>
            </a:r>
            <a:endParaRPr lang="ru-RU" dirty="0"/>
          </a:p>
        </p:txBody>
      </p:sp>
      <p:sp>
        <p:nvSpPr>
          <p:cNvPr id="3" name="Объект 2"/>
          <p:cNvSpPr>
            <a:spLocks noGrp="1"/>
          </p:cNvSpPr>
          <p:nvPr>
            <p:ph idx="1"/>
          </p:nvPr>
        </p:nvSpPr>
        <p:spPr>
          <a:xfrm>
            <a:off x="0" y="2052918"/>
            <a:ext cx="12192000" cy="4195481"/>
          </a:xfrm>
        </p:spPr>
        <p:txBody>
          <a:bodyPr/>
          <a:lstStyle/>
          <a:p>
            <a:r>
              <a:rPr lang="ru-RU" dirty="0"/>
              <a:t>1. Особам, </a:t>
            </a:r>
            <a:r>
              <a:rPr lang="ru-RU" dirty="0" err="1"/>
              <a:t>зазначеним</a:t>
            </a:r>
            <a:r>
              <a:rPr lang="ru-RU" dirty="0"/>
              <a:t> у пунктах 1, 2 </a:t>
            </a:r>
            <a:r>
              <a:rPr lang="ru-RU" dirty="0" err="1"/>
              <a:t>частини</a:t>
            </a:r>
            <a:r>
              <a:rPr lang="ru-RU" dirty="0"/>
              <a:t> </a:t>
            </a:r>
            <a:r>
              <a:rPr lang="ru-RU" dirty="0" err="1"/>
              <a:t>першої</a:t>
            </a:r>
            <a:r>
              <a:rPr lang="ru-RU" dirty="0"/>
              <a:t> </a:t>
            </a:r>
            <a:r>
              <a:rPr lang="ru-RU" dirty="0" err="1"/>
              <a:t>статті</a:t>
            </a:r>
            <a:r>
              <a:rPr lang="ru-RU" dirty="0"/>
              <a:t> 3 </a:t>
            </a:r>
            <a:r>
              <a:rPr lang="ru-RU" dirty="0" err="1"/>
              <a:t>цього</a:t>
            </a:r>
            <a:r>
              <a:rPr lang="ru-RU" dirty="0"/>
              <a:t> Закону, </a:t>
            </a:r>
            <a:r>
              <a:rPr lang="ru-RU" dirty="0" err="1"/>
              <a:t>забороняється</a:t>
            </a:r>
            <a:r>
              <a:rPr lang="ru-RU" dirty="0"/>
              <a:t> </a:t>
            </a:r>
            <a:r>
              <a:rPr lang="ru-RU" dirty="0" err="1"/>
              <a:t>безпосередньо</a:t>
            </a:r>
            <a:r>
              <a:rPr lang="ru-RU" dirty="0"/>
              <a:t> </a:t>
            </a:r>
            <a:r>
              <a:rPr lang="ru-RU" dirty="0" err="1"/>
              <a:t>або</a:t>
            </a:r>
            <a:r>
              <a:rPr lang="ru-RU" dirty="0"/>
              <a:t> через </a:t>
            </a:r>
            <a:r>
              <a:rPr lang="ru-RU" dirty="0" err="1"/>
              <a:t>інших</a:t>
            </a:r>
            <a:r>
              <a:rPr lang="ru-RU" dirty="0"/>
              <a:t> </a:t>
            </a:r>
            <a:r>
              <a:rPr lang="ru-RU" dirty="0" err="1"/>
              <a:t>осіб</a:t>
            </a:r>
            <a:r>
              <a:rPr lang="ru-RU" dirty="0"/>
              <a:t> </a:t>
            </a:r>
            <a:r>
              <a:rPr lang="ru-RU" dirty="0" err="1"/>
              <a:t>вимагати</a:t>
            </a:r>
            <a:r>
              <a:rPr lang="ru-RU" dirty="0"/>
              <a:t>, </a:t>
            </a:r>
            <a:r>
              <a:rPr lang="ru-RU" dirty="0" err="1"/>
              <a:t>просити</a:t>
            </a:r>
            <a:r>
              <a:rPr lang="ru-RU" dirty="0"/>
              <a:t>, </a:t>
            </a:r>
            <a:r>
              <a:rPr lang="ru-RU" dirty="0" err="1"/>
              <a:t>одержувати</a:t>
            </a:r>
            <a:r>
              <a:rPr lang="ru-RU" dirty="0"/>
              <a:t> </a:t>
            </a:r>
            <a:r>
              <a:rPr lang="ru-RU" dirty="0" err="1"/>
              <a:t>подарунки</a:t>
            </a:r>
            <a:r>
              <a:rPr lang="ru-RU" dirty="0"/>
              <a:t> для себе </a:t>
            </a:r>
            <a:r>
              <a:rPr lang="ru-RU" dirty="0" err="1"/>
              <a:t>чи</a:t>
            </a:r>
            <a:r>
              <a:rPr lang="ru-RU" dirty="0"/>
              <a:t> </a:t>
            </a:r>
            <a:r>
              <a:rPr lang="ru-RU" dirty="0" err="1"/>
              <a:t>близьких</a:t>
            </a:r>
            <a:r>
              <a:rPr lang="ru-RU" dirty="0"/>
              <a:t> </a:t>
            </a:r>
            <a:r>
              <a:rPr lang="ru-RU" dirty="0" err="1"/>
              <a:t>їм</a:t>
            </a:r>
            <a:r>
              <a:rPr lang="ru-RU" dirty="0"/>
              <a:t> </a:t>
            </a:r>
            <a:r>
              <a:rPr lang="ru-RU" dirty="0" err="1"/>
              <a:t>осіб</a:t>
            </a:r>
            <a:r>
              <a:rPr lang="ru-RU" dirty="0"/>
              <a:t> </a:t>
            </a:r>
            <a:r>
              <a:rPr lang="ru-RU" dirty="0" err="1"/>
              <a:t>від</a:t>
            </a:r>
            <a:r>
              <a:rPr lang="ru-RU" dirty="0"/>
              <a:t> </a:t>
            </a:r>
            <a:r>
              <a:rPr lang="ru-RU" dirty="0" err="1"/>
              <a:t>юридичних</a:t>
            </a:r>
            <a:r>
              <a:rPr lang="ru-RU" dirty="0"/>
              <a:t> </a:t>
            </a:r>
            <a:r>
              <a:rPr lang="ru-RU" dirty="0" err="1"/>
              <a:t>або</a:t>
            </a:r>
            <a:r>
              <a:rPr lang="ru-RU" dirty="0"/>
              <a:t> </a:t>
            </a:r>
            <a:r>
              <a:rPr lang="ru-RU" dirty="0" err="1"/>
              <a:t>фізичних</a:t>
            </a:r>
            <a:r>
              <a:rPr lang="ru-RU" dirty="0"/>
              <a:t> </a:t>
            </a:r>
            <a:r>
              <a:rPr lang="ru-RU" dirty="0" err="1"/>
              <a:t>осіб</a:t>
            </a:r>
            <a:r>
              <a:rPr lang="ru-RU" dirty="0"/>
              <a:t>:</a:t>
            </a:r>
          </a:p>
          <a:p>
            <a:endParaRPr lang="ru-RU" dirty="0"/>
          </a:p>
          <a:p>
            <a:r>
              <a:rPr lang="ru-RU" dirty="0"/>
              <a:t>1) у </a:t>
            </a:r>
            <a:r>
              <a:rPr lang="ru-RU" dirty="0" err="1"/>
              <a:t>зв’язку</a:t>
            </a:r>
            <a:r>
              <a:rPr lang="ru-RU" dirty="0"/>
              <a:t> </a:t>
            </a:r>
            <a:r>
              <a:rPr lang="ru-RU" dirty="0" err="1"/>
              <a:t>із</a:t>
            </a:r>
            <a:r>
              <a:rPr lang="ru-RU" dirty="0"/>
              <a:t> </a:t>
            </a:r>
            <a:r>
              <a:rPr lang="ru-RU" dirty="0" err="1"/>
              <a:t>здійсненням</a:t>
            </a:r>
            <a:r>
              <a:rPr lang="ru-RU" dirty="0"/>
              <a:t> такими особами </a:t>
            </a:r>
            <a:r>
              <a:rPr lang="ru-RU" dirty="0" err="1"/>
              <a:t>діяльності</a:t>
            </a:r>
            <a:r>
              <a:rPr lang="ru-RU" dirty="0"/>
              <a:t>, </a:t>
            </a:r>
            <a:r>
              <a:rPr lang="ru-RU" dirty="0" err="1"/>
              <a:t>пов’язаної</a:t>
            </a:r>
            <a:r>
              <a:rPr lang="ru-RU" dirty="0"/>
              <a:t> </a:t>
            </a:r>
            <a:r>
              <a:rPr lang="ru-RU" dirty="0" err="1"/>
              <a:t>із</a:t>
            </a:r>
            <a:r>
              <a:rPr lang="ru-RU" dirty="0"/>
              <a:t> </a:t>
            </a:r>
            <a:r>
              <a:rPr lang="ru-RU" dirty="0" err="1"/>
              <a:t>виконанням</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a:t>
            </a:r>
          </a:p>
          <a:p>
            <a:endParaRPr lang="ru-RU" dirty="0"/>
          </a:p>
          <a:p>
            <a:r>
              <a:rPr lang="ru-RU" dirty="0"/>
              <a:t>2) </a:t>
            </a:r>
            <a:r>
              <a:rPr lang="ru-RU" dirty="0" err="1"/>
              <a:t>якщо</a:t>
            </a:r>
            <a:r>
              <a:rPr lang="ru-RU" dirty="0"/>
              <a:t> особа, яка </a:t>
            </a:r>
            <a:r>
              <a:rPr lang="ru-RU" dirty="0" err="1"/>
              <a:t>дарує</a:t>
            </a:r>
            <a:r>
              <a:rPr lang="ru-RU" dirty="0"/>
              <a:t>, </a:t>
            </a:r>
            <a:r>
              <a:rPr lang="ru-RU" dirty="0" err="1"/>
              <a:t>перебуває</a:t>
            </a:r>
            <a:r>
              <a:rPr lang="ru-RU" dirty="0"/>
              <a:t> в </a:t>
            </a:r>
            <a:r>
              <a:rPr lang="ru-RU" dirty="0" err="1"/>
              <a:t>підпорядкуванні</a:t>
            </a:r>
            <a:r>
              <a:rPr lang="ru-RU" dirty="0"/>
              <a:t> </a:t>
            </a:r>
            <a:r>
              <a:rPr lang="ru-RU" dirty="0" err="1"/>
              <a:t>такої</a:t>
            </a:r>
            <a:r>
              <a:rPr lang="ru-RU" dirty="0"/>
              <a:t> особи.</a:t>
            </a:r>
          </a:p>
          <a:p>
            <a:endParaRPr lang="ru-RU" dirty="0"/>
          </a:p>
          <a:p>
            <a:endParaRPr lang="ru-RU" dirty="0"/>
          </a:p>
        </p:txBody>
      </p:sp>
      <p:pic>
        <p:nvPicPr>
          <p:cNvPr id="4" name="Рисунок 3">
            <a:extLst>
              <a:ext uri="{FF2B5EF4-FFF2-40B4-BE49-F238E27FC236}">
                <a16:creationId xmlns:a16="http://schemas.microsoft.com/office/drawing/2014/main" id="{0A940B34-0A72-4910-AB58-3E4AF4916629}"/>
              </a:ext>
            </a:extLst>
          </p:cNvPr>
          <p:cNvPicPr>
            <a:picLocks noChangeAspect="1"/>
          </p:cNvPicPr>
          <p:nvPr/>
        </p:nvPicPr>
        <p:blipFill>
          <a:blip r:embed="rId2"/>
          <a:stretch>
            <a:fillRect/>
          </a:stretch>
        </p:blipFill>
        <p:spPr>
          <a:xfrm>
            <a:off x="9219415" y="3978112"/>
            <a:ext cx="2972586" cy="2879890"/>
          </a:xfrm>
          <a:prstGeom prst="rect">
            <a:avLst/>
          </a:prstGeom>
        </p:spPr>
      </p:pic>
    </p:spTree>
    <p:extLst>
      <p:ext uri="{BB962C8B-B14F-4D97-AF65-F5344CB8AC3E}">
        <p14:creationId xmlns:p14="http://schemas.microsoft.com/office/powerpoint/2010/main" val="2121468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2. Особи, </a:t>
            </a:r>
            <a:r>
              <a:rPr lang="ru-RU" dirty="0" err="1"/>
              <a:t>зазначені</a:t>
            </a:r>
            <a:r>
              <a:rPr lang="ru-RU" dirty="0"/>
              <a:t> у пунктах 1, 2 частини </a:t>
            </a:r>
            <a:r>
              <a:rPr lang="ru-RU" dirty="0" err="1"/>
              <a:t>першої</a:t>
            </a:r>
            <a:r>
              <a:rPr lang="ru-RU" dirty="0"/>
              <a:t> статті 3 цього Закону, можуть </a:t>
            </a:r>
            <a:r>
              <a:rPr lang="ru-RU" dirty="0" err="1"/>
              <a:t>приймати</a:t>
            </a:r>
            <a:r>
              <a:rPr lang="ru-RU" dirty="0"/>
              <a:t> </a:t>
            </a:r>
            <a:r>
              <a:rPr lang="ru-RU" dirty="0" err="1"/>
              <a:t>подарунки</a:t>
            </a:r>
            <a:r>
              <a:rPr lang="ru-RU" dirty="0"/>
              <a:t>, які </a:t>
            </a:r>
            <a:r>
              <a:rPr lang="ru-RU" dirty="0" err="1"/>
              <a:t>відповідають</a:t>
            </a:r>
            <a:r>
              <a:rPr lang="ru-RU" dirty="0"/>
              <a:t> </a:t>
            </a:r>
            <a:r>
              <a:rPr lang="ru-RU" dirty="0" err="1"/>
              <a:t>загальновизнаним</a:t>
            </a:r>
            <a:r>
              <a:rPr lang="ru-RU" dirty="0"/>
              <a:t> </a:t>
            </a:r>
            <a:r>
              <a:rPr lang="ru-RU" dirty="0" err="1"/>
              <a:t>уявленням</a:t>
            </a:r>
            <a:r>
              <a:rPr lang="ru-RU" dirty="0"/>
              <a:t> про </a:t>
            </a:r>
            <a:r>
              <a:rPr lang="ru-RU" dirty="0" err="1"/>
              <a:t>гостинність</a:t>
            </a:r>
            <a:r>
              <a:rPr lang="ru-RU" dirty="0"/>
              <a:t>, крім випадків, передбачених частиною </a:t>
            </a:r>
            <a:r>
              <a:rPr lang="ru-RU" dirty="0" err="1"/>
              <a:t>першою</a:t>
            </a:r>
            <a:r>
              <a:rPr lang="ru-RU" dirty="0"/>
              <a:t> цієї статті, якщо вартість таких </a:t>
            </a:r>
            <a:r>
              <a:rPr lang="ru-RU" dirty="0" err="1"/>
              <a:t>подарунків</a:t>
            </a:r>
            <a:r>
              <a:rPr lang="ru-RU" dirty="0"/>
              <a:t> не </a:t>
            </a:r>
            <a:r>
              <a:rPr lang="ru-RU" dirty="0" err="1"/>
              <a:t>перевищує</a:t>
            </a:r>
            <a:r>
              <a:rPr lang="ru-RU" dirty="0"/>
              <a:t> один </a:t>
            </a:r>
            <a:r>
              <a:rPr lang="ru-RU" dirty="0" err="1"/>
              <a:t>прожитковий</a:t>
            </a:r>
            <a:r>
              <a:rPr lang="ru-RU" dirty="0"/>
              <a:t> </a:t>
            </a:r>
            <a:r>
              <a:rPr lang="ru-RU" dirty="0" err="1"/>
              <a:t>мінімум</a:t>
            </a:r>
            <a:r>
              <a:rPr lang="ru-RU" dirty="0"/>
              <a:t> для </a:t>
            </a:r>
            <a:r>
              <a:rPr lang="ru-RU" dirty="0" err="1"/>
              <a:t>працездатних</a:t>
            </a:r>
            <a:r>
              <a:rPr lang="ru-RU" dirty="0"/>
              <a:t> осіб, </a:t>
            </a:r>
            <a:r>
              <a:rPr lang="ru-RU" dirty="0" err="1"/>
              <a:t>встановлений</a:t>
            </a:r>
            <a:r>
              <a:rPr lang="ru-RU" dirty="0"/>
              <a:t> на день прийняття </a:t>
            </a:r>
            <a:r>
              <a:rPr lang="ru-RU" dirty="0" err="1"/>
              <a:t>подарунка</a:t>
            </a:r>
            <a:r>
              <a:rPr lang="ru-RU" dirty="0"/>
              <a:t>, одноразово, а </a:t>
            </a:r>
            <a:r>
              <a:rPr lang="ru-RU" dirty="0" err="1"/>
              <a:t>сукупна</a:t>
            </a:r>
            <a:r>
              <a:rPr lang="ru-RU" dirty="0"/>
              <a:t> вартість таких </a:t>
            </a:r>
            <a:r>
              <a:rPr lang="ru-RU" dirty="0" err="1"/>
              <a:t>подарунків</a:t>
            </a:r>
            <a:r>
              <a:rPr lang="ru-RU" dirty="0"/>
              <a:t>, </a:t>
            </a:r>
            <a:r>
              <a:rPr lang="ru-RU" dirty="0" err="1"/>
              <a:t>отриманих</a:t>
            </a:r>
            <a:r>
              <a:rPr lang="ru-RU" dirty="0"/>
              <a:t> від </a:t>
            </a:r>
            <a:r>
              <a:rPr lang="ru-RU" dirty="0" err="1"/>
              <a:t>однієї</a:t>
            </a:r>
            <a:r>
              <a:rPr lang="ru-RU" dirty="0"/>
              <a:t> особи (</a:t>
            </a:r>
            <a:r>
              <a:rPr lang="ru-RU" dirty="0" err="1"/>
              <a:t>групи</a:t>
            </a:r>
            <a:r>
              <a:rPr lang="ru-RU" dirty="0"/>
              <a:t> осіб) </a:t>
            </a:r>
            <a:r>
              <a:rPr lang="ru-RU" dirty="0" err="1"/>
              <a:t>протягом</a:t>
            </a:r>
            <a:r>
              <a:rPr lang="ru-RU" dirty="0"/>
              <a:t> року, не </a:t>
            </a:r>
            <a:r>
              <a:rPr lang="ru-RU" dirty="0" err="1"/>
              <a:t>перевищує</a:t>
            </a:r>
            <a:r>
              <a:rPr lang="ru-RU" dirty="0"/>
              <a:t> двох </a:t>
            </a:r>
            <a:r>
              <a:rPr lang="ru-RU" dirty="0" err="1"/>
              <a:t>прожиткових</a:t>
            </a:r>
            <a:r>
              <a:rPr lang="ru-RU" dirty="0"/>
              <a:t> </a:t>
            </a:r>
            <a:r>
              <a:rPr lang="ru-RU" dirty="0" err="1"/>
              <a:t>мінімумів</a:t>
            </a:r>
            <a:r>
              <a:rPr lang="ru-RU" dirty="0"/>
              <a:t>, встановлених для </a:t>
            </a:r>
            <a:r>
              <a:rPr lang="ru-RU" dirty="0" err="1"/>
              <a:t>працездатної</a:t>
            </a:r>
            <a:r>
              <a:rPr lang="ru-RU" dirty="0"/>
              <a:t> особи на 1 січня того року, в якому </a:t>
            </a:r>
            <a:r>
              <a:rPr lang="ru-RU" dirty="0" err="1"/>
              <a:t>прийнято</a:t>
            </a:r>
            <a:r>
              <a:rPr lang="ru-RU" dirty="0"/>
              <a:t> </a:t>
            </a:r>
            <a:r>
              <a:rPr lang="ru-RU" dirty="0" err="1"/>
              <a:t>подарунки</a:t>
            </a:r>
            <a:r>
              <a:rPr lang="ru-RU" dirty="0"/>
              <a:t>.</a:t>
            </a:r>
          </a:p>
          <a:p>
            <a:endParaRPr lang="ru-RU" dirty="0"/>
          </a:p>
          <a:p>
            <a:endParaRPr lang="ru-RU" dirty="0"/>
          </a:p>
          <a:p>
            <a:r>
              <a:rPr lang="ru-RU" dirty="0" err="1"/>
              <a:t>Передбачене</a:t>
            </a:r>
            <a:r>
              <a:rPr lang="ru-RU" dirty="0"/>
              <a:t> </a:t>
            </a:r>
            <a:r>
              <a:rPr lang="ru-RU" dirty="0" err="1"/>
              <a:t>цією</a:t>
            </a:r>
            <a:r>
              <a:rPr lang="ru-RU" dirty="0"/>
              <a:t> </a:t>
            </a:r>
            <a:r>
              <a:rPr lang="ru-RU" dirty="0" err="1"/>
              <a:t>частиною</a:t>
            </a:r>
            <a:r>
              <a:rPr lang="ru-RU" dirty="0"/>
              <a:t> </a:t>
            </a:r>
            <a:r>
              <a:rPr lang="ru-RU" dirty="0" err="1"/>
              <a:t>обмеження</a:t>
            </a:r>
            <a:r>
              <a:rPr lang="ru-RU" dirty="0"/>
              <a:t> </a:t>
            </a:r>
            <a:r>
              <a:rPr lang="ru-RU" dirty="0" err="1"/>
              <a:t>щодо</a:t>
            </a:r>
            <a:r>
              <a:rPr lang="ru-RU" dirty="0"/>
              <a:t> </a:t>
            </a:r>
            <a:r>
              <a:rPr lang="ru-RU" dirty="0" err="1"/>
              <a:t>вартості</a:t>
            </a:r>
            <a:r>
              <a:rPr lang="ru-RU" dirty="0"/>
              <a:t> </a:t>
            </a:r>
            <a:r>
              <a:rPr lang="ru-RU" dirty="0" err="1"/>
              <a:t>подарунків</a:t>
            </a:r>
            <a:r>
              <a:rPr lang="ru-RU" dirty="0"/>
              <a:t> не </a:t>
            </a:r>
            <a:r>
              <a:rPr lang="ru-RU" dirty="0" err="1"/>
              <a:t>поширюється</a:t>
            </a:r>
            <a:r>
              <a:rPr lang="ru-RU" dirty="0"/>
              <a:t> на </a:t>
            </a:r>
            <a:r>
              <a:rPr lang="ru-RU" dirty="0" err="1"/>
              <a:t>подарунки</a:t>
            </a:r>
            <a:r>
              <a:rPr lang="ru-RU" dirty="0"/>
              <a:t>, </a:t>
            </a:r>
            <a:r>
              <a:rPr lang="ru-RU" dirty="0" err="1"/>
              <a:t>які</a:t>
            </a:r>
            <a:r>
              <a:rPr lang="ru-RU" dirty="0"/>
              <a:t>:</a:t>
            </a:r>
          </a:p>
          <a:p>
            <a:endParaRPr lang="ru-RU" dirty="0"/>
          </a:p>
          <a:p>
            <a:r>
              <a:rPr lang="ru-RU" dirty="0"/>
              <a:t>1) </a:t>
            </a:r>
            <a:r>
              <a:rPr lang="ru-RU" dirty="0" err="1"/>
              <a:t>даруються</a:t>
            </a:r>
            <a:r>
              <a:rPr lang="ru-RU" dirty="0"/>
              <a:t> </a:t>
            </a:r>
            <a:r>
              <a:rPr lang="ru-RU" dirty="0" err="1"/>
              <a:t>близькими</a:t>
            </a:r>
            <a:r>
              <a:rPr lang="ru-RU" dirty="0"/>
              <a:t> особами;</a:t>
            </a:r>
          </a:p>
          <a:p>
            <a:endParaRPr lang="ru-RU" dirty="0"/>
          </a:p>
          <a:p>
            <a:r>
              <a:rPr lang="ru-RU" dirty="0"/>
              <a:t>2) </a:t>
            </a:r>
            <a:r>
              <a:rPr lang="ru-RU" dirty="0" err="1"/>
              <a:t>одержуються</a:t>
            </a:r>
            <a:r>
              <a:rPr lang="ru-RU" dirty="0"/>
              <a:t> як </a:t>
            </a:r>
            <a:r>
              <a:rPr lang="ru-RU" dirty="0" err="1"/>
              <a:t>загальнодоступні</a:t>
            </a:r>
            <a:r>
              <a:rPr lang="ru-RU" dirty="0"/>
              <a:t> </a:t>
            </a:r>
            <a:r>
              <a:rPr lang="ru-RU" dirty="0" err="1"/>
              <a:t>знижки</a:t>
            </a:r>
            <a:r>
              <a:rPr lang="ru-RU" dirty="0"/>
              <a:t> на </a:t>
            </a:r>
            <a:r>
              <a:rPr lang="ru-RU" dirty="0" err="1"/>
              <a:t>товари</a:t>
            </a:r>
            <a:r>
              <a:rPr lang="ru-RU" dirty="0"/>
              <a:t>, </a:t>
            </a:r>
            <a:r>
              <a:rPr lang="ru-RU" dirty="0" err="1"/>
              <a:t>послуги</a:t>
            </a:r>
            <a:r>
              <a:rPr lang="ru-RU" dirty="0"/>
              <a:t>, </a:t>
            </a:r>
            <a:r>
              <a:rPr lang="ru-RU" dirty="0" err="1"/>
              <a:t>загальнодоступні</a:t>
            </a:r>
            <a:r>
              <a:rPr lang="ru-RU" dirty="0"/>
              <a:t> </a:t>
            </a:r>
            <a:r>
              <a:rPr lang="ru-RU" dirty="0" err="1"/>
              <a:t>виграші</a:t>
            </a:r>
            <a:r>
              <a:rPr lang="ru-RU" dirty="0"/>
              <a:t>, </a:t>
            </a:r>
            <a:r>
              <a:rPr lang="ru-RU" dirty="0" err="1"/>
              <a:t>призи</a:t>
            </a:r>
            <a:r>
              <a:rPr lang="ru-RU" dirty="0"/>
              <a:t>, </a:t>
            </a:r>
            <a:r>
              <a:rPr lang="ru-RU" dirty="0" err="1"/>
              <a:t>премії</a:t>
            </a:r>
            <a:r>
              <a:rPr lang="ru-RU" dirty="0"/>
              <a:t>, </a:t>
            </a:r>
            <a:r>
              <a:rPr lang="ru-RU" dirty="0" err="1"/>
              <a:t>бонуси</a:t>
            </a:r>
            <a:r>
              <a:rPr lang="ru-RU" dirty="0"/>
              <a:t>.</a:t>
            </a:r>
          </a:p>
          <a:p>
            <a:endParaRPr lang="ru-RU" dirty="0"/>
          </a:p>
        </p:txBody>
      </p:sp>
    </p:spTree>
    <p:extLst>
      <p:ext uri="{BB962C8B-B14F-4D97-AF65-F5344CB8AC3E}">
        <p14:creationId xmlns:p14="http://schemas.microsoft.com/office/powerpoint/2010/main" val="1023821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9B34AE-A0C2-41DB-89AA-72705DE334C8}"/>
              </a:ext>
            </a:extLst>
          </p:cNvPr>
          <p:cNvSpPr>
            <a:spLocks noGrp="1"/>
          </p:cNvSpPr>
          <p:nvPr>
            <p:ph type="title"/>
          </p:nvPr>
        </p:nvSpPr>
        <p:spPr>
          <a:xfrm>
            <a:off x="646111" y="452718"/>
            <a:ext cx="9404723" cy="687925"/>
          </a:xfrm>
        </p:spPr>
        <p:txBody>
          <a:bodyPr/>
          <a:lstStyle/>
          <a:p>
            <a:r>
              <a:rPr lang="uk-UA" dirty="0"/>
              <a:t>.</a:t>
            </a:r>
          </a:p>
        </p:txBody>
      </p:sp>
      <p:graphicFrame>
        <p:nvGraphicFramePr>
          <p:cNvPr id="4" name="Місце для вмісту 3">
            <a:extLst>
              <a:ext uri="{FF2B5EF4-FFF2-40B4-BE49-F238E27FC236}">
                <a16:creationId xmlns:a16="http://schemas.microsoft.com/office/drawing/2014/main" id="{DF4CCAB2-D277-463B-B7AE-5CE4BD2B30A1}"/>
              </a:ext>
            </a:extLst>
          </p:cNvPr>
          <p:cNvGraphicFramePr>
            <a:graphicFrameLocks noGrp="1"/>
          </p:cNvGraphicFramePr>
          <p:nvPr>
            <p:ph idx="1"/>
            <p:extLst>
              <p:ext uri="{D42A27DB-BD31-4B8C-83A1-F6EECF244321}">
                <p14:modId xmlns:p14="http://schemas.microsoft.com/office/powerpoint/2010/main" val="3131656382"/>
              </p:ext>
            </p:extLst>
          </p:nvPr>
        </p:nvGraphicFramePr>
        <p:xfrm>
          <a:off x="94268" y="1140642"/>
          <a:ext cx="6928702" cy="5637230"/>
        </p:xfrm>
        <a:graphic>
          <a:graphicData uri="http://schemas.openxmlformats.org/drawingml/2006/table">
            <a:tbl>
              <a:tblPr/>
              <a:tblGrid>
                <a:gridCol w="3464351">
                  <a:extLst>
                    <a:ext uri="{9D8B030D-6E8A-4147-A177-3AD203B41FA5}">
                      <a16:colId xmlns:a16="http://schemas.microsoft.com/office/drawing/2014/main" val="571953852"/>
                    </a:ext>
                  </a:extLst>
                </a:gridCol>
                <a:gridCol w="3464351">
                  <a:extLst>
                    <a:ext uri="{9D8B030D-6E8A-4147-A177-3AD203B41FA5}">
                      <a16:colId xmlns:a16="http://schemas.microsoft.com/office/drawing/2014/main" val="768876687"/>
                    </a:ext>
                  </a:extLst>
                </a:gridCol>
              </a:tblGrid>
              <a:tr h="776383">
                <a:tc>
                  <a:txBody>
                    <a:bodyPr/>
                    <a:lstStyle/>
                    <a:p>
                      <a:pPr algn="ctr" fontAlgn="t"/>
                      <a:r>
                        <a:rPr lang="uk-UA" sz="1500" b="0" i="0">
                          <a:solidFill>
                            <a:srgbClr val="1A1A22"/>
                          </a:solidFill>
                          <a:effectLst/>
                          <a:latin typeface="Ubuntu"/>
                        </a:rPr>
                        <a:t>Цивільний кодекс України</a:t>
                      </a:r>
                    </a:p>
                  </a:txBody>
                  <a:tcPr marL="93655" marR="74924" marT="62437" marB="62437">
                    <a:lnL w="7620" cap="flat" cmpd="sng" algn="ctr">
                      <a:solidFill>
                        <a:srgbClr val="E4F5FF"/>
                      </a:solidFill>
                      <a:prstDash val="solid"/>
                      <a:round/>
                      <a:headEnd type="none" w="med" len="med"/>
                      <a:tailEnd type="none" w="med" len="med"/>
                    </a:lnL>
                    <a:lnR w="7620" cap="flat" cmpd="sng" algn="ctr">
                      <a:solidFill>
                        <a:srgbClr val="E4F5FF"/>
                      </a:solidFill>
                      <a:prstDash val="solid"/>
                      <a:round/>
                      <a:headEnd type="none" w="med" len="med"/>
                      <a:tailEnd type="none" w="med" len="med"/>
                    </a:lnR>
                    <a:lnT w="7620" cap="flat" cmpd="sng" algn="ctr">
                      <a:solidFill>
                        <a:srgbClr val="CCEBFF"/>
                      </a:solidFill>
                      <a:prstDash val="solid"/>
                      <a:round/>
                      <a:headEnd type="none" w="med" len="med"/>
                      <a:tailEnd type="none" w="med" len="med"/>
                    </a:lnT>
                    <a:lnB w="7620" cap="flat" cmpd="sng" algn="ctr">
                      <a:solidFill>
                        <a:srgbClr val="E4F5FF"/>
                      </a:solidFill>
                      <a:prstDash val="solid"/>
                      <a:round/>
                      <a:headEnd type="none" w="med" len="med"/>
                      <a:tailEnd type="none" w="med" len="med"/>
                    </a:lnB>
                  </a:tcPr>
                </a:tc>
                <a:tc>
                  <a:txBody>
                    <a:bodyPr/>
                    <a:lstStyle/>
                    <a:p>
                      <a:pPr algn="ctr" fontAlgn="t"/>
                      <a:r>
                        <a:rPr lang="ru-RU" sz="1500" b="0" i="0" dirty="0">
                          <a:solidFill>
                            <a:srgbClr val="1A1A22"/>
                          </a:solidFill>
                          <a:effectLst/>
                          <a:latin typeface="Ubuntu"/>
                        </a:rPr>
                        <a:t>Закон </a:t>
                      </a:r>
                      <a:r>
                        <a:rPr lang="ru-RU" sz="1500" b="0" i="0" dirty="0" err="1">
                          <a:solidFill>
                            <a:srgbClr val="1A1A22"/>
                          </a:solidFill>
                          <a:effectLst/>
                          <a:latin typeface="Ubuntu"/>
                        </a:rPr>
                        <a:t>України</a:t>
                      </a:r>
                      <a:br>
                        <a:rPr lang="ru-RU" sz="1500" b="0" i="0" dirty="0">
                          <a:solidFill>
                            <a:srgbClr val="1A1A22"/>
                          </a:solidFill>
                          <a:effectLst/>
                          <a:latin typeface="Ubuntu"/>
                        </a:rPr>
                      </a:br>
                      <a:r>
                        <a:rPr lang="ru-RU" sz="1500" b="0" i="0" dirty="0">
                          <a:solidFill>
                            <a:srgbClr val="1A1A22"/>
                          </a:solidFill>
                          <a:effectLst/>
                          <a:latin typeface="Ubuntu"/>
                        </a:rPr>
                        <a:t>«Про </a:t>
                      </a:r>
                      <a:r>
                        <a:rPr lang="ru-RU" sz="1500" b="0" i="0" dirty="0" err="1">
                          <a:solidFill>
                            <a:srgbClr val="1A1A22"/>
                          </a:solidFill>
                          <a:effectLst/>
                          <a:latin typeface="Ubuntu"/>
                        </a:rPr>
                        <a:t>запобігання</a:t>
                      </a:r>
                      <a:r>
                        <a:rPr lang="ru-RU" sz="1500" b="0" i="0" dirty="0">
                          <a:solidFill>
                            <a:srgbClr val="1A1A22"/>
                          </a:solidFill>
                          <a:effectLst/>
                          <a:latin typeface="Ubuntu"/>
                        </a:rPr>
                        <a:t> </a:t>
                      </a:r>
                      <a:r>
                        <a:rPr lang="ru-RU" sz="1500" b="0" i="0" dirty="0" err="1">
                          <a:solidFill>
                            <a:srgbClr val="1A1A22"/>
                          </a:solidFill>
                          <a:effectLst/>
                          <a:latin typeface="Ubuntu"/>
                        </a:rPr>
                        <a:t>корупції</a:t>
                      </a:r>
                      <a:r>
                        <a:rPr lang="ru-RU" sz="1500" b="0" i="0" dirty="0">
                          <a:solidFill>
                            <a:srgbClr val="1A1A22"/>
                          </a:solidFill>
                          <a:effectLst/>
                          <a:latin typeface="Ubuntu"/>
                        </a:rPr>
                        <a:t>»</a:t>
                      </a:r>
                    </a:p>
                  </a:txBody>
                  <a:tcPr marL="93655" marR="62437" marT="62437" marB="62437">
                    <a:lnL w="7620" cap="flat" cmpd="sng" algn="ctr">
                      <a:solidFill>
                        <a:srgbClr val="E4F5FF"/>
                      </a:solidFill>
                      <a:prstDash val="solid"/>
                      <a:round/>
                      <a:headEnd type="none" w="med" len="med"/>
                      <a:tailEnd type="none" w="med" len="med"/>
                    </a:lnL>
                    <a:lnR w="7620" cap="flat" cmpd="sng" algn="ctr">
                      <a:solidFill>
                        <a:srgbClr val="E4F5FF"/>
                      </a:solidFill>
                      <a:prstDash val="solid"/>
                      <a:round/>
                      <a:headEnd type="none" w="med" len="med"/>
                      <a:tailEnd type="none" w="med" len="med"/>
                    </a:lnR>
                    <a:lnT w="7620" cap="flat" cmpd="sng" algn="ctr">
                      <a:solidFill>
                        <a:srgbClr val="CCEBFF"/>
                      </a:solidFill>
                      <a:prstDash val="solid"/>
                      <a:round/>
                      <a:headEnd type="none" w="med" len="med"/>
                      <a:tailEnd type="none" w="med" len="med"/>
                    </a:lnT>
                    <a:lnB w="7620" cap="flat" cmpd="sng" algn="ctr">
                      <a:solidFill>
                        <a:srgbClr val="E4F5FF"/>
                      </a:solidFill>
                      <a:prstDash val="solid"/>
                      <a:round/>
                      <a:headEnd type="none" w="med" len="med"/>
                      <a:tailEnd type="none" w="med" len="med"/>
                    </a:lnB>
                  </a:tcPr>
                </a:tc>
                <a:extLst>
                  <a:ext uri="{0D108BD9-81ED-4DB2-BD59-A6C34878D82A}">
                    <a16:rowId xmlns:a16="http://schemas.microsoft.com/office/drawing/2014/main" val="2368226060"/>
                  </a:ext>
                </a:extLst>
              </a:tr>
              <a:tr h="2864819">
                <a:tc>
                  <a:txBody>
                    <a:bodyPr/>
                    <a:lstStyle/>
                    <a:p>
                      <a:pPr fontAlgn="t"/>
                      <a:r>
                        <a:rPr lang="uk-UA" sz="1500" b="0" i="0" dirty="0">
                          <a:solidFill>
                            <a:srgbClr val="1A1A22"/>
                          </a:solidFill>
                          <a:effectLst/>
                          <a:latin typeface="Ubuntu"/>
                        </a:rPr>
                        <a:t>дарунок – це рухомі речі, в тому</a:t>
                      </a:r>
                      <a:br>
                        <a:rPr lang="uk-UA" sz="1500" b="0" i="0" dirty="0">
                          <a:solidFill>
                            <a:srgbClr val="1A1A22"/>
                          </a:solidFill>
                          <a:effectLst/>
                          <a:latin typeface="Ubuntu"/>
                        </a:rPr>
                      </a:br>
                      <a:r>
                        <a:rPr lang="uk-UA" sz="1500" b="0" i="0" dirty="0">
                          <a:solidFill>
                            <a:srgbClr val="1A1A22"/>
                          </a:solidFill>
                          <a:effectLst/>
                          <a:latin typeface="Ubuntu"/>
                        </a:rPr>
                        <a:t>числі гроші та цінні папери, нерухомі речі, майнові права, які передаються обдаровуваному безоплатно</a:t>
                      </a:r>
                      <a:br>
                        <a:rPr lang="uk-UA" sz="1500" b="0" i="0" dirty="0">
                          <a:solidFill>
                            <a:srgbClr val="1A1A22"/>
                          </a:solidFill>
                          <a:effectLst/>
                          <a:latin typeface="Ubuntu"/>
                        </a:rPr>
                      </a:br>
                      <a:r>
                        <a:rPr lang="uk-UA" sz="1500" b="0" i="0" dirty="0">
                          <a:solidFill>
                            <a:srgbClr val="1A1A22"/>
                          </a:solidFill>
                          <a:effectLst/>
                          <a:latin typeface="Ubuntu"/>
                        </a:rPr>
                        <a:t>у власність (</a:t>
                      </a:r>
                      <a:r>
                        <a:rPr lang="uk-UA" sz="1500" b="0" i="0" dirty="0" err="1">
                          <a:solidFill>
                            <a:srgbClr val="1A1A22"/>
                          </a:solidFill>
                          <a:effectLst/>
                          <a:latin typeface="Ubuntu"/>
                        </a:rPr>
                        <a:t>ст.ст</a:t>
                      </a:r>
                      <a:r>
                        <a:rPr lang="uk-UA" sz="1500" b="0" i="0" dirty="0">
                          <a:solidFill>
                            <a:srgbClr val="1A1A22"/>
                          </a:solidFill>
                          <a:effectLst/>
                          <a:latin typeface="Ubuntu"/>
                        </a:rPr>
                        <a:t>. 717, 718)</a:t>
                      </a:r>
                    </a:p>
                  </a:txBody>
                  <a:tcPr marL="93655" marR="74924" marT="62437" marB="62437">
                    <a:lnL w="7620" cap="flat" cmpd="sng" algn="ctr">
                      <a:solidFill>
                        <a:srgbClr val="CCEBFF"/>
                      </a:solidFill>
                      <a:prstDash val="solid"/>
                      <a:round/>
                      <a:headEnd type="none" w="med" len="med"/>
                      <a:tailEnd type="none" w="med" len="med"/>
                    </a:lnL>
                    <a:lnR w="7620" cap="flat" cmpd="sng" algn="ctr">
                      <a:solidFill>
                        <a:srgbClr val="CCEBFF"/>
                      </a:solidFill>
                      <a:prstDash val="solid"/>
                      <a:round/>
                      <a:headEnd type="none" w="med" len="med"/>
                      <a:tailEnd type="none" w="med" len="med"/>
                    </a:lnR>
                    <a:lnT w="7620" cap="flat" cmpd="sng" algn="ctr">
                      <a:solidFill>
                        <a:srgbClr val="E4F5FF"/>
                      </a:solidFill>
                      <a:prstDash val="solid"/>
                      <a:round/>
                      <a:headEnd type="none" w="med" len="med"/>
                      <a:tailEnd type="none" w="med" len="med"/>
                    </a:lnT>
                    <a:lnB w="7620" cap="flat" cmpd="sng" algn="ctr">
                      <a:solidFill>
                        <a:srgbClr val="CCEBFF"/>
                      </a:solidFill>
                      <a:prstDash val="solid"/>
                      <a:round/>
                      <a:headEnd type="none" w="med" len="med"/>
                      <a:tailEnd type="none" w="med" len="med"/>
                    </a:lnB>
                  </a:tcPr>
                </a:tc>
                <a:tc>
                  <a:txBody>
                    <a:bodyPr/>
                    <a:lstStyle/>
                    <a:p>
                      <a:pPr fontAlgn="t"/>
                      <a:r>
                        <a:rPr lang="uk-UA" sz="1500" b="0" i="0" dirty="0">
                          <a:solidFill>
                            <a:srgbClr val="1A1A22"/>
                          </a:solidFill>
                          <a:effectLst/>
                          <a:latin typeface="Ubuntu"/>
                        </a:rPr>
                        <a:t>подарунок – грошові кошти або інше</a:t>
                      </a:r>
                      <a:br>
                        <a:rPr lang="uk-UA" sz="1500" b="0" i="0" dirty="0">
                          <a:solidFill>
                            <a:srgbClr val="1A1A22"/>
                          </a:solidFill>
                          <a:effectLst/>
                          <a:latin typeface="Ubuntu"/>
                        </a:rPr>
                      </a:br>
                      <a:r>
                        <a:rPr lang="uk-UA" sz="1500" b="0" i="0" dirty="0">
                          <a:solidFill>
                            <a:srgbClr val="1A1A22"/>
                          </a:solidFill>
                          <a:effectLst/>
                          <a:latin typeface="Ubuntu"/>
                        </a:rPr>
                        <a:t>майно, переваги, пільги, послуги,</a:t>
                      </a:r>
                      <a:br>
                        <a:rPr lang="uk-UA" sz="1500" b="0" i="0" dirty="0">
                          <a:solidFill>
                            <a:srgbClr val="1A1A22"/>
                          </a:solidFill>
                          <a:effectLst/>
                          <a:latin typeface="Ubuntu"/>
                        </a:rPr>
                      </a:br>
                      <a:r>
                        <a:rPr lang="uk-UA" sz="1500" b="0" i="0" dirty="0">
                          <a:solidFill>
                            <a:srgbClr val="1A1A22"/>
                          </a:solidFill>
                          <a:effectLst/>
                          <a:latin typeface="Ubuntu"/>
                        </a:rPr>
                        <a:t>нематеріальні активи, які надають/</a:t>
                      </a:r>
                      <a:br>
                        <a:rPr lang="uk-UA" sz="1500" b="0" i="0" dirty="0">
                          <a:solidFill>
                            <a:srgbClr val="1A1A22"/>
                          </a:solidFill>
                          <a:effectLst/>
                          <a:latin typeface="Ubuntu"/>
                        </a:rPr>
                      </a:br>
                      <a:r>
                        <a:rPr lang="uk-UA" sz="1500" b="0" i="0" dirty="0">
                          <a:solidFill>
                            <a:srgbClr val="1A1A22"/>
                          </a:solidFill>
                          <a:effectLst/>
                          <a:latin typeface="Ubuntu"/>
                        </a:rPr>
                        <a:t>одержують безоплатно або за ціною,</a:t>
                      </a:r>
                      <a:br>
                        <a:rPr lang="uk-UA" sz="1500" b="0" i="0" dirty="0">
                          <a:solidFill>
                            <a:srgbClr val="1A1A22"/>
                          </a:solidFill>
                          <a:effectLst/>
                          <a:latin typeface="Ubuntu"/>
                        </a:rPr>
                      </a:br>
                      <a:r>
                        <a:rPr lang="uk-UA" sz="1500" b="0" i="0" dirty="0">
                          <a:solidFill>
                            <a:srgbClr val="1A1A22"/>
                          </a:solidFill>
                          <a:effectLst/>
                          <a:latin typeface="Ubuntu"/>
                        </a:rPr>
                        <a:t>нижчою мінімальної ринкової</a:t>
                      </a:r>
                    </a:p>
                  </a:txBody>
                  <a:tcPr marL="93655" marR="62437" marT="62437" marB="62437">
                    <a:lnL w="7620" cap="flat" cmpd="sng" algn="ctr">
                      <a:solidFill>
                        <a:srgbClr val="CCEBFF"/>
                      </a:solidFill>
                      <a:prstDash val="solid"/>
                      <a:round/>
                      <a:headEnd type="none" w="med" len="med"/>
                      <a:tailEnd type="none" w="med" len="med"/>
                    </a:lnL>
                    <a:lnR w="7620" cap="flat" cmpd="sng" algn="ctr">
                      <a:solidFill>
                        <a:srgbClr val="CCEBFF"/>
                      </a:solidFill>
                      <a:prstDash val="solid"/>
                      <a:round/>
                      <a:headEnd type="none" w="med" len="med"/>
                      <a:tailEnd type="none" w="med" len="med"/>
                    </a:lnR>
                    <a:lnT w="7620" cap="flat" cmpd="sng" algn="ctr">
                      <a:solidFill>
                        <a:srgbClr val="E4F5FF"/>
                      </a:solidFill>
                      <a:prstDash val="solid"/>
                      <a:round/>
                      <a:headEnd type="none" w="med" len="med"/>
                      <a:tailEnd type="none" w="med" len="med"/>
                    </a:lnT>
                    <a:lnB w="7620" cap="flat" cmpd="sng" algn="ctr">
                      <a:solidFill>
                        <a:srgbClr val="CCEBFF"/>
                      </a:solidFill>
                      <a:prstDash val="solid"/>
                      <a:round/>
                      <a:headEnd type="none" w="med" len="med"/>
                      <a:tailEnd type="none" w="med" len="med"/>
                    </a:lnB>
                  </a:tcPr>
                </a:tc>
                <a:extLst>
                  <a:ext uri="{0D108BD9-81ED-4DB2-BD59-A6C34878D82A}">
                    <a16:rowId xmlns:a16="http://schemas.microsoft.com/office/drawing/2014/main" val="3064696012"/>
                  </a:ext>
                </a:extLst>
              </a:tr>
              <a:tr h="1996028">
                <a:tc>
                  <a:txBody>
                    <a:bodyPr/>
                    <a:lstStyle/>
                    <a:p>
                      <a:pPr fontAlgn="t">
                        <a:buFont typeface="Arial" panose="020B0604020202020204" pitchFamily="34" charset="0"/>
                        <a:buChar char="•"/>
                      </a:pPr>
                      <a:r>
                        <a:rPr lang="uk-UA" sz="1500" b="0" i="0">
                          <a:solidFill>
                            <a:srgbClr val="1A1A22"/>
                          </a:solidFill>
                          <a:effectLst/>
                          <a:latin typeface="Ubuntu"/>
                        </a:rPr>
                        <a:t>рухомі речі</a:t>
                      </a:r>
                    </a:p>
                    <a:p>
                      <a:pPr fontAlgn="t">
                        <a:buFont typeface="Arial" panose="020B0604020202020204" pitchFamily="34" charset="0"/>
                        <a:buChar char="•"/>
                      </a:pPr>
                      <a:r>
                        <a:rPr lang="uk-UA" sz="1500" b="0" i="0">
                          <a:solidFill>
                            <a:srgbClr val="1A1A22"/>
                          </a:solidFill>
                          <a:effectLst/>
                          <a:latin typeface="Ubuntu"/>
                        </a:rPr>
                        <a:t>гроші</a:t>
                      </a:r>
                    </a:p>
                    <a:p>
                      <a:pPr fontAlgn="t">
                        <a:buFont typeface="Arial" panose="020B0604020202020204" pitchFamily="34" charset="0"/>
                        <a:buChar char="•"/>
                      </a:pPr>
                      <a:r>
                        <a:rPr lang="uk-UA" sz="1500" b="0" i="0">
                          <a:solidFill>
                            <a:srgbClr val="1A1A22"/>
                          </a:solidFill>
                          <a:effectLst/>
                          <a:latin typeface="Ubuntu"/>
                        </a:rPr>
                        <a:t>цінні папери</a:t>
                      </a:r>
                    </a:p>
                    <a:p>
                      <a:pPr fontAlgn="t">
                        <a:buFont typeface="Arial" panose="020B0604020202020204" pitchFamily="34" charset="0"/>
                        <a:buChar char="•"/>
                      </a:pPr>
                      <a:r>
                        <a:rPr lang="uk-UA" sz="1500" b="0" i="0">
                          <a:solidFill>
                            <a:srgbClr val="1A1A22"/>
                          </a:solidFill>
                          <a:effectLst/>
                          <a:latin typeface="Ubuntu"/>
                        </a:rPr>
                        <a:t>нерухомі речі</a:t>
                      </a:r>
                    </a:p>
                    <a:p>
                      <a:pPr fontAlgn="t">
                        <a:buFont typeface="Arial" panose="020B0604020202020204" pitchFamily="34" charset="0"/>
                        <a:buChar char="•"/>
                      </a:pPr>
                      <a:r>
                        <a:rPr lang="uk-UA" sz="1500" b="0" i="0">
                          <a:solidFill>
                            <a:srgbClr val="1A1A22"/>
                          </a:solidFill>
                          <a:effectLst/>
                          <a:latin typeface="Ubuntu"/>
                        </a:rPr>
                        <a:t>майнові права</a:t>
                      </a:r>
                    </a:p>
                    <a:p>
                      <a:pPr fontAlgn="t"/>
                      <a:r>
                        <a:rPr lang="uk-UA" sz="1500" b="0" i="0">
                          <a:solidFill>
                            <a:srgbClr val="1A1A22"/>
                          </a:solidFill>
                          <a:effectLst/>
                          <a:latin typeface="Ubuntu"/>
                        </a:rPr>
                        <a:t> </a:t>
                      </a:r>
                    </a:p>
                  </a:txBody>
                  <a:tcPr marL="93655" marR="74924" marT="62437" marB="62437">
                    <a:lnL w="7620" cap="flat" cmpd="sng" algn="ctr">
                      <a:solidFill>
                        <a:srgbClr val="CCEBFF"/>
                      </a:solidFill>
                      <a:prstDash val="solid"/>
                      <a:round/>
                      <a:headEnd type="none" w="med" len="med"/>
                      <a:tailEnd type="none" w="med" len="med"/>
                    </a:lnL>
                    <a:lnR w="7620" cap="flat" cmpd="sng" algn="ctr">
                      <a:solidFill>
                        <a:srgbClr val="CCEBFF"/>
                      </a:solidFill>
                      <a:prstDash val="solid"/>
                      <a:round/>
                      <a:headEnd type="none" w="med" len="med"/>
                      <a:tailEnd type="none" w="med" len="med"/>
                    </a:lnR>
                    <a:lnT w="7620" cap="flat" cmpd="sng" algn="ctr">
                      <a:solidFill>
                        <a:srgbClr val="CCEBFF"/>
                      </a:solidFill>
                      <a:prstDash val="solid"/>
                      <a:round/>
                      <a:headEnd type="none" w="med" len="med"/>
                      <a:tailEnd type="none" w="med" len="med"/>
                    </a:lnT>
                    <a:lnB w="7620" cap="flat" cmpd="sng" algn="ctr">
                      <a:solidFill>
                        <a:srgbClr val="CCEBFF"/>
                      </a:solidFill>
                      <a:prstDash val="solid"/>
                      <a:round/>
                      <a:headEnd type="none" w="med" len="med"/>
                      <a:tailEnd type="none" w="med" len="med"/>
                    </a:lnB>
                  </a:tcPr>
                </a:tc>
                <a:tc>
                  <a:txBody>
                    <a:bodyPr/>
                    <a:lstStyle/>
                    <a:p>
                      <a:pPr fontAlgn="t">
                        <a:buFont typeface="Arial" panose="020B0604020202020204" pitchFamily="34" charset="0"/>
                        <a:buChar char="•"/>
                      </a:pPr>
                      <a:r>
                        <a:rPr lang="ru-RU" sz="1500" b="0" i="0" dirty="0" err="1">
                          <a:solidFill>
                            <a:srgbClr val="1A1A22"/>
                          </a:solidFill>
                          <a:effectLst/>
                          <a:latin typeface="Ubuntu"/>
                        </a:rPr>
                        <a:t>грошові</a:t>
                      </a:r>
                      <a:r>
                        <a:rPr lang="ru-RU" sz="1500" b="0" i="0" dirty="0">
                          <a:solidFill>
                            <a:srgbClr val="1A1A22"/>
                          </a:solidFill>
                          <a:effectLst/>
                          <a:latin typeface="Ubuntu"/>
                        </a:rPr>
                        <a:t> </a:t>
                      </a:r>
                      <a:r>
                        <a:rPr lang="ru-RU" sz="1500" b="0" i="0" dirty="0" err="1">
                          <a:solidFill>
                            <a:srgbClr val="1A1A22"/>
                          </a:solidFill>
                          <a:effectLst/>
                          <a:latin typeface="Ubuntu"/>
                        </a:rPr>
                        <a:t>кошти</a:t>
                      </a:r>
                      <a:endParaRPr lang="ru-RU" sz="1500" b="0" i="0" dirty="0">
                        <a:solidFill>
                          <a:srgbClr val="1A1A22"/>
                        </a:solidFill>
                        <a:effectLst/>
                        <a:latin typeface="Ubuntu"/>
                      </a:endParaRPr>
                    </a:p>
                    <a:p>
                      <a:pPr fontAlgn="t">
                        <a:buFont typeface="Arial" panose="020B0604020202020204" pitchFamily="34" charset="0"/>
                        <a:buChar char="•"/>
                      </a:pPr>
                      <a:r>
                        <a:rPr lang="ru-RU" sz="1500" b="0" i="0" dirty="0" err="1">
                          <a:solidFill>
                            <a:srgbClr val="1A1A22"/>
                          </a:solidFill>
                          <a:effectLst/>
                          <a:latin typeface="Ubuntu"/>
                        </a:rPr>
                        <a:t>інше</a:t>
                      </a:r>
                      <a:r>
                        <a:rPr lang="ru-RU" sz="1500" b="0" i="0" dirty="0">
                          <a:solidFill>
                            <a:srgbClr val="1A1A22"/>
                          </a:solidFill>
                          <a:effectLst/>
                          <a:latin typeface="Ubuntu"/>
                        </a:rPr>
                        <a:t> </a:t>
                      </a:r>
                      <a:r>
                        <a:rPr lang="ru-RU" sz="1500" b="0" i="0" dirty="0" err="1">
                          <a:solidFill>
                            <a:srgbClr val="1A1A22"/>
                          </a:solidFill>
                          <a:effectLst/>
                          <a:latin typeface="Ubuntu"/>
                        </a:rPr>
                        <a:t>майно</a:t>
                      </a:r>
                      <a:endParaRPr lang="ru-RU" sz="1500" b="0" i="0" dirty="0">
                        <a:solidFill>
                          <a:srgbClr val="1A1A22"/>
                        </a:solidFill>
                        <a:effectLst/>
                        <a:latin typeface="Ubuntu"/>
                      </a:endParaRPr>
                    </a:p>
                    <a:p>
                      <a:pPr fontAlgn="t">
                        <a:buFont typeface="Arial" panose="020B0604020202020204" pitchFamily="34" charset="0"/>
                        <a:buChar char="•"/>
                      </a:pPr>
                      <a:r>
                        <a:rPr lang="ru-RU" sz="1500" b="0" i="0" dirty="0" err="1">
                          <a:solidFill>
                            <a:srgbClr val="1A1A22"/>
                          </a:solidFill>
                          <a:effectLst/>
                          <a:latin typeface="Ubuntu"/>
                        </a:rPr>
                        <a:t>переваги</a:t>
                      </a:r>
                      <a:endParaRPr lang="ru-RU" sz="1500" b="0" i="0" dirty="0">
                        <a:solidFill>
                          <a:srgbClr val="1A1A22"/>
                        </a:solidFill>
                        <a:effectLst/>
                        <a:latin typeface="Ubuntu"/>
                      </a:endParaRPr>
                    </a:p>
                    <a:p>
                      <a:pPr fontAlgn="t">
                        <a:buFont typeface="Arial" panose="020B0604020202020204" pitchFamily="34" charset="0"/>
                        <a:buChar char="•"/>
                      </a:pPr>
                      <a:r>
                        <a:rPr lang="ru-RU" sz="1500" b="0" i="0" dirty="0" err="1">
                          <a:solidFill>
                            <a:srgbClr val="1A1A22"/>
                          </a:solidFill>
                          <a:effectLst/>
                          <a:latin typeface="Ubuntu"/>
                        </a:rPr>
                        <a:t>пільги</a:t>
                      </a:r>
                      <a:endParaRPr lang="ru-RU" sz="1500" b="0" i="0" dirty="0">
                        <a:solidFill>
                          <a:srgbClr val="1A1A22"/>
                        </a:solidFill>
                        <a:effectLst/>
                        <a:latin typeface="Ubuntu"/>
                      </a:endParaRPr>
                    </a:p>
                    <a:p>
                      <a:pPr fontAlgn="t">
                        <a:buFont typeface="Arial" panose="020B0604020202020204" pitchFamily="34" charset="0"/>
                        <a:buChar char="•"/>
                      </a:pPr>
                      <a:r>
                        <a:rPr lang="ru-RU" sz="1500" b="0" i="0" dirty="0" err="1">
                          <a:solidFill>
                            <a:srgbClr val="1A1A22"/>
                          </a:solidFill>
                          <a:effectLst/>
                          <a:latin typeface="Ubuntu"/>
                        </a:rPr>
                        <a:t>послуги</a:t>
                      </a:r>
                      <a:endParaRPr lang="ru-RU" sz="1500" b="0" i="0" dirty="0">
                        <a:solidFill>
                          <a:srgbClr val="1A1A22"/>
                        </a:solidFill>
                        <a:effectLst/>
                        <a:latin typeface="Ubuntu"/>
                      </a:endParaRPr>
                    </a:p>
                    <a:p>
                      <a:pPr fontAlgn="t">
                        <a:buFont typeface="Arial" panose="020B0604020202020204" pitchFamily="34" charset="0"/>
                        <a:buChar char="•"/>
                      </a:pPr>
                      <a:r>
                        <a:rPr lang="ru-RU" sz="1500" b="0" i="0" dirty="0" err="1">
                          <a:solidFill>
                            <a:srgbClr val="1A1A22"/>
                          </a:solidFill>
                          <a:effectLst/>
                          <a:latin typeface="Ubuntu"/>
                        </a:rPr>
                        <a:t>нематеріальні</a:t>
                      </a:r>
                      <a:r>
                        <a:rPr lang="ru-RU" sz="1500" b="0" i="0" dirty="0">
                          <a:solidFill>
                            <a:srgbClr val="1A1A22"/>
                          </a:solidFill>
                          <a:effectLst/>
                          <a:latin typeface="Ubuntu"/>
                        </a:rPr>
                        <a:t> </a:t>
                      </a:r>
                      <a:r>
                        <a:rPr lang="ru-RU" sz="1500" b="0" i="0" dirty="0" err="1">
                          <a:solidFill>
                            <a:srgbClr val="1A1A22"/>
                          </a:solidFill>
                          <a:effectLst/>
                          <a:latin typeface="Ubuntu"/>
                        </a:rPr>
                        <a:t>активи</a:t>
                      </a:r>
                      <a:endParaRPr lang="ru-RU" sz="1500" b="0" i="0" dirty="0">
                        <a:solidFill>
                          <a:srgbClr val="1A1A22"/>
                        </a:solidFill>
                        <a:effectLst/>
                        <a:latin typeface="Ubuntu"/>
                      </a:endParaRPr>
                    </a:p>
                  </a:txBody>
                  <a:tcPr marL="93655" marR="62437" marT="62437" marB="62437">
                    <a:lnL w="7620" cap="flat" cmpd="sng" algn="ctr">
                      <a:solidFill>
                        <a:srgbClr val="CCEBFF"/>
                      </a:solidFill>
                      <a:prstDash val="solid"/>
                      <a:round/>
                      <a:headEnd type="none" w="med" len="med"/>
                      <a:tailEnd type="none" w="med" len="med"/>
                    </a:lnL>
                    <a:lnR w="7620" cap="flat" cmpd="sng" algn="ctr">
                      <a:solidFill>
                        <a:srgbClr val="CCEBFF"/>
                      </a:solidFill>
                      <a:prstDash val="solid"/>
                      <a:round/>
                      <a:headEnd type="none" w="med" len="med"/>
                      <a:tailEnd type="none" w="med" len="med"/>
                    </a:lnR>
                    <a:lnT w="7620" cap="flat" cmpd="sng" algn="ctr">
                      <a:solidFill>
                        <a:srgbClr val="CCEBFF"/>
                      </a:solidFill>
                      <a:prstDash val="solid"/>
                      <a:round/>
                      <a:headEnd type="none" w="med" len="med"/>
                      <a:tailEnd type="none" w="med" len="med"/>
                    </a:lnT>
                    <a:lnB w="7620" cap="flat" cmpd="sng" algn="ctr">
                      <a:solidFill>
                        <a:srgbClr val="CCEBFF"/>
                      </a:solidFill>
                      <a:prstDash val="solid"/>
                      <a:round/>
                      <a:headEnd type="none" w="med" len="med"/>
                      <a:tailEnd type="none" w="med" len="med"/>
                    </a:lnB>
                  </a:tcPr>
                </a:tc>
                <a:extLst>
                  <a:ext uri="{0D108BD9-81ED-4DB2-BD59-A6C34878D82A}">
                    <a16:rowId xmlns:a16="http://schemas.microsoft.com/office/drawing/2014/main" val="4024133125"/>
                  </a:ext>
                </a:extLst>
              </a:tr>
            </a:tbl>
          </a:graphicData>
        </a:graphic>
      </p:graphicFrame>
      <p:pic>
        <p:nvPicPr>
          <p:cNvPr id="5" name="Рисунок 4">
            <a:extLst>
              <a:ext uri="{FF2B5EF4-FFF2-40B4-BE49-F238E27FC236}">
                <a16:creationId xmlns:a16="http://schemas.microsoft.com/office/drawing/2014/main" id="{E0C78195-3E17-45F3-BA69-E9C8B367FEB4}"/>
              </a:ext>
            </a:extLst>
          </p:cNvPr>
          <p:cNvPicPr>
            <a:picLocks noChangeAspect="1"/>
          </p:cNvPicPr>
          <p:nvPr/>
        </p:nvPicPr>
        <p:blipFill>
          <a:blip r:embed="rId2"/>
          <a:stretch>
            <a:fillRect/>
          </a:stretch>
        </p:blipFill>
        <p:spPr>
          <a:xfrm>
            <a:off x="7022970" y="1140641"/>
            <a:ext cx="5335570" cy="3638749"/>
          </a:xfrm>
          <a:prstGeom prst="rect">
            <a:avLst/>
          </a:prstGeom>
        </p:spPr>
      </p:pic>
    </p:spTree>
    <p:extLst>
      <p:ext uri="{BB962C8B-B14F-4D97-AF65-F5344CB8AC3E}">
        <p14:creationId xmlns:p14="http://schemas.microsoft.com/office/powerpoint/2010/main" val="2137687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BFF3FE-70CB-46C8-8CB6-DD9EA5678D72}"/>
              </a:ext>
            </a:extLst>
          </p:cNvPr>
          <p:cNvSpPr>
            <a:spLocks noGrp="1"/>
          </p:cNvSpPr>
          <p:nvPr>
            <p:ph type="title"/>
          </p:nvPr>
        </p:nvSpPr>
        <p:spPr/>
        <p:txBody>
          <a:bodyPr/>
          <a:lstStyle/>
          <a:p>
            <a:r>
              <a:rPr lang="uk-UA" dirty="0"/>
              <a:t>.</a:t>
            </a:r>
          </a:p>
        </p:txBody>
      </p:sp>
      <p:pic>
        <p:nvPicPr>
          <p:cNvPr id="4" name="Місце для вмісту 3">
            <a:extLst>
              <a:ext uri="{FF2B5EF4-FFF2-40B4-BE49-F238E27FC236}">
                <a16:creationId xmlns:a16="http://schemas.microsoft.com/office/drawing/2014/main" id="{7AF83069-E6DA-4121-B962-8B7B03931C6A}"/>
              </a:ext>
            </a:extLst>
          </p:cNvPr>
          <p:cNvPicPr>
            <a:picLocks noGrp="1" noChangeAspect="1"/>
          </p:cNvPicPr>
          <p:nvPr>
            <p:ph idx="1"/>
          </p:nvPr>
        </p:nvPicPr>
        <p:blipFill>
          <a:blip r:embed="rId2"/>
          <a:stretch>
            <a:fillRect/>
          </a:stretch>
        </p:blipFill>
        <p:spPr>
          <a:xfrm>
            <a:off x="-1" y="838987"/>
            <a:ext cx="10426045" cy="4637986"/>
          </a:xfrm>
          <a:prstGeom prst="rect">
            <a:avLst/>
          </a:prstGeom>
        </p:spPr>
      </p:pic>
    </p:spTree>
    <p:extLst>
      <p:ext uri="{BB962C8B-B14F-4D97-AF65-F5344CB8AC3E}">
        <p14:creationId xmlns:p14="http://schemas.microsoft.com/office/powerpoint/2010/main" val="1575660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66E4FE-D082-44F4-8772-781CB6003786}"/>
              </a:ext>
            </a:extLst>
          </p:cNvPr>
          <p:cNvSpPr>
            <a:spLocks noGrp="1"/>
          </p:cNvSpPr>
          <p:nvPr>
            <p:ph type="title"/>
          </p:nvPr>
        </p:nvSpPr>
        <p:spPr/>
        <p:txBody>
          <a:bodyPr/>
          <a:lstStyle/>
          <a:p>
            <a:r>
              <a:rPr lang="uk-UA" dirty="0"/>
              <a:t>Заборонені подарунки</a:t>
            </a:r>
          </a:p>
        </p:txBody>
      </p:sp>
      <p:pic>
        <p:nvPicPr>
          <p:cNvPr id="4" name="Місце для вмісту 3">
            <a:extLst>
              <a:ext uri="{FF2B5EF4-FFF2-40B4-BE49-F238E27FC236}">
                <a16:creationId xmlns:a16="http://schemas.microsoft.com/office/drawing/2014/main" id="{DC15A454-33F3-4ADE-8FE2-ABC550DB9C13}"/>
              </a:ext>
            </a:extLst>
          </p:cNvPr>
          <p:cNvPicPr>
            <a:picLocks noGrp="1" noChangeAspect="1"/>
          </p:cNvPicPr>
          <p:nvPr>
            <p:ph idx="1"/>
          </p:nvPr>
        </p:nvPicPr>
        <p:blipFill>
          <a:blip r:embed="rId2"/>
          <a:stretch>
            <a:fillRect/>
          </a:stretch>
        </p:blipFill>
        <p:spPr>
          <a:xfrm>
            <a:off x="744717" y="2335322"/>
            <a:ext cx="8540685" cy="3980637"/>
          </a:xfrm>
          <a:prstGeom prst="rect">
            <a:avLst/>
          </a:prstGeom>
        </p:spPr>
      </p:pic>
    </p:spTree>
    <p:extLst>
      <p:ext uri="{BB962C8B-B14F-4D97-AF65-F5344CB8AC3E}">
        <p14:creationId xmlns:p14="http://schemas.microsoft.com/office/powerpoint/2010/main" val="2318397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4CDDB-94E8-4083-8C71-0AB9FEC79B8D}"/>
              </a:ext>
            </a:extLst>
          </p:cNvPr>
          <p:cNvSpPr>
            <a:spLocks noGrp="1"/>
          </p:cNvSpPr>
          <p:nvPr>
            <p:ph type="title"/>
          </p:nvPr>
        </p:nvSpPr>
        <p:spPr/>
        <p:txBody>
          <a:bodyPr/>
          <a:lstStyle/>
          <a:p>
            <a:r>
              <a:rPr lang="ru-RU" dirty="0"/>
              <a:t> </a:t>
            </a:r>
            <a:r>
              <a:rPr lang="ru-RU" dirty="0" err="1"/>
              <a:t>Подарунки</a:t>
            </a:r>
            <a:r>
              <a:rPr lang="ru-RU" dirty="0"/>
              <a:t>, </a:t>
            </a:r>
            <a:r>
              <a:rPr lang="ru-RU" dirty="0" err="1"/>
              <a:t>дозволені</a:t>
            </a:r>
            <a:r>
              <a:rPr lang="ru-RU" dirty="0"/>
              <a:t> з </a:t>
            </a:r>
            <a:r>
              <a:rPr lang="ru-RU" dirty="0" err="1"/>
              <a:t>певними</a:t>
            </a:r>
            <a:r>
              <a:rPr lang="ru-RU" dirty="0"/>
              <a:t> </a:t>
            </a:r>
            <a:r>
              <a:rPr lang="ru-RU" dirty="0" err="1"/>
              <a:t>обмеженнями</a:t>
            </a:r>
            <a:endParaRPr lang="uk-UA" dirty="0"/>
          </a:p>
        </p:txBody>
      </p:sp>
      <p:pic>
        <p:nvPicPr>
          <p:cNvPr id="4" name="Місце для вмісту 3">
            <a:extLst>
              <a:ext uri="{FF2B5EF4-FFF2-40B4-BE49-F238E27FC236}">
                <a16:creationId xmlns:a16="http://schemas.microsoft.com/office/drawing/2014/main" id="{5B6EAC1B-7F44-4AFD-9AB7-327ECD327045}"/>
              </a:ext>
            </a:extLst>
          </p:cNvPr>
          <p:cNvPicPr>
            <a:picLocks noGrp="1" noChangeAspect="1"/>
          </p:cNvPicPr>
          <p:nvPr>
            <p:ph idx="1"/>
          </p:nvPr>
        </p:nvPicPr>
        <p:blipFill>
          <a:blip r:embed="rId2"/>
          <a:stretch>
            <a:fillRect/>
          </a:stretch>
        </p:blipFill>
        <p:spPr>
          <a:xfrm>
            <a:off x="646110" y="1923068"/>
            <a:ext cx="9082351" cy="4590854"/>
          </a:xfrm>
          <a:prstGeom prst="rect">
            <a:avLst/>
          </a:prstGeom>
        </p:spPr>
      </p:pic>
    </p:spTree>
    <p:extLst>
      <p:ext uri="{BB962C8B-B14F-4D97-AF65-F5344CB8AC3E}">
        <p14:creationId xmlns:p14="http://schemas.microsoft.com/office/powerpoint/2010/main" val="297876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A50BE-ACC3-4ABA-88BD-3B0A9C2BB7A4}"/>
              </a:ext>
            </a:extLst>
          </p:cNvPr>
          <p:cNvSpPr>
            <a:spLocks noGrp="1"/>
          </p:cNvSpPr>
          <p:nvPr>
            <p:ph type="title"/>
          </p:nvPr>
        </p:nvSpPr>
        <p:spPr/>
        <p:txBody>
          <a:bodyPr/>
          <a:lstStyle/>
          <a:p>
            <a:r>
              <a:rPr lang="uk-UA" dirty="0"/>
              <a:t>Дозволені подарунки</a:t>
            </a:r>
          </a:p>
        </p:txBody>
      </p:sp>
      <p:pic>
        <p:nvPicPr>
          <p:cNvPr id="4" name="Місце для вмісту 3">
            <a:extLst>
              <a:ext uri="{FF2B5EF4-FFF2-40B4-BE49-F238E27FC236}">
                <a16:creationId xmlns:a16="http://schemas.microsoft.com/office/drawing/2014/main" id="{8DF08004-D27D-4F93-8999-45698B1FD0DD}"/>
              </a:ext>
            </a:extLst>
          </p:cNvPr>
          <p:cNvPicPr>
            <a:picLocks noGrp="1" noChangeAspect="1"/>
          </p:cNvPicPr>
          <p:nvPr>
            <p:ph idx="1"/>
          </p:nvPr>
        </p:nvPicPr>
        <p:blipFill>
          <a:blip r:embed="rId2"/>
          <a:stretch>
            <a:fillRect/>
          </a:stretch>
        </p:blipFill>
        <p:spPr>
          <a:xfrm>
            <a:off x="395926" y="1677970"/>
            <a:ext cx="8186099" cy="4647415"/>
          </a:xfrm>
          <a:prstGeom prst="rect">
            <a:avLst/>
          </a:prstGeom>
        </p:spPr>
      </p:pic>
    </p:spTree>
    <p:extLst>
      <p:ext uri="{BB962C8B-B14F-4D97-AF65-F5344CB8AC3E}">
        <p14:creationId xmlns:p14="http://schemas.microsoft.com/office/powerpoint/2010/main" val="4034818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39AB9A-EE92-44BF-8DF0-D3F548C46C52}"/>
              </a:ext>
            </a:extLst>
          </p:cNvPr>
          <p:cNvSpPr>
            <a:spLocks noGrp="1"/>
          </p:cNvSpPr>
          <p:nvPr>
            <p:ph type="title"/>
          </p:nvPr>
        </p:nvSpPr>
        <p:spPr>
          <a:xfrm>
            <a:off x="646111" y="452718"/>
            <a:ext cx="9404723" cy="687925"/>
          </a:xfrm>
        </p:spPr>
        <p:txBody>
          <a:bodyPr/>
          <a:lstStyle/>
          <a:p>
            <a:r>
              <a:rPr lang="ru-RU" sz="2800" dirty="0" err="1"/>
              <a:t>Близькими</a:t>
            </a:r>
            <a:r>
              <a:rPr lang="ru-RU" sz="2800" dirty="0"/>
              <a:t> особами є (</a:t>
            </a:r>
            <a:r>
              <a:rPr lang="ru-RU" sz="2800" dirty="0" err="1"/>
              <a:t>абз</a:t>
            </a:r>
            <a:r>
              <a:rPr lang="ru-RU" sz="2800" dirty="0"/>
              <a:t>. 4 ч. 1 ст. 1 Закону):</a:t>
            </a:r>
            <a:endParaRPr lang="uk-UA" sz="2800" dirty="0"/>
          </a:p>
        </p:txBody>
      </p:sp>
      <p:sp>
        <p:nvSpPr>
          <p:cNvPr id="3" name="Місце для вмісту 2">
            <a:extLst>
              <a:ext uri="{FF2B5EF4-FFF2-40B4-BE49-F238E27FC236}">
                <a16:creationId xmlns:a16="http://schemas.microsoft.com/office/drawing/2014/main" id="{EB0F2AE3-609C-409B-A741-B33540277C14}"/>
              </a:ext>
            </a:extLst>
          </p:cNvPr>
          <p:cNvSpPr>
            <a:spLocks noGrp="1"/>
          </p:cNvSpPr>
          <p:nvPr>
            <p:ph idx="1"/>
          </p:nvPr>
        </p:nvSpPr>
        <p:spPr>
          <a:xfrm>
            <a:off x="0" y="1140643"/>
            <a:ext cx="10049853" cy="5599521"/>
          </a:xfrm>
        </p:spPr>
        <p:txBody>
          <a:bodyPr>
            <a:normAutofit fontScale="77500" lnSpcReduction="20000"/>
          </a:bodyPr>
          <a:lstStyle/>
          <a:p>
            <a:r>
              <a:rPr lang="uk-UA" dirty="0"/>
              <a:t>члени сім’ї;</a:t>
            </a:r>
          </a:p>
          <a:p>
            <a:r>
              <a:rPr lang="uk-UA" dirty="0"/>
              <a:t>чоловік, дружина;</a:t>
            </a:r>
          </a:p>
          <a:p>
            <a:r>
              <a:rPr lang="uk-UA" dirty="0"/>
              <a:t>батько, мати;</a:t>
            </a:r>
          </a:p>
          <a:p>
            <a:r>
              <a:rPr lang="uk-UA" dirty="0"/>
              <a:t>вітчим, мачуха;</a:t>
            </a:r>
          </a:p>
          <a:p>
            <a:r>
              <a:rPr lang="uk-UA" dirty="0"/>
              <a:t>син, дочка, пасинок, падчерка;</a:t>
            </a:r>
          </a:p>
          <a:p>
            <a:r>
              <a:rPr lang="uk-UA" dirty="0"/>
              <a:t>рідний та двоюрідний брати, рідна та двоюрідна сестри;</a:t>
            </a:r>
          </a:p>
          <a:p>
            <a:r>
              <a:rPr lang="uk-UA" dirty="0"/>
              <a:t>рідний брат та сестра дружини (чоловіка);</a:t>
            </a:r>
          </a:p>
          <a:p>
            <a:r>
              <a:rPr lang="uk-UA" dirty="0"/>
              <a:t>племінник, племінниця;</a:t>
            </a:r>
          </a:p>
          <a:p>
            <a:r>
              <a:rPr lang="uk-UA" dirty="0"/>
              <a:t>рідний дядько, рідна тітка;</a:t>
            </a:r>
          </a:p>
          <a:p>
            <a:r>
              <a:rPr lang="uk-UA" dirty="0"/>
              <a:t>дід, баба, прадід, прабаба;</a:t>
            </a:r>
          </a:p>
          <a:p>
            <a:r>
              <a:rPr lang="uk-UA" dirty="0"/>
              <a:t>внук, внучка, правнук, правнучка;</a:t>
            </a:r>
          </a:p>
          <a:p>
            <a:r>
              <a:rPr lang="uk-UA" dirty="0"/>
              <a:t>зять, невістка;</a:t>
            </a:r>
          </a:p>
          <a:p>
            <a:r>
              <a:rPr lang="uk-UA" dirty="0"/>
              <a:t>тесть, теща, свекор, свекруха;</a:t>
            </a:r>
          </a:p>
          <a:p>
            <a:r>
              <a:rPr lang="uk-UA" dirty="0"/>
              <a:t>батько та мати дружини (чоловіка) сина (дочки);</a:t>
            </a:r>
          </a:p>
          <a:p>
            <a:r>
              <a:rPr lang="uk-UA" dirty="0" err="1"/>
              <a:t>усиновлювач</a:t>
            </a:r>
            <a:r>
              <a:rPr lang="uk-UA" dirty="0"/>
              <a:t> чи усиновлений;</a:t>
            </a:r>
          </a:p>
          <a:p>
            <a:r>
              <a:rPr lang="uk-UA" dirty="0"/>
              <a:t>опікун чи піклувальник;</a:t>
            </a:r>
          </a:p>
          <a:p>
            <a:r>
              <a:rPr lang="uk-UA" dirty="0"/>
              <a:t>особа, яка перебуває під опікою або піклуванням зазначеного суб’єкта.</a:t>
            </a:r>
          </a:p>
        </p:txBody>
      </p:sp>
      <p:pic>
        <p:nvPicPr>
          <p:cNvPr id="4" name="Рисунок 3">
            <a:extLst>
              <a:ext uri="{FF2B5EF4-FFF2-40B4-BE49-F238E27FC236}">
                <a16:creationId xmlns:a16="http://schemas.microsoft.com/office/drawing/2014/main" id="{D62EE376-A873-4D0B-AF6A-078012CA585B}"/>
              </a:ext>
            </a:extLst>
          </p:cNvPr>
          <p:cNvPicPr>
            <a:picLocks noChangeAspect="1"/>
          </p:cNvPicPr>
          <p:nvPr/>
        </p:nvPicPr>
        <p:blipFill>
          <a:blip r:embed="rId2"/>
          <a:stretch>
            <a:fillRect/>
          </a:stretch>
        </p:blipFill>
        <p:spPr>
          <a:xfrm>
            <a:off x="6608190" y="1140643"/>
            <a:ext cx="5583810" cy="5051099"/>
          </a:xfrm>
          <a:prstGeom prst="rect">
            <a:avLst/>
          </a:prstGeom>
        </p:spPr>
      </p:pic>
    </p:spTree>
    <p:extLst>
      <p:ext uri="{BB962C8B-B14F-4D97-AF65-F5344CB8AC3E}">
        <p14:creationId xmlns:p14="http://schemas.microsoft.com/office/powerpoint/2010/main" val="231130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1057427"/>
          </a:xfrm>
        </p:spPr>
        <p:txBody>
          <a:bodyPr/>
          <a:lstStyle/>
          <a:p>
            <a:r>
              <a:rPr lang="ru-RU" sz="2800" dirty="0"/>
              <a:t>Обмеження </a:t>
            </a:r>
            <a:r>
              <a:rPr lang="ru-RU" sz="2800" dirty="0" err="1"/>
              <a:t>щодо</a:t>
            </a:r>
            <a:r>
              <a:rPr lang="ru-RU" sz="2800" dirty="0"/>
              <a:t> </a:t>
            </a:r>
            <a:r>
              <a:rPr lang="ru-RU" sz="2800" dirty="0" err="1"/>
              <a:t>сумісництва</a:t>
            </a:r>
            <a:r>
              <a:rPr lang="ru-RU" sz="2800" dirty="0"/>
              <a:t> та </a:t>
            </a:r>
            <a:r>
              <a:rPr lang="ru-RU" sz="2800" dirty="0" err="1"/>
              <a:t>суміщення</a:t>
            </a:r>
            <a:r>
              <a:rPr lang="ru-RU" sz="2800" dirty="0"/>
              <a:t> з </a:t>
            </a:r>
            <a:r>
              <a:rPr lang="ru-RU" sz="2800" dirty="0" err="1"/>
              <a:t>іншими</a:t>
            </a:r>
            <a:r>
              <a:rPr lang="ru-RU" sz="2800" dirty="0"/>
              <a:t> видами </a:t>
            </a:r>
            <a:r>
              <a:rPr lang="ru-RU" sz="2800" dirty="0" err="1"/>
              <a:t>діяльності</a:t>
            </a:r>
            <a:endParaRPr lang="ru-RU" sz="2800" dirty="0"/>
          </a:p>
        </p:txBody>
      </p:sp>
      <p:sp>
        <p:nvSpPr>
          <p:cNvPr id="3" name="Объект 2"/>
          <p:cNvSpPr>
            <a:spLocks noGrp="1"/>
          </p:cNvSpPr>
          <p:nvPr>
            <p:ph idx="1"/>
          </p:nvPr>
        </p:nvSpPr>
        <p:spPr>
          <a:xfrm>
            <a:off x="1103312" y="1510146"/>
            <a:ext cx="8946541" cy="4738254"/>
          </a:xfrm>
        </p:spPr>
        <p:txBody>
          <a:bodyPr>
            <a:normAutofit/>
          </a:bodyPr>
          <a:lstStyle/>
          <a:p>
            <a:r>
              <a:rPr lang="ru-RU" dirty="0"/>
              <a:t>Особам, </a:t>
            </a:r>
            <a:r>
              <a:rPr lang="ru-RU" dirty="0" err="1"/>
              <a:t>зазначеним</a:t>
            </a:r>
            <a:r>
              <a:rPr lang="ru-RU" dirty="0"/>
              <a:t> у </a:t>
            </a:r>
            <a:r>
              <a:rPr lang="ru-RU" dirty="0" err="1"/>
              <a:t>пункті</a:t>
            </a:r>
            <a:r>
              <a:rPr lang="ru-RU" dirty="0"/>
              <a:t> 1 </a:t>
            </a:r>
            <a:r>
              <a:rPr lang="ru-RU" dirty="0" err="1"/>
              <a:t>частини</a:t>
            </a:r>
            <a:r>
              <a:rPr lang="ru-RU" dirty="0"/>
              <a:t> </a:t>
            </a:r>
            <a:r>
              <a:rPr lang="ru-RU" dirty="0" err="1"/>
              <a:t>першої</a:t>
            </a:r>
            <a:r>
              <a:rPr lang="ru-RU" dirty="0"/>
              <a:t> </a:t>
            </a:r>
            <a:r>
              <a:rPr lang="ru-RU" dirty="0" err="1"/>
              <a:t>статті</a:t>
            </a:r>
            <a:r>
              <a:rPr lang="ru-RU" dirty="0"/>
              <a:t> 3 </a:t>
            </a:r>
            <a:r>
              <a:rPr lang="ru-RU" dirty="0" err="1"/>
              <a:t>цього</a:t>
            </a:r>
            <a:r>
              <a:rPr lang="ru-RU" dirty="0"/>
              <a:t> Закону, </a:t>
            </a:r>
            <a:r>
              <a:rPr lang="ru-RU" dirty="0" err="1"/>
              <a:t>забороняється</a:t>
            </a:r>
            <a:r>
              <a:rPr lang="ru-RU" dirty="0"/>
              <a:t>:</a:t>
            </a:r>
          </a:p>
          <a:p>
            <a:endParaRPr lang="ru-RU" dirty="0"/>
          </a:p>
          <a:p>
            <a:r>
              <a:rPr lang="ru-RU" dirty="0"/>
              <a:t>1) </a:t>
            </a:r>
            <a:r>
              <a:rPr lang="ru-RU" dirty="0" err="1"/>
              <a:t>займатися</a:t>
            </a:r>
            <a:r>
              <a:rPr lang="ru-RU" dirty="0"/>
              <a:t> </a:t>
            </a:r>
            <a:r>
              <a:rPr lang="ru-RU" dirty="0" err="1"/>
              <a:t>іншою</a:t>
            </a:r>
            <a:r>
              <a:rPr lang="ru-RU" dirty="0"/>
              <a:t> </a:t>
            </a:r>
            <a:r>
              <a:rPr lang="ru-RU" dirty="0" err="1"/>
              <a:t>оплачуваною</a:t>
            </a:r>
            <a:r>
              <a:rPr lang="ru-RU" dirty="0"/>
              <a:t> (</a:t>
            </a:r>
            <a:r>
              <a:rPr lang="ru-RU" dirty="0" err="1"/>
              <a:t>крім</a:t>
            </a:r>
            <a:r>
              <a:rPr lang="ru-RU" dirty="0"/>
              <a:t> </a:t>
            </a:r>
            <a:r>
              <a:rPr lang="ru-RU" dirty="0" err="1"/>
              <a:t>викладацької</a:t>
            </a:r>
            <a:r>
              <a:rPr lang="ru-RU" dirty="0"/>
              <a:t>, </a:t>
            </a:r>
            <a:r>
              <a:rPr lang="ru-RU" dirty="0" err="1"/>
              <a:t>наукової</a:t>
            </a:r>
            <a:r>
              <a:rPr lang="ru-RU" dirty="0"/>
              <a:t> і </a:t>
            </a:r>
            <a:r>
              <a:rPr lang="ru-RU" dirty="0" err="1"/>
              <a:t>творчої</a:t>
            </a:r>
            <a:r>
              <a:rPr lang="ru-RU" dirty="0"/>
              <a:t> </a:t>
            </a:r>
            <a:r>
              <a:rPr lang="ru-RU" dirty="0" err="1"/>
              <a:t>діяльності</a:t>
            </a:r>
            <a:r>
              <a:rPr lang="ru-RU" dirty="0"/>
              <a:t>, </a:t>
            </a:r>
            <a:r>
              <a:rPr lang="ru-RU" dirty="0" err="1"/>
              <a:t>медичної</a:t>
            </a:r>
            <a:r>
              <a:rPr lang="ru-RU" dirty="0"/>
              <a:t> практики, </a:t>
            </a:r>
            <a:r>
              <a:rPr lang="ru-RU" dirty="0" err="1"/>
              <a:t>інструкторської</a:t>
            </a:r>
            <a:r>
              <a:rPr lang="ru-RU" dirty="0"/>
              <a:t> та </a:t>
            </a:r>
            <a:r>
              <a:rPr lang="ru-RU" dirty="0" err="1"/>
              <a:t>суддівської</a:t>
            </a:r>
            <a:r>
              <a:rPr lang="ru-RU" dirty="0"/>
              <a:t> практики </a:t>
            </a:r>
            <a:r>
              <a:rPr lang="ru-RU" dirty="0" err="1"/>
              <a:t>із</a:t>
            </a:r>
            <a:r>
              <a:rPr lang="ru-RU" dirty="0"/>
              <a:t> спорту) </a:t>
            </a:r>
            <a:r>
              <a:rPr lang="ru-RU" dirty="0" err="1"/>
              <a:t>або</a:t>
            </a:r>
            <a:r>
              <a:rPr lang="ru-RU" dirty="0"/>
              <a:t> </a:t>
            </a:r>
            <a:r>
              <a:rPr lang="ru-RU" dirty="0" err="1"/>
              <a:t>підприємницькою</a:t>
            </a:r>
            <a:r>
              <a:rPr lang="ru-RU" dirty="0"/>
              <a:t> </a:t>
            </a:r>
            <a:r>
              <a:rPr lang="ru-RU" dirty="0" err="1"/>
              <a:t>діяльністю</a:t>
            </a:r>
            <a:r>
              <a:rPr lang="ru-RU" dirty="0"/>
              <a:t>, </a:t>
            </a:r>
            <a:r>
              <a:rPr lang="ru-RU" dirty="0" err="1"/>
              <a:t>якщо</a:t>
            </a:r>
            <a:r>
              <a:rPr lang="ru-RU" dirty="0"/>
              <a:t> </a:t>
            </a:r>
            <a:r>
              <a:rPr lang="ru-RU" dirty="0" err="1"/>
              <a:t>інше</a:t>
            </a:r>
            <a:r>
              <a:rPr lang="ru-RU" dirty="0"/>
              <a:t> не </a:t>
            </a:r>
            <a:r>
              <a:rPr lang="ru-RU" dirty="0" err="1"/>
              <a:t>передбачено</a:t>
            </a:r>
            <a:r>
              <a:rPr lang="ru-RU" dirty="0"/>
              <a:t> </a:t>
            </a:r>
            <a:r>
              <a:rPr lang="ru-RU" dirty="0" err="1"/>
              <a:t>Конституцією</a:t>
            </a:r>
            <a:r>
              <a:rPr lang="ru-RU" dirty="0"/>
              <a:t> </a:t>
            </a:r>
            <a:r>
              <a:rPr lang="ru-RU" dirty="0" err="1"/>
              <a:t>або</a:t>
            </a:r>
            <a:r>
              <a:rPr lang="ru-RU" dirty="0"/>
              <a:t> законами </a:t>
            </a:r>
            <a:r>
              <a:rPr lang="ru-RU" dirty="0" err="1"/>
              <a:t>України</a:t>
            </a:r>
            <a:r>
              <a:rPr lang="ru-RU" dirty="0"/>
              <a:t>;</a:t>
            </a:r>
          </a:p>
          <a:p>
            <a:endParaRPr lang="ru-RU" dirty="0"/>
          </a:p>
          <a:p>
            <a:endParaRPr lang="ru-RU" dirty="0"/>
          </a:p>
        </p:txBody>
      </p:sp>
      <p:pic>
        <p:nvPicPr>
          <p:cNvPr id="4" name="Рисунок 3">
            <a:extLst>
              <a:ext uri="{FF2B5EF4-FFF2-40B4-BE49-F238E27FC236}">
                <a16:creationId xmlns:a16="http://schemas.microsoft.com/office/drawing/2014/main" id="{C811EDAE-2C83-4784-BEB8-C138467E40B5}"/>
              </a:ext>
            </a:extLst>
          </p:cNvPr>
          <p:cNvPicPr>
            <a:picLocks noChangeAspect="1"/>
          </p:cNvPicPr>
          <p:nvPr/>
        </p:nvPicPr>
        <p:blipFill>
          <a:blip r:embed="rId2"/>
          <a:stretch>
            <a:fillRect/>
          </a:stretch>
        </p:blipFill>
        <p:spPr>
          <a:xfrm>
            <a:off x="3252247" y="4015818"/>
            <a:ext cx="3799002" cy="2842181"/>
          </a:xfrm>
          <a:prstGeom prst="rect">
            <a:avLst/>
          </a:prstGeom>
        </p:spPr>
      </p:pic>
    </p:spTree>
    <p:extLst>
      <p:ext uri="{BB962C8B-B14F-4D97-AF65-F5344CB8AC3E}">
        <p14:creationId xmlns:p14="http://schemas.microsoft.com/office/powerpoint/2010/main" val="1704052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t>Особи, </a:t>
            </a:r>
            <a:r>
              <a:rPr lang="ru-RU" sz="2000" dirty="0" err="1"/>
              <a:t>уповноважені</a:t>
            </a:r>
            <a:r>
              <a:rPr lang="ru-RU" sz="2000" dirty="0"/>
              <a:t> на </a:t>
            </a:r>
            <a:r>
              <a:rPr lang="ru-RU" sz="2000" dirty="0" err="1"/>
              <a:t>виконання</a:t>
            </a:r>
            <a:r>
              <a:rPr lang="ru-RU" sz="2000" dirty="0"/>
              <a:t> </a:t>
            </a:r>
            <a:r>
              <a:rPr lang="ru-RU" sz="2000" dirty="0" err="1"/>
              <a:t>функцій</a:t>
            </a:r>
            <a:r>
              <a:rPr lang="ru-RU" sz="2000" dirty="0"/>
              <a:t> </a:t>
            </a:r>
            <a:r>
              <a:rPr lang="ru-RU" sz="2000" dirty="0" err="1"/>
              <a:t>держави</a:t>
            </a:r>
            <a:r>
              <a:rPr lang="ru-RU" sz="2000" dirty="0"/>
              <a:t> </a:t>
            </a:r>
            <a:r>
              <a:rPr lang="ru-RU" sz="2000" dirty="0" err="1"/>
              <a:t>або</a:t>
            </a:r>
            <a:r>
              <a:rPr lang="ru-RU" sz="2000" dirty="0"/>
              <a:t> </a:t>
            </a:r>
            <a:r>
              <a:rPr lang="ru-RU" sz="2000" dirty="0" err="1"/>
              <a:t>місцевого</a:t>
            </a:r>
            <a:r>
              <a:rPr lang="ru-RU" sz="2000" dirty="0"/>
              <a:t> </a:t>
            </a:r>
            <a:r>
              <a:rPr lang="ru-RU" sz="2000" dirty="0" err="1"/>
              <a:t>самоврядування</a:t>
            </a:r>
            <a:r>
              <a:rPr lang="ru-RU" sz="2000" dirty="0"/>
              <a:t>, </a:t>
            </a:r>
            <a:r>
              <a:rPr lang="ru-RU" sz="2000" dirty="0" err="1"/>
              <a:t>прирівняні</a:t>
            </a:r>
            <a:r>
              <a:rPr lang="ru-RU" sz="2000" dirty="0"/>
              <a:t> до них особи у </a:t>
            </a:r>
            <a:r>
              <a:rPr lang="ru-RU" sz="2000" dirty="0" err="1"/>
              <a:t>разі</a:t>
            </a:r>
            <a:r>
              <a:rPr lang="ru-RU" sz="2000" dirty="0"/>
              <a:t> </a:t>
            </a:r>
            <a:r>
              <a:rPr lang="ru-RU" sz="2000" dirty="0" err="1"/>
              <a:t>надходження</a:t>
            </a:r>
            <a:r>
              <a:rPr lang="ru-RU" sz="2000" dirty="0"/>
              <a:t> </a:t>
            </a:r>
            <a:r>
              <a:rPr lang="ru-RU" sz="2000" dirty="0" err="1"/>
              <a:t>пропозиції</a:t>
            </a:r>
            <a:r>
              <a:rPr lang="ru-RU" sz="2000" dirty="0"/>
              <a:t> </a:t>
            </a:r>
            <a:r>
              <a:rPr lang="ru-RU" sz="2000" dirty="0" err="1"/>
              <a:t>щодо</a:t>
            </a:r>
            <a:r>
              <a:rPr lang="ru-RU" sz="2000" dirty="0"/>
              <a:t> </a:t>
            </a:r>
            <a:r>
              <a:rPr lang="ru-RU" sz="2000" dirty="0" err="1"/>
              <a:t>неправомірної</a:t>
            </a:r>
            <a:r>
              <a:rPr lang="ru-RU" sz="2000" dirty="0"/>
              <a:t> </a:t>
            </a:r>
            <a:r>
              <a:rPr lang="ru-RU" sz="2000" dirty="0" err="1"/>
              <a:t>вигоди</a:t>
            </a:r>
            <a:r>
              <a:rPr lang="ru-RU" sz="2000" dirty="0"/>
              <a:t> </a:t>
            </a:r>
            <a:r>
              <a:rPr lang="ru-RU" sz="2000" dirty="0" err="1"/>
              <a:t>або</a:t>
            </a:r>
            <a:r>
              <a:rPr lang="ru-RU" sz="2000" dirty="0"/>
              <a:t> </a:t>
            </a:r>
            <a:r>
              <a:rPr lang="ru-RU" sz="2000" dirty="0" err="1"/>
              <a:t>подарунка</a:t>
            </a:r>
            <a:r>
              <a:rPr lang="ru-RU" sz="2000" dirty="0"/>
              <a:t>, </a:t>
            </a:r>
            <a:r>
              <a:rPr lang="ru-RU" sz="2000" dirty="0" err="1"/>
              <a:t>незважаючи</a:t>
            </a:r>
            <a:r>
              <a:rPr lang="ru-RU" sz="2000" dirty="0"/>
              <a:t> на </a:t>
            </a:r>
            <a:r>
              <a:rPr lang="ru-RU" sz="2000" dirty="0" err="1"/>
              <a:t>приватні</a:t>
            </a:r>
            <a:r>
              <a:rPr lang="ru-RU" sz="2000" dirty="0"/>
              <a:t> </a:t>
            </a:r>
            <a:r>
              <a:rPr lang="ru-RU" sz="2000" dirty="0" err="1"/>
              <a:t>інтереси</a:t>
            </a:r>
            <a:r>
              <a:rPr lang="ru-RU" sz="2000" dirty="0"/>
              <a:t>, </a:t>
            </a:r>
            <a:r>
              <a:rPr lang="ru-RU" sz="2000" dirty="0" err="1"/>
              <a:t>зобов’язані</a:t>
            </a:r>
            <a:r>
              <a:rPr lang="ru-RU" sz="2000" dirty="0"/>
              <a:t> </a:t>
            </a:r>
            <a:r>
              <a:rPr lang="ru-RU" sz="2000" dirty="0" err="1"/>
              <a:t>невідкладно</a:t>
            </a:r>
            <a:r>
              <a:rPr lang="ru-RU" sz="2000" dirty="0"/>
              <a:t> </a:t>
            </a:r>
            <a:r>
              <a:rPr lang="ru-RU" sz="2000" dirty="0" err="1"/>
              <a:t>вжити</a:t>
            </a:r>
            <a:r>
              <a:rPr lang="ru-RU" sz="2000" dirty="0"/>
              <a:t> таких </a:t>
            </a:r>
            <a:r>
              <a:rPr lang="ru-RU" sz="2000" dirty="0" err="1"/>
              <a:t>заходів</a:t>
            </a:r>
            <a:r>
              <a:rPr lang="ru-RU" sz="2000" dirty="0"/>
              <a:t>:</a:t>
            </a:r>
          </a:p>
        </p:txBody>
      </p:sp>
      <p:sp>
        <p:nvSpPr>
          <p:cNvPr id="3" name="Объект 2"/>
          <p:cNvSpPr>
            <a:spLocks noGrp="1"/>
          </p:cNvSpPr>
          <p:nvPr>
            <p:ph idx="1"/>
          </p:nvPr>
        </p:nvSpPr>
        <p:spPr/>
        <p:txBody>
          <a:bodyPr>
            <a:normAutofit lnSpcReduction="10000"/>
          </a:bodyPr>
          <a:lstStyle/>
          <a:p>
            <a:r>
              <a:rPr lang="ru-RU" dirty="0"/>
              <a:t>1) </a:t>
            </a:r>
            <a:r>
              <a:rPr lang="ru-RU" dirty="0" err="1"/>
              <a:t>відмовитися</a:t>
            </a:r>
            <a:r>
              <a:rPr lang="ru-RU" dirty="0"/>
              <a:t> </a:t>
            </a:r>
            <a:r>
              <a:rPr lang="ru-RU" dirty="0" err="1"/>
              <a:t>від</a:t>
            </a:r>
            <a:r>
              <a:rPr lang="ru-RU" dirty="0"/>
              <a:t> </a:t>
            </a:r>
            <a:r>
              <a:rPr lang="ru-RU" dirty="0" err="1"/>
              <a:t>пропозиції</a:t>
            </a:r>
            <a:r>
              <a:rPr lang="ru-RU" dirty="0"/>
              <a:t>;</a:t>
            </a:r>
          </a:p>
          <a:p>
            <a:endParaRPr lang="ru-RU" dirty="0"/>
          </a:p>
          <a:p>
            <a:r>
              <a:rPr lang="ru-RU" dirty="0"/>
              <a:t>2) за </a:t>
            </a:r>
            <a:r>
              <a:rPr lang="ru-RU" dirty="0" err="1"/>
              <a:t>можливості</a:t>
            </a:r>
            <a:r>
              <a:rPr lang="ru-RU" dirty="0"/>
              <a:t> </a:t>
            </a:r>
            <a:r>
              <a:rPr lang="ru-RU" dirty="0" err="1"/>
              <a:t>ідентифікувати</a:t>
            </a:r>
            <a:r>
              <a:rPr lang="ru-RU" dirty="0"/>
              <a:t> особу, яка </a:t>
            </a:r>
            <a:r>
              <a:rPr lang="ru-RU" dirty="0" err="1"/>
              <a:t>зробила</a:t>
            </a:r>
            <a:r>
              <a:rPr lang="ru-RU" dirty="0"/>
              <a:t> </a:t>
            </a:r>
            <a:r>
              <a:rPr lang="ru-RU" dirty="0" err="1"/>
              <a:t>пропозицію</a:t>
            </a:r>
            <a:r>
              <a:rPr lang="ru-RU" dirty="0"/>
              <a:t>;</a:t>
            </a:r>
          </a:p>
          <a:p>
            <a:endParaRPr lang="ru-RU" dirty="0"/>
          </a:p>
          <a:p>
            <a:r>
              <a:rPr lang="ru-RU" dirty="0"/>
              <a:t>3) </a:t>
            </a:r>
            <a:r>
              <a:rPr lang="ru-RU" dirty="0" err="1"/>
              <a:t>залучити</a:t>
            </a:r>
            <a:r>
              <a:rPr lang="ru-RU" dirty="0"/>
              <a:t> </a:t>
            </a:r>
            <a:r>
              <a:rPr lang="ru-RU" dirty="0" err="1"/>
              <a:t>свідків</a:t>
            </a:r>
            <a:r>
              <a:rPr lang="ru-RU" dirty="0"/>
              <a:t>, </a:t>
            </a:r>
            <a:r>
              <a:rPr lang="ru-RU" dirty="0" err="1"/>
              <a:t>якщо</a:t>
            </a:r>
            <a:r>
              <a:rPr lang="ru-RU" dirty="0"/>
              <a:t> </a:t>
            </a:r>
            <a:r>
              <a:rPr lang="ru-RU" dirty="0" err="1"/>
              <a:t>це</a:t>
            </a:r>
            <a:r>
              <a:rPr lang="ru-RU" dirty="0"/>
              <a:t> </a:t>
            </a:r>
            <a:r>
              <a:rPr lang="ru-RU" dirty="0" err="1"/>
              <a:t>можливо</a:t>
            </a:r>
            <a:r>
              <a:rPr lang="ru-RU" dirty="0"/>
              <a:t>, у тому </a:t>
            </a:r>
            <a:r>
              <a:rPr lang="ru-RU" dirty="0" err="1"/>
              <a:t>числі</a:t>
            </a:r>
            <a:r>
              <a:rPr lang="ru-RU" dirty="0"/>
              <a:t> з числа </a:t>
            </a:r>
            <a:r>
              <a:rPr lang="ru-RU" dirty="0" err="1"/>
              <a:t>співробітників</a:t>
            </a:r>
            <a:r>
              <a:rPr lang="ru-RU" dirty="0"/>
              <a:t>;</a:t>
            </a:r>
          </a:p>
          <a:p>
            <a:endParaRPr lang="ru-RU" dirty="0"/>
          </a:p>
          <a:p>
            <a:r>
              <a:rPr lang="ru-RU" dirty="0"/>
              <a:t>4) </a:t>
            </a:r>
            <a:r>
              <a:rPr lang="ru-RU" dirty="0" err="1"/>
              <a:t>письмово</a:t>
            </a:r>
            <a:r>
              <a:rPr lang="ru-RU" dirty="0"/>
              <a:t> </a:t>
            </a:r>
            <a:r>
              <a:rPr lang="ru-RU" dirty="0" err="1"/>
              <a:t>повідомити</a:t>
            </a:r>
            <a:r>
              <a:rPr lang="ru-RU" dirty="0"/>
              <a:t> про </a:t>
            </a:r>
            <a:r>
              <a:rPr lang="ru-RU" dirty="0" err="1"/>
              <a:t>пропозицію</a:t>
            </a:r>
            <a:r>
              <a:rPr lang="ru-RU" dirty="0"/>
              <a:t> </a:t>
            </a:r>
            <a:r>
              <a:rPr lang="ru-RU" dirty="0" err="1"/>
              <a:t>безпосереднього</a:t>
            </a:r>
            <a:r>
              <a:rPr lang="ru-RU" dirty="0"/>
              <a:t> </a:t>
            </a:r>
            <a:r>
              <a:rPr lang="ru-RU" dirty="0" err="1"/>
              <a:t>керівника</a:t>
            </a:r>
            <a:r>
              <a:rPr lang="ru-RU" dirty="0"/>
              <a:t> (за </a:t>
            </a:r>
            <a:r>
              <a:rPr lang="ru-RU" dirty="0" err="1"/>
              <a:t>наявності</a:t>
            </a:r>
            <a:r>
              <a:rPr lang="ru-RU" dirty="0"/>
              <a:t>) </a:t>
            </a:r>
            <a:r>
              <a:rPr lang="ru-RU" dirty="0" err="1"/>
              <a:t>або</a:t>
            </a:r>
            <a:r>
              <a:rPr lang="ru-RU" dirty="0"/>
              <a:t> </a:t>
            </a:r>
            <a:r>
              <a:rPr lang="ru-RU" dirty="0" err="1"/>
              <a:t>керівника</a:t>
            </a:r>
            <a:r>
              <a:rPr lang="ru-RU" dirty="0"/>
              <a:t> </a:t>
            </a:r>
            <a:r>
              <a:rPr lang="ru-RU" dirty="0" err="1"/>
              <a:t>відповідного</a:t>
            </a:r>
            <a:r>
              <a:rPr lang="ru-RU" dirty="0"/>
              <a:t> органу, </a:t>
            </a:r>
            <a:r>
              <a:rPr lang="ru-RU" dirty="0" err="1"/>
              <a:t>підприємства</a:t>
            </a:r>
            <a:r>
              <a:rPr lang="ru-RU" dirty="0"/>
              <a:t>, установи, </a:t>
            </a:r>
            <a:r>
              <a:rPr lang="ru-RU" dirty="0" err="1"/>
              <a:t>організації</a:t>
            </a:r>
            <a:r>
              <a:rPr lang="ru-RU" dirty="0"/>
              <a:t>, </a:t>
            </a:r>
            <a:r>
              <a:rPr lang="ru-RU" dirty="0" err="1"/>
              <a:t>спеціально</a:t>
            </a:r>
            <a:r>
              <a:rPr lang="ru-RU" dirty="0"/>
              <a:t> </a:t>
            </a:r>
            <a:r>
              <a:rPr lang="ru-RU" dirty="0" err="1"/>
              <a:t>уповноважених</a:t>
            </a:r>
            <a:r>
              <a:rPr lang="ru-RU" dirty="0"/>
              <a:t> </a:t>
            </a:r>
            <a:r>
              <a:rPr lang="ru-RU" dirty="0" err="1"/>
              <a:t>суб’єктів</a:t>
            </a:r>
            <a:r>
              <a:rPr lang="ru-RU" dirty="0"/>
              <a:t> у </a:t>
            </a:r>
            <a:r>
              <a:rPr lang="ru-RU" dirty="0" err="1"/>
              <a:t>сфері</a:t>
            </a:r>
            <a:r>
              <a:rPr lang="ru-RU" dirty="0"/>
              <a:t> </a:t>
            </a:r>
            <a:r>
              <a:rPr lang="ru-RU" dirty="0" err="1"/>
              <a:t>протидії</a:t>
            </a:r>
            <a:r>
              <a:rPr lang="ru-RU" dirty="0"/>
              <a:t> </a:t>
            </a:r>
            <a:r>
              <a:rPr lang="ru-RU" dirty="0" err="1"/>
              <a:t>корупції</a:t>
            </a:r>
            <a:r>
              <a:rPr lang="ru-RU" dirty="0"/>
              <a:t>.</a:t>
            </a:r>
          </a:p>
          <a:p>
            <a:endParaRPr lang="ru-RU" dirty="0"/>
          </a:p>
        </p:txBody>
      </p:sp>
    </p:spTree>
    <p:extLst>
      <p:ext uri="{BB962C8B-B14F-4D97-AF65-F5344CB8AC3E}">
        <p14:creationId xmlns:p14="http://schemas.microsoft.com/office/powerpoint/2010/main" val="1700634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A06C96-B41F-4C6F-BE24-394DE3EE4363}"/>
              </a:ext>
            </a:extLst>
          </p:cNvPr>
          <p:cNvSpPr>
            <a:spLocks noGrp="1"/>
          </p:cNvSpPr>
          <p:nvPr>
            <p:ph type="title"/>
          </p:nvPr>
        </p:nvSpPr>
        <p:spPr>
          <a:xfrm flipV="1">
            <a:off x="646111" y="-565608"/>
            <a:ext cx="9404723" cy="1018326"/>
          </a:xfrm>
        </p:spPr>
        <p:txBody>
          <a:bodyPr/>
          <a:lstStyle/>
          <a:p>
            <a:r>
              <a:rPr lang="uk-UA" dirty="0"/>
              <a:t>.</a:t>
            </a:r>
          </a:p>
        </p:txBody>
      </p:sp>
      <p:sp>
        <p:nvSpPr>
          <p:cNvPr id="3" name="Місце для вмісту 2">
            <a:extLst>
              <a:ext uri="{FF2B5EF4-FFF2-40B4-BE49-F238E27FC236}">
                <a16:creationId xmlns:a16="http://schemas.microsoft.com/office/drawing/2014/main" id="{A03CF5BE-52CD-464E-9CC4-80ADFBB24A1A}"/>
              </a:ext>
            </a:extLst>
          </p:cNvPr>
          <p:cNvSpPr>
            <a:spLocks noGrp="1"/>
          </p:cNvSpPr>
          <p:nvPr>
            <p:ph idx="1"/>
          </p:nvPr>
        </p:nvSpPr>
        <p:spPr>
          <a:xfrm>
            <a:off x="0" y="263951"/>
            <a:ext cx="10049853" cy="5984448"/>
          </a:xfrm>
        </p:spPr>
        <p:txBody>
          <a:bodyPr>
            <a:normAutofit/>
          </a:bodyPr>
          <a:lstStyle/>
          <a:p>
            <a:r>
              <a:rPr lang="uk-UA" dirty="0"/>
              <a:t>Важливо. Після отримання дозволеного подарунка особа зобов’язана не приймати рішень та не вчиняти дій на користь особи, від якої отримано такий подарунок.</a:t>
            </a:r>
          </a:p>
          <a:p>
            <a:endParaRPr lang="uk-UA" dirty="0"/>
          </a:p>
          <a:p>
            <a:r>
              <a:rPr lang="uk-UA" dirty="0"/>
              <a:t>Рішення, прийняте особою на користь особи, від якої вона чи її близькі особи отримали подарунок, вважається таким, що прийняте в умовах конфлікту інтересів. Такі рішення підлягають скасуванню (на такі рішення поширюються вимоги ст. 67 Закону).</a:t>
            </a:r>
          </a:p>
          <a:p>
            <a:endParaRPr lang="uk-UA" dirty="0"/>
          </a:p>
          <a:p>
            <a:r>
              <a:rPr lang="uk-UA" dirty="0"/>
              <a:t>Порушення встановлених у ст. 23 Закону обмежень щодо одержання подарунків тягне за собою адміністративну відповідальність згідно зі ст. 1725 КУпАП.</a:t>
            </a:r>
          </a:p>
        </p:txBody>
      </p:sp>
      <p:pic>
        <p:nvPicPr>
          <p:cNvPr id="4" name="Рисунок 3">
            <a:extLst>
              <a:ext uri="{FF2B5EF4-FFF2-40B4-BE49-F238E27FC236}">
                <a16:creationId xmlns:a16="http://schemas.microsoft.com/office/drawing/2014/main" id="{4F893E86-860A-4469-9279-E6F8EBDA2CB3}"/>
              </a:ext>
            </a:extLst>
          </p:cNvPr>
          <p:cNvPicPr>
            <a:picLocks noChangeAspect="1"/>
          </p:cNvPicPr>
          <p:nvPr/>
        </p:nvPicPr>
        <p:blipFill>
          <a:blip r:embed="rId2"/>
          <a:stretch>
            <a:fillRect/>
          </a:stretch>
        </p:blipFill>
        <p:spPr>
          <a:xfrm>
            <a:off x="7909968" y="4251488"/>
            <a:ext cx="4279769" cy="2255412"/>
          </a:xfrm>
          <a:prstGeom prst="rect">
            <a:avLst/>
          </a:prstGeom>
        </p:spPr>
      </p:pic>
    </p:spTree>
    <p:extLst>
      <p:ext uri="{BB962C8B-B14F-4D97-AF65-F5344CB8AC3E}">
        <p14:creationId xmlns:p14="http://schemas.microsoft.com/office/powerpoint/2010/main" val="3696621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E6AAE7-E850-4ABB-A0EA-ADFEBBB4DC6B}"/>
              </a:ext>
            </a:extLst>
          </p:cNvPr>
          <p:cNvSpPr>
            <a:spLocks noGrp="1"/>
          </p:cNvSpPr>
          <p:nvPr>
            <p:ph type="title"/>
          </p:nvPr>
        </p:nvSpPr>
        <p:spPr>
          <a:xfrm flipV="1">
            <a:off x="646111" y="282804"/>
            <a:ext cx="9404723" cy="169914"/>
          </a:xfrm>
        </p:spPr>
        <p:txBody>
          <a:bodyPr/>
          <a:lstStyle/>
          <a:p>
            <a:r>
              <a:rPr lang="uk-UA" dirty="0"/>
              <a:t>.</a:t>
            </a:r>
          </a:p>
        </p:txBody>
      </p:sp>
      <p:sp>
        <p:nvSpPr>
          <p:cNvPr id="3" name="Місце для вмісту 2">
            <a:extLst>
              <a:ext uri="{FF2B5EF4-FFF2-40B4-BE49-F238E27FC236}">
                <a16:creationId xmlns:a16="http://schemas.microsoft.com/office/drawing/2014/main" id="{3F8A8B01-0D49-4BFA-A994-65C4ACDC3D06}"/>
              </a:ext>
            </a:extLst>
          </p:cNvPr>
          <p:cNvSpPr>
            <a:spLocks noGrp="1"/>
          </p:cNvSpPr>
          <p:nvPr>
            <p:ph idx="1"/>
          </p:nvPr>
        </p:nvSpPr>
        <p:spPr>
          <a:xfrm>
            <a:off x="0" y="358220"/>
            <a:ext cx="12122870" cy="5890180"/>
          </a:xfrm>
        </p:spPr>
        <p:txBody>
          <a:bodyPr>
            <a:normAutofit fontScale="92500" lnSpcReduction="10000"/>
          </a:bodyPr>
          <a:lstStyle/>
          <a:p>
            <a:r>
              <a:rPr lang="uk-UA" dirty="0"/>
              <a:t>Окремим видом подарунків є подарунки державі, Автономній Республіці Крим, територіальній громаді, державним або комунальним підприємствам, установам чи організаціям. Такі подарунки є державною, комунальною власністю і передаються органу, підприємству, установі чи організації у порядку, визначеному Кабінетом Міністрів України.</a:t>
            </a:r>
          </a:p>
          <a:p>
            <a:endParaRPr lang="uk-UA" dirty="0"/>
          </a:p>
          <a:p>
            <a:r>
              <a:rPr lang="uk-UA" dirty="0"/>
              <a:t>Постановою Кабінету Міністрів України від 16.11.2011 № 1195 затверджено Порядок передачі дарунків, одержаних як подарунки державі, Автономній Республіці Крим, територіальній громаді, державним або комунальним установам чи організаціям.</a:t>
            </a:r>
          </a:p>
          <a:p>
            <a:endParaRPr lang="uk-UA" dirty="0"/>
          </a:p>
          <a:p>
            <a:r>
              <a:rPr lang="uk-UA" dirty="0"/>
              <a:t>Процедура передачі таких подарунків передбачає:</a:t>
            </a:r>
          </a:p>
          <a:p>
            <a:endParaRPr lang="uk-UA" dirty="0"/>
          </a:p>
          <a:p>
            <a:r>
              <a:rPr lang="uk-UA" dirty="0"/>
              <a:t>складення </a:t>
            </a:r>
            <a:r>
              <a:rPr lang="uk-UA" dirty="0" err="1"/>
              <a:t>акта</a:t>
            </a:r>
            <a:r>
              <a:rPr lang="uk-UA" dirty="0"/>
              <a:t> приймання-передачі подарунка від особи, яка прийняла подарунок, до матеріально-відповідальної особи органу, установи, організації;</a:t>
            </a:r>
          </a:p>
          <a:p>
            <a:r>
              <a:rPr lang="uk-UA" dirty="0"/>
              <a:t>оцінку вартості дарунка відповідною комісією в органі, установі, організації, членом якої в обов’язковому порядку має бути фахівець з оцінки майна;</a:t>
            </a:r>
          </a:p>
          <a:p>
            <a:r>
              <a:rPr lang="uk-UA" dirty="0"/>
              <a:t>відображення операцій, пов’язаних з передачею дарунка органові, установі, організації в бухгалтерському обліку.</a:t>
            </a:r>
          </a:p>
        </p:txBody>
      </p:sp>
    </p:spTree>
    <p:extLst>
      <p:ext uri="{BB962C8B-B14F-4D97-AF65-F5344CB8AC3E}">
        <p14:creationId xmlns:p14="http://schemas.microsoft.com/office/powerpoint/2010/main" val="846629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863464"/>
          </a:xfrm>
        </p:spPr>
        <p:txBody>
          <a:bodyPr/>
          <a:lstStyle/>
          <a:p>
            <a:r>
              <a:rPr lang="ru-RU" sz="1800" dirty="0"/>
              <a:t>Обмеження </a:t>
            </a:r>
            <a:r>
              <a:rPr lang="ru-RU" sz="1800" dirty="0" err="1"/>
              <a:t>після</a:t>
            </a:r>
            <a:r>
              <a:rPr lang="ru-RU" sz="1800" dirty="0"/>
              <a:t> </a:t>
            </a:r>
            <a:r>
              <a:rPr lang="ru-RU" sz="1800" dirty="0" err="1"/>
              <a:t>припинення</a:t>
            </a:r>
            <a:r>
              <a:rPr lang="ru-RU" sz="1800" dirty="0"/>
              <a:t> </a:t>
            </a:r>
            <a:r>
              <a:rPr lang="ru-RU" sz="1800" dirty="0" err="1"/>
              <a:t>діяльності</a:t>
            </a:r>
            <a:r>
              <a:rPr lang="ru-RU" sz="1800" dirty="0"/>
              <a:t>, </a:t>
            </a:r>
            <a:r>
              <a:rPr lang="ru-RU" sz="1800" dirty="0" err="1"/>
              <a:t>пов’язаної</a:t>
            </a:r>
            <a:r>
              <a:rPr lang="ru-RU" sz="1800" dirty="0"/>
              <a:t> з </a:t>
            </a:r>
            <a:r>
              <a:rPr lang="ru-RU" sz="1800" dirty="0" err="1"/>
              <a:t>виконанням</a:t>
            </a:r>
            <a:r>
              <a:rPr lang="ru-RU" sz="1800" dirty="0"/>
              <a:t> </a:t>
            </a:r>
            <a:r>
              <a:rPr lang="ru-RU" sz="1800" dirty="0" err="1"/>
              <a:t>функцій</a:t>
            </a:r>
            <a:r>
              <a:rPr lang="ru-RU" sz="1800" dirty="0"/>
              <a:t> </a:t>
            </a:r>
            <a:r>
              <a:rPr lang="ru-RU" sz="1800" dirty="0" err="1"/>
              <a:t>держави</a:t>
            </a:r>
            <a:r>
              <a:rPr lang="ru-RU" sz="1800" dirty="0"/>
              <a:t>, </a:t>
            </a:r>
            <a:r>
              <a:rPr lang="ru-RU" sz="1800" dirty="0" err="1"/>
              <a:t>місцевого</a:t>
            </a:r>
            <a:r>
              <a:rPr lang="ru-RU" sz="1800" dirty="0"/>
              <a:t> </a:t>
            </a:r>
            <a:r>
              <a:rPr lang="ru-RU" sz="1800" dirty="0" err="1"/>
              <a:t>самоврядування</a:t>
            </a:r>
            <a:endParaRPr lang="ru-RU" sz="1800" dirty="0"/>
          </a:p>
        </p:txBody>
      </p:sp>
      <p:sp>
        <p:nvSpPr>
          <p:cNvPr id="3" name="Объект 2"/>
          <p:cNvSpPr>
            <a:spLocks noGrp="1"/>
          </p:cNvSpPr>
          <p:nvPr>
            <p:ph idx="1"/>
          </p:nvPr>
        </p:nvSpPr>
        <p:spPr>
          <a:xfrm>
            <a:off x="1103312" y="1316182"/>
            <a:ext cx="8946541" cy="4932217"/>
          </a:xfrm>
        </p:spPr>
        <p:txBody>
          <a:bodyPr>
            <a:normAutofit fontScale="85000" lnSpcReduction="10000"/>
          </a:bodyPr>
          <a:lstStyle/>
          <a:p>
            <a:r>
              <a:rPr lang="ru-RU" dirty="0"/>
              <a:t>протягом року з дня </a:t>
            </a:r>
            <a:r>
              <a:rPr lang="ru-RU" dirty="0" err="1"/>
              <a:t>припинення</a:t>
            </a:r>
            <a:r>
              <a:rPr lang="ru-RU" dirty="0"/>
              <a:t> </a:t>
            </a:r>
            <a:r>
              <a:rPr lang="ru-RU" dirty="0" err="1"/>
              <a:t>відповідної</a:t>
            </a:r>
            <a:r>
              <a:rPr lang="ru-RU" dirty="0"/>
              <a:t> </a:t>
            </a:r>
            <a:r>
              <a:rPr lang="ru-RU" dirty="0" err="1"/>
              <a:t>діяльності</a:t>
            </a:r>
            <a:r>
              <a:rPr lang="ru-RU" dirty="0"/>
              <a:t> </a:t>
            </a:r>
            <a:r>
              <a:rPr lang="ru-RU" dirty="0" err="1"/>
              <a:t>укладати</a:t>
            </a:r>
            <a:r>
              <a:rPr lang="ru-RU" dirty="0"/>
              <a:t> </a:t>
            </a:r>
            <a:r>
              <a:rPr lang="ru-RU" dirty="0" err="1"/>
              <a:t>трудові</a:t>
            </a:r>
            <a:r>
              <a:rPr lang="ru-RU" dirty="0"/>
              <a:t> договори (</a:t>
            </a:r>
            <a:r>
              <a:rPr lang="ru-RU" dirty="0" err="1"/>
              <a:t>контракти</a:t>
            </a:r>
            <a:r>
              <a:rPr lang="ru-RU" dirty="0"/>
              <a:t>) </a:t>
            </a:r>
            <a:r>
              <a:rPr lang="ru-RU" dirty="0" err="1"/>
              <a:t>або</a:t>
            </a:r>
            <a:r>
              <a:rPr lang="ru-RU" dirty="0"/>
              <a:t> </a:t>
            </a:r>
            <a:r>
              <a:rPr lang="ru-RU" dirty="0" err="1"/>
              <a:t>вчиняти</a:t>
            </a:r>
            <a:r>
              <a:rPr lang="ru-RU" dirty="0"/>
              <a:t> </a:t>
            </a:r>
            <a:r>
              <a:rPr lang="ru-RU" dirty="0" err="1"/>
              <a:t>правочини</a:t>
            </a:r>
            <a:r>
              <a:rPr lang="ru-RU" dirty="0"/>
              <a:t> у </a:t>
            </a:r>
            <a:r>
              <a:rPr lang="ru-RU" dirty="0" err="1"/>
              <a:t>сфері</a:t>
            </a:r>
            <a:r>
              <a:rPr lang="ru-RU" dirty="0"/>
              <a:t> </a:t>
            </a:r>
            <a:r>
              <a:rPr lang="ru-RU" dirty="0" err="1"/>
              <a:t>підприємницької</a:t>
            </a:r>
            <a:r>
              <a:rPr lang="ru-RU" dirty="0"/>
              <a:t> </a:t>
            </a:r>
            <a:r>
              <a:rPr lang="ru-RU" dirty="0" err="1"/>
              <a:t>діяльності</a:t>
            </a:r>
            <a:r>
              <a:rPr lang="ru-RU" dirty="0"/>
              <a:t> з </a:t>
            </a:r>
            <a:r>
              <a:rPr lang="ru-RU" dirty="0" err="1"/>
              <a:t>юридичними</a:t>
            </a:r>
            <a:r>
              <a:rPr lang="ru-RU" dirty="0"/>
              <a:t> особами приватного права </a:t>
            </a:r>
            <a:r>
              <a:rPr lang="ru-RU" dirty="0" err="1"/>
              <a:t>або</a:t>
            </a:r>
            <a:r>
              <a:rPr lang="ru-RU" dirty="0"/>
              <a:t> </a:t>
            </a:r>
            <a:r>
              <a:rPr lang="ru-RU" dirty="0" err="1"/>
              <a:t>фізичними</a:t>
            </a:r>
            <a:r>
              <a:rPr lang="ru-RU" dirty="0"/>
              <a:t> особами - </a:t>
            </a:r>
            <a:r>
              <a:rPr lang="ru-RU" dirty="0" err="1"/>
              <a:t>підприємцями</a:t>
            </a:r>
            <a:r>
              <a:rPr lang="ru-RU" dirty="0"/>
              <a:t>, </a:t>
            </a:r>
            <a:r>
              <a:rPr lang="ru-RU" dirty="0" err="1"/>
              <a:t>якщо</a:t>
            </a:r>
            <a:r>
              <a:rPr lang="ru-RU" dirty="0"/>
              <a:t> особи, </a:t>
            </a:r>
            <a:r>
              <a:rPr lang="ru-RU" dirty="0" err="1"/>
              <a:t>зазначені</a:t>
            </a:r>
            <a:r>
              <a:rPr lang="ru-RU" dirty="0"/>
              <a:t> в </a:t>
            </a:r>
            <a:r>
              <a:rPr lang="ru-RU" dirty="0" err="1"/>
              <a:t>абзаці</a:t>
            </a:r>
            <a:r>
              <a:rPr lang="ru-RU" dirty="0"/>
              <a:t> </a:t>
            </a:r>
            <a:r>
              <a:rPr lang="ru-RU" dirty="0" err="1"/>
              <a:t>першому</a:t>
            </a:r>
            <a:r>
              <a:rPr lang="ru-RU" dirty="0"/>
              <a:t> </a:t>
            </a:r>
            <a:r>
              <a:rPr lang="ru-RU" dirty="0" err="1"/>
              <a:t>цієї</a:t>
            </a:r>
            <a:r>
              <a:rPr lang="ru-RU" dirty="0"/>
              <a:t> </a:t>
            </a:r>
            <a:r>
              <a:rPr lang="ru-RU" dirty="0" err="1"/>
              <a:t>частини</a:t>
            </a:r>
            <a:r>
              <a:rPr lang="ru-RU" dirty="0"/>
              <a:t>, протягом року до дня </a:t>
            </a:r>
            <a:r>
              <a:rPr lang="ru-RU" dirty="0" err="1"/>
              <a:t>припинення</a:t>
            </a:r>
            <a:r>
              <a:rPr lang="ru-RU" dirty="0"/>
              <a:t>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a:t>
            </a:r>
            <a:r>
              <a:rPr lang="ru-RU" dirty="0" err="1"/>
              <a:t>здійснювали</a:t>
            </a:r>
            <a:r>
              <a:rPr lang="ru-RU" dirty="0"/>
              <a:t> </a:t>
            </a:r>
            <a:r>
              <a:rPr lang="ru-RU" dirty="0" err="1"/>
              <a:t>повноваження</a:t>
            </a:r>
            <a:r>
              <a:rPr lang="ru-RU" dirty="0"/>
              <a:t> з контролю, </a:t>
            </a:r>
            <a:r>
              <a:rPr lang="ru-RU" dirty="0" err="1"/>
              <a:t>нагляду</a:t>
            </a:r>
            <a:r>
              <a:rPr lang="ru-RU" dirty="0"/>
              <a:t> </a:t>
            </a:r>
            <a:r>
              <a:rPr lang="ru-RU" dirty="0" err="1"/>
              <a:t>або</a:t>
            </a:r>
            <a:r>
              <a:rPr lang="ru-RU" dirty="0"/>
              <a:t> </a:t>
            </a:r>
            <a:r>
              <a:rPr lang="ru-RU" dirty="0" err="1"/>
              <a:t>підготовки</a:t>
            </a:r>
            <a:r>
              <a:rPr lang="ru-RU" dirty="0"/>
              <a:t> </a:t>
            </a:r>
            <a:r>
              <a:rPr lang="ru-RU" dirty="0" err="1"/>
              <a:t>чи</a:t>
            </a:r>
            <a:r>
              <a:rPr lang="ru-RU" dirty="0"/>
              <a:t> </a:t>
            </a:r>
            <a:r>
              <a:rPr lang="ru-RU" dirty="0" err="1"/>
              <a:t>прийняття</a:t>
            </a:r>
            <a:r>
              <a:rPr lang="ru-RU" dirty="0"/>
              <a:t> </a:t>
            </a:r>
            <a:r>
              <a:rPr lang="ru-RU" dirty="0" err="1"/>
              <a:t>відповідних</a:t>
            </a:r>
            <a:r>
              <a:rPr lang="ru-RU" dirty="0"/>
              <a:t> </a:t>
            </a:r>
            <a:r>
              <a:rPr lang="ru-RU" dirty="0" err="1"/>
              <a:t>рішень</a:t>
            </a:r>
            <a:r>
              <a:rPr lang="ru-RU" dirty="0"/>
              <a:t> </a:t>
            </a:r>
            <a:r>
              <a:rPr lang="ru-RU" dirty="0" err="1"/>
              <a:t>щодо</a:t>
            </a:r>
            <a:r>
              <a:rPr lang="ru-RU" dirty="0"/>
              <a:t> </a:t>
            </a:r>
            <a:r>
              <a:rPr lang="ru-RU" dirty="0" err="1"/>
              <a:t>діяльності</a:t>
            </a:r>
            <a:r>
              <a:rPr lang="ru-RU" dirty="0"/>
              <a:t> </a:t>
            </a:r>
            <a:r>
              <a:rPr lang="ru-RU" dirty="0" err="1"/>
              <a:t>цих</a:t>
            </a:r>
            <a:r>
              <a:rPr lang="ru-RU" dirty="0"/>
              <a:t> </a:t>
            </a:r>
            <a:r>
              <a:rPr lang="ru-RU" dirty="0" err="1"/>
              <a:t>юридичних</a:t>
            </a:r>
            <a:r>
              <a:rPr lang="ru-RU" dirty="0"/>
              <a:t> </a:t>
            </a:r>
            <a:r>
              <a:rPr lang="ru-RU" dirty="0" err="1"/>
              <a:t>осіб</a:t>
            </a:r>
            <a:r>
              <a:rPr lang="ru-RU" dirty="0"/>
              <a:t> </a:t>
            </a:r>
            <a:r>
              <a:rPr lang="ru-RU" dirty="0" err="1"/>
              <a:t>або</a:t>
            </a:r>
            <a:r>
              <a:rPr lang="ru-RU" dirty="0"/>
              <a:t> </a:t>
            </a:r>
            <a:r>
              <a:rPr lang="ru-RU" dirty="0" err="1"/>
              <a:t>фізичних</a:t>
            </a:r>
            <a:r>
              <a:rPr lang="ru-RU" dirty="0"/>
              <a:t> </a:t>
            </a:r>
            <a:r>
              <a:rPr lang="ru-RU" dirty="0" err="1"/>
              <a:t>осіб</a:t>
            </a:r>
            <a:r>
              <a:rPr lang="ru-RU" dirty="0"/>
              <a:t> - </a:t>
            </a:r>
            <a:r>
              <a:rPr lang="ru-RU" dirty="0" err="1"/>
              <a:t>підприємців</a:t>
            </a:r>
            <a:r>
              <a:rPr lang="ru-RU" dirty="0"/>
              <a:t>;</a:t>
            </a:r>
          </a:p>
          <a:p>
            <a:endParaRPr lang="ru-RU" dirty="0"/>
          </a:p>
          <a:p>
            <a:r>
              <a:rPr lang="ru-RU" dirty="0"/>
              <a:t>2) </a:t>
            </a:r>
            <a:r>
              <a:rPr lang="ru-RU" dirty="0" err="1"/>
              <a:t>розголошувати</a:t>
            </a:r>
            <a:r>
              <a:rPr lang="ru-RU" dirty="0"/>
              <a:t> </a:t>
            </a:r>
            <a:r>
              <a:rPr lang="ru-RU" dirty="0" err="1"/>
              <a:t>або</a:t>
            </a:r>
            <a:r>
              <a:rPr lang="ru-RU" dirty="0"/>
              <a:t> </a:t>
            </a:r>
            <a:r>
              <a:rPr lang="ru-RU" dirty="0" err="1"/>
              <a:t>використовувати</a:t>
            </a:r>
            <a:r>
              <a:rPr lang="ru-RU" dirty="0"/>
              <a:t> в </a:t>
            </a:r>
            <a:r>
              <a:rPr lang="ru-RU" dirty="0" err="1"/>
              <a:t>інший</a:t>
            </a:r>
            <a:r>
              <a:rPr lang="ru-RU" dirty="0"/>
              <a:t> </a:t>
            </a:r>
            <a:r>
              <a:rPr lang="ru-RU" dirty="0" err="1"/>
              <a:t>спосіб</a:t>
            </a:r>
            <a:r>
              <a:rPr lang="ru-RU" dirty="0"/>
              <a:t> у </a:t>
            </a:r>
            <a:r>
              <a:rPr lang="ru-RU" dirty="0" err="1"/>
              <a:t>своїх</a:t>
            </a:r>
            <a:r>
              <a:rPr lang="ru-RU" dirty="0"/>
              <a:t> </a:t>
            </a:r>
            <a:r>
              <a:rPr lang="ru-RU" dirty="0" err="1"/>
              <a:t>інтересах</a:t>
            </a:r>
            <a:r>
              <a:rPr lang="ru-RU" dirty="0"/>
              <a:t> </a:t>
            </a:r>
            <a:r>
              <a:rPr lang="ru-RU" dirty="0" err="1"/>
              <a:t>інформацію</a:t>
            </a:r>
            <a:r>
              <a:rPr lang="ru-RU" dirty="0"/>
              <a:t>, яка стала </a:t>
            </a:r>
            <a:r>
              <a:rPr lang="ru-RU" dirty="0" err="1"/>
              <a:t>їм</a:t>
            </a:r>
            <a:r>
              <a:rPr lang="ru-RU" dirty="0"/>
              <a:t> </a:t>
            </a:r>
            <a:r>
              <a:rPr lang="ru-RU" dirty="0" err="1"/>
              <a:t>відома</a:t>
            </a:r>
            <a:r>
              <a:rPr lang="ru-RU" dirty="0"/>
              <a:t> у </a:t>
            </a:r>
            <a:r>
              <a:rPr lang="ru-RU" dirty="0" err="1"/>
              <a:t>зв’язку</a:t>
            </a:r>
            <a:r>
              <a:rPr lang="ru-RU" dirty="0"/>
              <a:t> з </a:t>
            </a:r>
            <a:r>
              <a:rPr lang="ru-RU" dirty="0" err="1"/>
              <a:t>виконанням</a:t>
            </a:r>
            <a:r>
              <a:rPr lang="ru-RU" dirty="0"/>
              <a:t> </a:t>
            </a:r>
            <a:r>
              <a:rPr lang="ru-RU" dirty="0" err="1"/>
              <a:t>службових</a:t>
            </a:r>
            <a:r>
              <a:rPr lang="ru-RU" dirty="0"/>
              <a:t> </a:t>
            </a:r>
            <a:r>
              <a:rPr lang="ru-RU" dirty="0" err="1"/>
              <a:t>повноважень</a:t>
            </a:r>
            <a:r>
              <a:rPr lang="ru-RU" dirty="0"/>
              <a:t>, </a:t>
            </a:r>
            <a:r>
              <a:rPr lang="ru-RU" dirty="0" err="1"/>
              <a:t>крім</a:t>
            </a:r>
            <a:r>
              <a:rPr lang="ru-RU" dirty="0"/>
              <a:t> </a:t>
            </a:r>
            <a:r>
              <a:rPr lang="ru-RU" dirty="0" err="1"/>
              <a:t>випадків</a:t>
            </a:r>
            <a:r>
              <a:rPr lang="ru-RU" dirty="0"/>
              <a:t>, </a:t>
            </a:r>
            <a:r>
              <a:rPr lang="ru-RU" dirty="0" err="1"/>
              <a:t>встановлених</a:t>
            </a:r>
            <a:r>
              <a:rPr lang="ru-RU" dirty="0"/>
              <a:t> законом;</a:t>
            </a:r>
          </a:p>
          <a:p>
            <a:endParaRPr lang="ru-RU" dirty="0"/>
          </a:p>
          <a:p>
            <a:r>
              <a:rPr lang="ru-RU" dirty="0"/>
              <a:t>3) протягом року з дня </a:t>
            </a:r>
            <a:r>
              <a:rPr lang="ru-RU" dirty="0" err="1"/>
              <a:t>припинення</a:t>
            </a:r>
            <a:r>
              <a:rPr lang="ru-RU" dirty="0"/>
              <a:t> </a:t>
            </a:r>
            <a:r>
              <a:rPr lang="ru-RU" dirty="0" err="1"/>
              <a:t>відповідної</a:t>
            </a:r>
            <a:r>
              <a:rPr lang="ru-RU" dirty="0"/>
              <a:t> </a:t>
            </a:r>
            <a:r>
              <a:rPr lang="ru-RU" dirty="0" err="1"/>
              <a:t>діяльності</a:t>
            </a:r>
            <a:r>
              <a:rPr lang="ru-RU" dirty="0"/>
              <a:t> </a:t>
            </a:r>
            <a:r>
              <a:rPr lang="ru-RU" dirty="0" err="1"/>
              <a:t>представляти</a:t>
            </a:r>
            <a:r>
              <a:rPr lang="ru-RU" dirty="0"/>
              <a:t> </a:t>
            </a:r>
            <a:r>
              <a:rPr lang="ru-RU" dirty="0" err="1"/>
              <a:t>інтереси</a:t>
            </a:r>
            <a:r>
              <a:rPr lang="ru-RU" dirty="0"/>
              <a:t> будь-</a:t>
            </a:r>
            <a:r>
              <a:rPr lang="ru-RU" dirty="0" err="1"/>
              <a:t>якої</a:t>
            </a:r>
            <a:r>
              <a:rPr lang="ru-RU" dirty="0"/>
              <a:t> особи у справах (у тому </a:t>
            </a:r>
            <a:r>
              <a:rPr lang="ru-RU" dirty="0" err="1"/>
              <a:t>числі</a:t>
            </a:r>
            <a:r>
              <a:rPr lang="ru-RU" dirty="0"/>
              <a:t> в тих, </a:t>
            </a:r>
            <a:r>
              <a:rPr lang="ru-RU" dirty="0" err="1"/>
              <a:t>що</a:t>
            </a:r>
            <a:r>
              <a:rPr lang="ru-RU" dirty="0"/>
              <a:t> </a:t>
            </a:r>
            <a:r>
              <a:rPr lang="ru-RU" dirty="0" err="1"/>
              <a:t>розглядаються</a:t>
            </a:r>
            <a:r>
              <a:rPr lang="ru-RU" dirty="0"/>
              <a:t> в судах), в </a:t>
            </a:r>
            <a:r>
              <a:rPr lang="ru-RU" dirty="0" err="1"/>
              <a:t>яких</a:t>
            </a:r>
            <a:r>
              <a:rPr lang="ru-RU" dirty="0"/>
              <a:t> </a:t>
            </a:r>
            <a:r>
              <a:rPr lang="ru-RU" dirty="0" err="1"/>
              <a:t>іншою</a:t>
            </a:r>
            <a:r>
              <a:rPr lang="ru-RU" dirty="0"/>
              <a:t> стороною є орган, </a:t>
            </a:r>
            <a:r>
              <a:rPr lang="ru-RU" dirty="0" err="1"/>
              <a:t>підприємство</a:t>
            </a:r>
            <a:r>
              <a:rPr lang="ru-RU" dirty="0"/>
              <a:t>, </a:t>
            </a:r>
            <a:r>
              <a:rPr lang="ru-RU" dirty="0" err="1"/>
              <a:t>установа</a:t>
            </a:r>
            <a:r>
              <a:rPr lang="ru-RU" dirty="0"/>
              <a:t>, </a:t>
            </a:r>
            <a:r>
              <a:rPr lang="ru-RU" dirty="0" err="1"/>
              <a:t>організація</a:t>
            </a:r>
            <a:r>
              <a:rPr lang="ru-RU" dirty="0"/>
              <a:t>, в </a:t>
            </a:r>
            <a:r>
              <a:rPr lang="ru-RU" dirty="0" err="1"/>
              <a:t>якому</a:t>
            </a:r>
            <a:r>
              <a:rPr lang="ru-RU" dirty="0"/>
              <a:t> (</a:t>
            </a:r>
            <a:r>
              <a:rPr lang="ru-RU" dirty="0" err="1"/>
              <a:t>яких</a:t>
            </a:r>
            <a:r>
              <a:rPr lang="ru-RU" dirty="0"/>
              <a:t>) вони </a:t>
            </a:r>
            <a:r>
              <a:rPr lang="ru-RU" dirty="0" err="1"/>
              <a:t>працювали</a:t>
            </a:r>
            <a:r>
              <a:rPr lang="ru-RU" dirty="0"/>
              <a:t> на момент </a:t>
            </a:r>
            <a:r>
              <a:rPr lang="ru-RU" dirty="0" err="1"/>
              <a:t>припинення</a:t>
            </a:r>
            <a:r>
              <a:rPr lang="ru-RU" dirty="0"/>
              <a:t> </a:t>
            </a:r>
            <a:r>
              <a:rPr lang="ru-RU" dirty="0" err="1"/>
              <a:t>зазначеної</a:t>
            </a:r>
            <a:r>
              <a:rPr lang="ru-RU" dirty="0"/>
              <a:t> </a:t>
            </a:r>
            <a:r>
              <a:rPr lang="ru-RU" dirty="0" err="1"/>
              <a:t>діяльності</a:t>
            </a:r>
            <a:r>
              <a:rPr lang="ru-RU" dirty="0"/>
              <a:t>.</a:t>
            </a:r>
          </a:p>
          <a:p>
            <a:endParaRPr lang="ru-RU" dirty="0"/>
          </a:p>
        </p:txBody>
      </p:sp>
    </p:spTree>
    <p:extLst>
      <p:ext uri="{BB962C8B-B14F-4D97-AF65-F5344CB8AC3E}">
        <p14:creationId xmlns:p14="http://schemas.microsoft.com/office/powerpoint/2010/main" val="186339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7E773D-619C-4225-9411-4CB78EB59617}"/>
              </a:ext>
            </a:extLst>
          </p:cNvPr>
          <p:cNvSpPr>
            <a:spLocks noGrp="1"/>
          </p:cNvSpPr>
          <p:nvPr>
            <p:ph type="title"/>
          </p:nvPr>
        </p:nvSpPr>
        <p:spPr>
          <a:xfrm>
            <a:off x="646111" y="452718"/>
            <a:ext cx="9404723" cy="895315"/>
          </a:xfrm>
        </p:spPr>
        <p:txBody>
          <a:bodyPr/>
          <a:lstStyle/>
          <a:p>
            <a:r>
              <a:rPr lang="uk-UA" dirty="0"/>
              <a:t> Укладення трудових договорів</a:t>
            </a:r>
          </a:p>
        </p:txBody>
      </p:sp>
      <p:sp>
        <p:nvSpPr>
          <p:cNvPr id="3" name="Місце для вмісту 2">
            <a:extLst>
              <a:ext uri="{FF2B5EF4-FFF2-40B4-BE49-F238E27FC236}">
                <a16:creationId xmlns:a16="http://schemas.microsoft.com/office/drawing/2014/main" id="{454B32D1-97D0-471D-9A88-D7432FEC1E63}"/>
              </a:ext>
            </a:extLst>
          </p:cNvPr>
          <p:cNvSpPr>
            <a:spLocks noGrp="1"/>
          </p:cNvSpPr>
          <p:nvPr>
            <p:ph idx="1"/>
          </p:nvPr>
        </p:nvSpPr>
        <p:spPr>
          <a:xfrm>
            <a:off x="0" y="1244338"/>
            <a:ext cx="10049853" cy="5004061"/>
          </a:xfrm>
        </p:spPr>
        <p:txBody>
          <a:bodyPr/>
          <a:lstStyle/>
          <a:p>
            <a:r>
              <a:rPr lang="uk-UA" dirty="0"/>
              <a:t>Заборонено протягом року з дня припинення відповідної діяльності укладати трудові договори (контракти) або вчиняти правочини у сфері підприємницької діяльності з юридичними особами приватного права або фізичними особами-підприємцями, якщо особи протягом року до дня припинення виконання функцій держави або місцевого самоврядування здійснювали повноваження з контролю, нагляду або підготовки чи прийняття відповідних рішень щодо діяльності цих юридичних осіб або ФОП.</a:t>
            </a:r>
          </a:p>
        </p:txBody>
      </p:sp>
    </p:spTree>
    <p:extLst>
      <p:ext uri="{BB962C8B-B14F-4D97-AF65-F5344CB8AC3E}">
        <p14:creationId xmlns:p14="http://schemas.microsoft.com/office/powerpoint/2010/main" val="320047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58518A-5382-4CAE-8E18-182D46DA4ADB}"/>
              </a:ext>
            </a:extLst>
          </p:cNvPr>
          <p:cNvSpPr>
            <a:spLocks noGrp="1"/>
          </p:cNvSpPr>
          <p:nvPr>
            <p:ph type="title"/>
          </p:nvPr>
        </p:nvSpPr>
        <p:spPr>
          <a:xfrm>
            <a:off x="646111" y="452718"/>
            <a:ext cx="9404723" cy="697352"/>
          </a:xfrm>
        </p:spPr>
        <p:txBody>
          <a:bodyPr/>
          <a:lstStyle/>
          <a:p>
            <a:r>
              <a:rPr lang="uk-UA" dirty="0"/>
              <a:t>Увага!!!</a:t>
            </a:r>
          </a:p>
        </p:txBody>
      </p:sp>
      <p:sp>
        <p:nvSpPr>
          <p:cNvPr id="3" name="Місце для вмісту 2">
            <a:extLst>
              <a:ext uri="{FF2B5EF4-FFF2-40B4-BE49-F238E27FC236}">
                <a16:creationId xmlns:a16="http://schemas.microsoft.com/office/drawing/2014/main" id="{3D58791A-64FE-46EC-A88A-83ED9695F470}"/>
              </a:ext>
            </a:extLst>
          </p:cNvPr>
          <p:cNvSpPr>
            <a:spLocks noGrp="1"/>
          </p:cNvSpPr>
          <p:nvPr>
            <p:ph idx="1"/>
          </p:nvPr>
        </p:nvSpPr>
        <p:spPr>
          <a:xfrm>
            <a:off x="84842" y="1150070"/>
            <a:ext cx="9965012" cy="5098329"/>
          </a:xfrm>
        </p:spPr>
        <p:txBody>
          <a:bodyPr>
            <a:normAutofit fontScale="92500" lnSpcReduction="20000"/>
          </a:bodyPr>
          <a:lstStyle/>
          <a:p>
            <a:r>
              <a:rPr lang="ru-RU" dirty="0"/>
              <a:t>- </a:t>
            </a:r>
            <a:r>
              <a:rPr lang="ru-RU" dirty="0" err="1"/>
              <a:t>вказане</a:t>
            </a:r>
            <a:r>
              <a:rPr lang="ru-RU" dirty="0"/>
              <a:t> </a:t>
            </a:r>
            <a:r>
              <a:rPr lang="ru-RU" dirty="0" err="1"/>
              <a:t>обмеження</a:t>
            </a:r>
            <a:r>
              <a:rPr lang="ru-RU" dirty="0"/>
              <a:t> </a:t>
            </a:r>
            <a:r>
              <a:rPr lang="ru-RU" dirty="0" err="1"/>
              <a:t>стосується</a:t>
            </a:r>
            <a:r>
              <a:rPr lang="ru-RU" dirty="0"/>
              <a:t> </a:t>
            </a:r>
            <a:r>
              <a:rPr lang="ru-RU" dirty="0" err="1"/>
              <a:t>укладення</a:t>
            </a:r>
            <a:r>
              <a:rPr lang="ru-RU" dirty="0"/>
              <a:t> </a:t>
            </a:r>
            <a:r>
              <a:rPr lang="ru-RU" dirty="0" err="1"/>
              <a:t>трудових</a:t>
            </a:r>
            <a:r>
              <a:rPr lang="ru-RU" dirty="0"/>
              <a:t> </a:t>
            </a:r>
            <a:r>
              <a:rPr lang="ru-RU" dirty="0" err="1"/>
              <a:t>договорів</a:t>
            </a:r>
            <a:r>
              <a:rPr lang="ru-RU" dirty="0"/>
              <a:t> (</a:t>
            </a:r>
            <a:r>
              <a:rPr lang="ru-RU" dirty="0" err="1"/>
              <a:t>контрактів</a:t>
            </a:r>
            <a:r>
              <a:rPr lang="ru-RU" dirty="0"/>
              <a:t>) </a:t>
            </a:r>
            <a:r>
              <a:rPr lang="ru-RU" dirty="0" err="1"/>
              <a:t>або</a:t>
            </a:r>
            <a:r>
              <a:rPr lang="ru-RU" dirty="0"/>
              <a:t> </a:t>
            </a:r>
            <a:r>
              <a:rPr lang="ru-RU" dirty="0" err="1"/>
              <a:t>вчинення</a:t>
            </a:r>
            <a:r>
              <a:rPr lang="ru-RU" dirty="0"/>
              <a:t> </a:t>
            </a:r>
            <a:r>
              <a:rPr lang="ru-RU" dirty="0" err="1"/>
              <a:t>правочинів</a:t>
            </a:r>
            <a:r>
              <a:rPr lang="ru-RU" dirty="0"/>
              <a:t> у </a:t>
            </a:r>
            <a:r>
              <a:rPr lang="ru-RU" dirty="0" err="1"/>
              <a:t>сфері</a:t>
            </a:r>
            <a:r>
              <a:rPr lang="ru-RU" dirty="0"/>
              <a:t> </a:t>
            </a:r>
            <a:r>
              <a:rPr lang="ru-RU" dirty="0" err="1"/>
              <a:t>підприємницької</a:t>
            </a:r>
            <a:r>
              <a:rPr lang="ru-RU" dirty="0"/>
              <a:t> </a:t>
            </a:r>
            <a:r>
              <a:rPr lang="ru-RU" dirty="0" err="1"/>
              <a:t>діяльності</a:t>
            </a:r>
            <a:r>
              <a:rPr lang="ru-RU" dirty="0"/>
              <a:t> </a:t>
            </a:r>
            <a:r>
              <a:rPr lang="ru-RU" dirty="0" err="1"/>
              <a:t>лише</a:t>
            </a:r>
            <a:r>
              <a:rPr lang="ru-RU" dirty="0"/>
              <a:t> з </a:t>
            </a:r>
            <a:r>
              <a:rPr lang="ru-RU" dirty="0" err="1"/>
              <a:t>юридичними</a:t>
            </a:r>
            <a:r>
              <a:rPr lang="ru-RU" dirty="0"/>
              <a:t> особами приватного права </a:t>
            </a:r>
            <a:r>
              <a:rPr lang="ru-RU" dirty="0" err="1"/>
              <a:t>або</a:t>
            </a:r>
            <a:r>
              <a:rPr lang="ru-RU" dirty="0"/>
              <a:t> ФОП. </a:t>
            </a:r>
            <a:r>
              <a:rPr lang="ru-RU" dirty="0" err="1"/>
              <a:t>Відповідно</a:t>
            </a:r>
            <a:r>
              <a:rPr lang="ru-RU" dirty="0"/>
              <a:t>, </a:t>
            </a:r>
            <a:r>
              <a:rPr lang="ru-RU" dirty="0" err="1"/>
              <a:t>це</a:t>
            </a:r>
            <a:r>
              <a:rPr lang="ru-RU" dirty="0"/>
              <a:t> </a:t>
            </a:r>
            <a:r>
              <a:rPr lang="ru-RU" dirty="0" err="1"/>
              <a:t>обмеження</a:t>
            </a:r>
            <a:r>
              <a:rPr lang="ru-RU" dirty="0"/>
              <a:t> не </a:t>
            </a:r>
            <a:r>
              <a:rPr lang="ru-RU" dirty="0" err="1"/>
              <a:t>стосується</a:t>
            </a:r>
            <a:r>
              <a:rPr lang="ru-RU" dirty="0"/>
              <a:t> </a:t>
            </a:r>
            <a:r>
              <a:rPr lang="ru-RU" dirty="0" err="1"/>
              <a:t>укладення</a:t>
            </a:r>
            <a:r>
              <a:rPr lang="ru-RU" dirty="0"/>
              <a:t> особою трудового договору </a:t>
            </a:r>
            <a:r>
              <a:rPr lang="ru-RU" dirty="0" err="1"/>
              <a:t>або</a:t>
            </a:r>
            <a:r>
              <a:rPr lang="ru-RU" dirty="0"/>
              <a:t> </a:t>
            </a:r>
            <a:r>
              <a:rPr lang="ru-RU" dirty="0" err="1"/>
              <a:t>вчинення</a:t>
            </a:r>
            <a:r>
              <a:rPr lang="ru-RU" dirty="0"/>
              <a:t> </a:t>
            </a:r>
            <a:r>
              <a:rPr lang="ru-RU" dirty="0" err="1"/>
              <a:t>правочину</a:t>
            </a:r>
            <a:r>
              <a:rPr lang="ru-RU" dirty="0"/>
              <a:t> з органами </a:t>
            </a:r>
            <a:r>
              <a:rPr lang="ru-RU" dirty="0" err="1"/>
              <a:t>державної</a:t>
            </a:r>
            <a:r>
              <a:rPr lang="ru-RU" dirty="0"/>
              <a:t> </a:t>
            </a:r>
            <a:r>
              <a:rPr lang="ru-RU" dirty="0" err="1"/>
              <a:t>влади</a:t>
            </a:r>
            <a:r>
              <a:rPr lang="ru-RU" dirty="0"/>
              <a:t>, </a:t>
            </a:r>
            <a:r>
              <a:rPr lang="ru-RU" dirty="0" err="1"/>
              <a:t>державними</a:t>
            </a:r>
            <a:r>
              <a:rPr lang="ru-RU" dirty="0"/>
              <a:t> </a:t>
            </a:r>
            <a:r>
              <a:rPr lang="ru-RU" dirty="0" err="1"/>
              <a:t>чи</a:t>
            </a:r>
            <a:r>
              <a:rPr lang="ru-RU" dirty="0"/>
              <a:t> </a:t>
            </a:r>
            <a:r>
              <a:rPr lang="ru-RU" dirty="0" err="1"/>
              <a:t>комунальними</a:t>
            </a:r>
            <a:r>
              <a:rPr lang="ru-RU" dirty="0"/>
              <a:t> </a:t>
            </a:r>
            <a:r>
              <a:rPr lang="ru-RU" dirty="0" err="1"/>
              <a:t>підприємствами</a:t>
            </a:r>
            <a:r>
              <a:rPr lang="ru-RU" dirty="0"/>
              <a:t> </a:t>
            </a:r>
            <a:r>
              <a:rPr lang="ru-RU" dirty="0" err="1"/>
              <a:t>або</a:t>
            </a:r>
            <a:r>
              <a:rPr lang="ru-RU" dirty="0"/>
              <a:t> </a:t>
            </a:r>
            <a:r>
              <a:rPr lang="ru-RU" dirty="0" err="1"/>
              <a:t>фізичними</a:t>
            </a:r>
            <a:r>
              <a:rPr lang="ru-RU" dirty="0"/>
              <a:t> особами;</a:t>
            </a:r>
          </a:p>
          <a:p>
            <a:endParaRPr lang="ru-RU" dirty="0"/>
          </a:p>
          <a:p>
            <a:r>
              <a:rPr lang="ru-RU" dirty="0"/>
              <a:t>- у </a:t>
            </a:r>
            <a:r>
              <a:rPr lang="ru-RU" dirty="0" err="1"/>
              <a:t>нормі</a:t>
            </a:r>
            <a:r>
              <a:rPr lang="ru-RU" dirty="0"/>
              <a:t> </a:t>
            </a:r>
            <a:r>
              <a:rPr lang="ru-RU" dirty="0" err="1"/>
              <a:t>йдеться</a:t>
            </a:r>
            <a:r>
              <a:rPr lang="ru-RU" dirty="0"/>
              <a:t> про </a:t>
            </a:r>
            <a:r>
              <a:rPr lang="ru-RU" dirty="0" err="1"/>
              <a:t>фактичне</a:t>
            </a:r>
            <a:r>
              <a:rPr lang="ru-RU" dirty="0"/>
              <a:t> </a:t>
            </a:r>
            <a:r>
              <a:rPr lang="ru-RU" dirty="0" err="1"/>
              <a:t>здійснення</a:t>
            </a:r>
            <a:r>
              <a:rPr lang="ru-RU" dirty="0"/>
              <a:t> </a:t>
            </a:r>
            <a:r>
              <a:rPr lang="ru-RU" dirty="0" err="1"/>
              <a:t>повноважень</a:t>
            </a:r>
            <a:r>
              <a:rPr lang="ru-RU" dirty="0"/>
              <a:t> з контролю </a:t>
            </a:r>
            <a:r>
              <a:rPr lang="ru-RU" dirty="0" err="1"/>
              <a:t>або</a:t>
            </a:r>
            <a:r>
              <a:rPr lang="ru-RU" dirty="0"/>
              <a:t> </a:t>
            </a:r>
            <a:r>
              <a:rPr lang="ru-RU" dirty="0" err="1"/>
              <a:t>нагляду</a:t>
            </a:r>
            <a:r>
              <a:rPr lang="ru-RU" dirty="0"/>
              <a:t>, а тому, </a:t>
            </a:r>
            <a:r>
              <a:rPr lang="ru-RU" dirty="0" err="1"/>
              <a:t>власне</a:t>
            </a:r>
            <a:r>
              <a:rPr lang="ru-RU" dirty="0"/>
              <a:t>, </a:t>
            </a:r>
            <a:r>
              <a:rPr lang="ru-RU" dirty="0" err="1"/>
              <a:t>наявність</a:t>
            </a:r>
            <a:r>
              <a:rPr lang="ru-RU" dirty="0"/>
              <a:t> </a:t>
            </a:r>
            <a:r>
              <a:rPr lang="ru-RU" dirty="0" err="1"/>
              <a:t>повноважень</a:t>
            </a:r>
            <a:r>
              <a:rPr lang="ru-RU" dirty="0"/>
              <a:t>, за </a:t>
            </a:r>
            <a:r>
              <a:rPr lang="ru-RU" dirty="0" err="1"/>
              <a:t>умови</a:t>
            </a:r>
            <a:r>
              <a:rPr lang="ru-RU" dirty="0"/>
              <a:t>, </a:t>
            </a:r>
            <a:r>
              <a:rPr lang="ru-RU" dirty="0" err="1"/>
              <a:t>що</a:t>
            </a:r>
            <a:r>
              <a:rPr lang="ru-RU" dirty="0"/>
              <a:t> вони не </a:t>
            </a:r>
            <a:r>
              <a:rPr lang="ru-RU" dirty="0" err="1"/>
              <a:t>реалізовувались</a:t>
            </a:r>
            <a:r>
              <a:rPr lang="ru-RU" dirty="0"/>
              <a:t> </a:t>
            </a:r>
            <a:r>
              <a:rPr lang="ru-RU" dirty="0" err="1"/>
              <a:t>щодо</a:t>
            </a:r>
            <a:r>
              <a:rPr lang="ru-RU" dirty="0"/>
              <a:t> </a:t>
            </a:r>
            <a:r>
              <a:rPr lang="ru-RU" dirty="0" err="1"/>
              <a:t>конкретної</a:t>
            </a:r>
            <a:r>
              <a:rPr lang="ru-RU" dirty="0"/>
              <a:t> </a:t>
            </a:r>
            <a:r>
              <a:rPr lang="ru-RU" dirty="0" err="1"/>
              <a:t>юридичної</a:t>
            </a:r>
            <a:r>
              <a:rPr lang="ru-RU" dirty="0"/>
              <a:t> особи </a:t>
            </a:r>
            <a:r>
              <a:rPr lang="ru-RU" dirty="0" err="1"/>
              <a:t>або</a:t>
            </a:r>
            <a:r>
              <a:rPr lang="ru-RU" dirty="0"/>
              <a:t> ФОП, не </a:t>
            </a:r>
            <a:r>
              <a:rPr lang="ru-RU" dirty="0" err="1"/>
              <a:t>заборо­няє</a:t>
            </a:r>
            <a:r>
              <a:rPr lang="ru-RU" dirty="0"/>
              <a:t> </a:t>
            </a:r>
            <a:r>
              <a:rPr lang="ru-RU" dirty="0" err="1"/>
              <a:t>надалі</a:t>
            </a:r>
            <a:r>
              <a:rPr lang="ru-RU" dirty="0"/>
              <a:t> </a:t>
            </a:r>
            <a:r>
              <a:rPr lang="ru-RU" dirty="0" err="1"/>
              <a:t>укладати</a:t>
            </a:r>
            <a:r>
              <a:rPr lang="ru-RU" dirty="0"/>
              <a:t> </a:t>
            </a:r>
            <a:r>
              <a:rPr lang="ru-RU" dirty="0" err="1"/>
              <a:t>трудові</a:t>
            </a:r>
            <a:r>
              <a:rPr lang="ru-RU" dirty="0"/>
              <a:t> договори </a:t>
            </a:r>
            <a:r>
              <a:rPr lang="ru-RU" dirty="0" err="1"/>
              <a:t>або</a:t>
            </a:r>
            <a:r>
              <a:rPr lang="ru-RU" dirty="0"/>
              <a:t> </a:t>
            </a:r>
            <a:r>
              <a:rPr lang="ru-RU" dirty="0" err="1"/>
              <a:t>правочини</a:t>
            </a:r>
            <a:r>
              <a:rPr lang="ru-RU" dirty="0"/>
              <a:t> з такими особами;</a:t>
            </a:r>
          </a:p>
          <a:p>
            <a:endParaRPr lang="ru-RU" dirty="0"/>
          </a:p>
          <a:p>
            <a:r>
              <a:rPr lang="ru-RU" dirty="0"/>
              <a:t>- </a:t>
            </a:r>
            <a:r>
              <a:rPr lang="ru-RU" dirty="0" err="1"/>
              <a:t>реалізація</a:t>
            </a:r>
            <a:r>
              <a:rPr lang="ru-RU" dirty="0"/>
              <a:t> таких </a:t>
            </a:r>
            <a:r>
              <a:rPr lang="ru-RU" dirty="0" err="1"/>
              <a:t>повноважень</a:t>
            </a:r>
            <a:r>
              <a:rPr lang="ru-RU" dirty="0"/>
              <a:t> </a:t>
            </a:r>
            <a:r>
              <a:rPr lang="ru-RU" dirty="0" err="1"/>
              <a:t>або</a:t>
            </a:r>
            <a:r>
              <a:rPr lang="ru-RU" dirty="0"/>
              <a:t> </a:t>
            </a:r>
            <a:r>
              <a:rPr lang="ru-RU" dirty="0" err="1"/>
              <a:t>прийняття</a:t>
            </a:r>
            <a:r>
              <a:rPr lang="ru-RU" dirty="0"/>
              <a:t> </a:t>
            </a:r>
            <a:r>
              <a:rPr lang="ru-RU" dirty="0" err="1"/>
              <a:t>рішень</a:t>
            </a:r>
            <a:r>
              <a:rPr lang="ru-RU" dirty="0"/>
              <a:t> мало </a:t>
            </a:r>
            <a:r>
              <a:rPr lang="ru-RU" dirty="0" err="1"/>
              <a:t>відбутися</a:t>
            </a:r>
            <a:r>
              <a:rPr lang="ru-RU" dirty="0"/>
              <a:t> </a:t>
            </a:r>
            <a:r>
              <a:rPr lang="ru-RU" dirty="0" err="1"/>
              <a:t>протягом</a:t>
            </a:r>
            <a:r>
              <a:rPr lang="ru-RU" dirty="0"/>
              <a:t> року до дня </a:t>
            </a:r>
            <a:r>
              <a:rPr lang="ru-RU" dirty="0" err="1"/>
              <a:t>припинення</a:t>
            </a:r>
            <a:r>
              <a:rPr lang="ru-RU" dirty="0"/>
              <a:t>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Тому </a:t>
            </a:r>
            <a:r>
              <a:rPr lang="ru-RU" dirty="0" err="1"/>
              <a:t>таке</a:t>
            </a:r>
            <a:r>
              <a:rPr lang="ru-RU" dirty="0"/>
              <a:t> </a:t>
            </a:r>
            <a:r>
              <a:rPr lang="ru-RU" dirty="0" err="1"/>
              <a:t>обмеження</a:t>
            </a:r>
            <a:r>
              <a:rPr lang="ru-RU" dirty="0"/>
              <a:t> не </a:t>
            </a:r>
            <a:r>
              <a:rPr lang="ru-RU" dirty="0" err="1"/>
              <a:t>застосовується</a:t>
            </a:r>
            <a:r>
              <a:rPr lang="ru-RU" dirty="0"/>
              <a:t>, </a:t>
            </a:r>
            <a:r>
              <a:rPr lang="ru-RU" dirty="0" err="1"/>
              <a:t>якщо</a:t>
            </a:r>
            <a:r>
              <a:rPr lang="ru-RU" dirty="0"/>
              <a:t> особа, </a:t>
            </a:r>
            <a:r>
              <a:rPr lang="ru-RU" dirty="0" err="1"/>
              <a:t>зазначена</a:t>
            </a:r>
            <a:r>
              <a:rPr lang="ru-RU" dirty="0"/>
              <a:t> в п. 1 ч. 1 ст. 3 Закону, </a:t>
            </a:r>
            <a:r>
              <a:rPr lang="ru-RU" dirty="0" err="1"/>
              <a:t>хоч</a:t>
            </a:r>
            <a:r>
              <a:rPr lang="ru-RU" dirty="0"/>
              <a:t> і </a:t>
            </a:r>
            <a:r>
              <a:rPr lang="ru-RU" dirty="0" err="1"/>
              <a:t>приймала</a:t>
            </a:r>
            <a:r>
              <a:rPr lang="ru-RU" dirty="0"/>
              <a:t> </a:t>
            </a:r>
            <a:r>
              <a:rPr lang="ru-RU" dirty="0" err="1"/>
              <a:t>рішення</a:t>
            </a:r>
            <a:r>
              <a:rPr lang="ru-RU" dirty="0"/>
              <a:t> </a:t>
            </a:r>
            <a:r>
              <a:rPr lang="ru-RU" dirty="0" err="1"/>
              <a:t>стосовно</a:t>
            </a:r>
            <a:r>
              <a:rPr lang="ru-RU" dirty="0"/>
              <a:t> </a:t>
            </a:r>
            <a:r>
              <a:rPr lang="ru-RU" dirty="0" err="1"/>
              <a:t>юридичної</a:t>
            </a:r>
            <a:r>
              <a:rPr lang="ru-RU" dirty="0"/>
              <a:t> особи, </a:t>
            </a:r>
            <a:r>
              <a:rPr lang="ru-RU" dirty="0" err="1"/>
              <a:t>проте</a:t>
            </a:r>
            <a:r>
              <a:rPr lang="ru-RU" dirty="0"/>
              <a:t> </a:t>
            </a:r>
            <a:r>
              <a:rPr lang="ru-RU" dirty="0" err="1"/>
              <a:t>такі</a:t>
            </a:r>
            <a:r>
              <a:rPr lang="ru-RU" dirty="0"/>
              <a:t> </a:t>
            </a:r>
            <a:r>
              <a:rPr lang="ru-RU" dirty="0" err="1"/>
              <a:t>дії</a:t>
            </a:r>
            <a:r>
              <a:rPr lang="ru-RU" dirty="0"/>
              <a:t> </a:t>
            </a:r>
            <a:r>
              <a:rPr lang="ru-RU" dirty="0" err="1"/>
              <a:t>вчинялися</a:t>
            </a:r>
            <a:r>
              <a:rPr lang="ru-RU" dirty="0"/>
              <a:t> </a:t>
            </a:r>
            <a:r>
              <a:rPr lang="ru-RU" dirty="0" err="1"/>
              <a:t>раніше</a:t>
            </a:r>
            <a:r>
              <a:rPr lang="ru-RU" dirty="0"/>
              <a:t> </a:t>
            </a:r>
            <a:r>
              <a:rPr lang="ru-RU" dirty="0" err="1"/>
              <a:t>ніж</a:t>
            </a:r>
            <a:r>
              <a:rPr lang="ru-RU" dirty="0"/>
              <a:t> за </a:t>
            </a:r>
            <a:r>
              <a:rPr lang="ru-RU" dirty="0" err="1"/>
              <a:t>рік</a:t>
            </a:r>
            <a:r>
              <a:rPr lang="ru-RU" dirty="0"/>
              <a:t> до </a:t>
            </a:r>
            <a:r>
              <a:rPr lang="ru-RU" dirty="0" err="1"/>
              <a:t>припинення</a:t>
            </a:r>
            <a:r>
              <a:rPr lang="ru-RU" dirty="0"/>
              <a:t>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a:t>
            </a:r>
            <a:endParaRPr lang="uk-UA" dirty="0"/>
          </a:p>
        </p:txBody>
      </p:sp>
    </p:spTree>
    <p:extLst>
      <p:ext uri="{BB962C8B-B14F-4D97-AF65-F5344CB8AC3E}">
        <p14:creationId xmlns:p14="http://schemas.microsoft.com/office/powerpoint/2010/main" val="3263099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9404723" cy="988155"/>
          </a:xfrm>
        </p:spPr>
        <p:txBody>
          <a:bodyPr/>
          <a:lstStyle/>
          <a:p>
            <a:r>
              <a:rPr lang="ru-RU" sz="2000" dirty="0"/>
              <a:t>Обмеження </a:t>
            </a:r>
            <a:r>
              <a:rPr lang="ru-RU" sz="2000" dirty="0" err="1"/>
              <a:t>щодо</a:t>
            </a:r>
            <a:r>
              <a:rPr lang="ru-RU" sz="2000" dirty="0"/>
              <a:t> </a:t>
            </a:r>
            <a:r>
              <a:rPr lang="ru-RU" sz="2000" dirty="0" err="1"/>
              <a:t>використання</a:t>
            </a:r>
            <a:r>
              <a:rPr lang="ru-RU" sz="2000" dirty="0"/>
              <a:t> </a:t>
            </a:r>
            <a:r>
              <a:rPr lang="ru-RU" sz="2000" dirty="0" err="1"/>
              <a:t>службових</a:t>
            </a:r>
            <a:r>
              <a:rPr lang="ru-RU" sz="2000" dirty="0"/>
              <a:t> </a:t>
            </a:r>
            <a:r>
              <a:rPr lang="ru-RU" sz="2000" dirty="0" err="1"/>
              <a:t>повноважень</a:t>
            </a:r>
            <a:r>
              <a:rPr lang="ru-RU" sz="2000" dirty="0"/>
              <a:t> </a:t>
            </a:r>
            <a:r>
              <a:rPr lang="ru-RU" sz="2000" dirty="0" err="1"/>
              <a:t>чи</a:t>
            </a:r>
            <a:r>
              <a:rPr lang="ru-RU" sz="2000" dirty="0"/>
              <a:t> </a:t>
            </a:r>
            <a:r>
              <a:rPr lang="ru-RU" sz="2000" dirty="0" err="1"/>
              <a:t>свого</a:t>
            </a:r>
            <a:r>
              <a:rPr lang="ru-RU" sz="2000" dirty="0"/>
              <a:t> становища</a:t>
            </a:r>
          </a:p>
        </p:txBody>
      </p:sp>
      <p:sp>
        <p:nvSpPr>
          <p:cNvPr id="3" name="Объект 2"/>
          <p:cNvSpPr>
            <a:spLocks noGrp="1"/>
          </p:cNvSpPr>
          <p:nvPr>
            <p:ph idx="1"/>
          </p:nvPr>
        </p:nvSpPr>
        <p:spPr>
          <a:xfrm>
            <a:off x="1103312" y="1440874"/>
            <a:ext cx="8946541" cy="4807526"/>
          </a:xfrm>
        </p:spPr>
        <p:txBody>
          <a:bodyPr/>
          <a:lstStyle/>
          <a:p>
            <a:r>
              <a:rPr lang="ru-RU" dirty="0"/>
              <a:t>забороняється </a:t>
            </a:r>
            <a:r>
              <a:rPr lang="ru-RU" dirty="0" err="1"/>
              <a:t>використовувати</a:t>
            </a:r>
            <a:r>
              <a:rPr lang="ru-RU" dirty="0"/>
              <a:t> </a:t>
            </a:r>
            <a:r>
              <a:rPr lang="ru-RU" dirty="0" err="1"/>
              <a:t>свої</a:t>
            </a:r>
            <a:r>
              <a:rPr lang="ru-RU" dirty="0"/>
              <a:t> </a:t>
            </a:r>
            <a:r>
              <a:rPr lang="ru-RU" dirty="0" err="1"/>
              <a:t>службові</a:t>
            </a:r>
            <a:r>
              <a:rPr lang="ru-RU" dirty="0"/>
              <a:t> </a:t>
            </a:r>
            <a:r>
              <a:rPr lang="ru-RU" dirty="0" err="1"/>
              <a:t>повноваження</a:t>
            </a:r>
            <a:r>
              <a:rPr lang="ru-RU" dirty="0"/>
              <a:t> </a:t>
            </a:r>
            <a:r>
              <a:rPr lang="ru-RU" dirty="0" err="1"/>
              <a:t>або</a:t>
            </a:r>
            <a:r>
              <a:rPr lang="ru-RU" dirty="0"/>
              <a:t> </a:t>
            </a:r>
            <a:r>
              <a:rPr lang="ru-RU" dirty="0" err="1"/>
              <a:t>своє</a:t>
            </a:r>
            <a:r>
              <a:rPr lang="ru-RU" dirty="0"/>
              <a:t> становище та </a:t>
            </a:r>
            <a:r>
              <a:rPr lang="ru-RU" dirty="0" err="1"/>
              <a:t>пов’язані</a:t>
            </a:r>
            <a:r>
              <a:rPr lang="ru-RU" dirty="0"/>
              <a:t> з </a:t>
            </a:r>
            <a:r>
              <a:rPr lang="ru-RU" dirty="0" err="1"/>
              <a:t>цим</a:t>
            </a:r>
            <a:r>
              <a:rPr lang="ru-RU" dirty="0"/>
              <a:t> </a:t>
            </a:r>
            <a:r>
              <a:rPr lang="ru-RU" dirty="0" err="1"/>
              <a:t>можливості</a:t>
            </a:r>
            <a:r>
              <a:rPr lang="ru-RU" dirty="0"/>
              <a:t> з метою </a:t>
            </a:r>
            <a:r>
              <a:rPr lang="ru-RU" dirty="0" err="1"/>
              <a:t>одержання</a:t>
            </a:r>
            <a:r>
              <a:rPr lang="ru-RU" dirty="0"/>
              <a:t> </a:t>
            </a:r>
            <a:r>
              <a:rPr lang="ru-RU" dirty="0" err="1"/>
              <a:t>неправомірної</a:t>
            </a:r>
            <a:r>
              <a:rPr lang="ru-RU" dirty="0"/>
              <a:t> </a:t>
            </a:r>
            <a:r>
              <a:rPr lang="ru-RU" dirty="0" err="1"/>
              <a:t>вигоди</a:t>
            </a:r>
            <a:r>
              <a:rPr lang="ru-RU" dirty="0"/>
              <a:t> для себе </a:t>
            </a:r>
            <a:r>
              <a:rPr lang="ru-RU" dirty="0" err="1"/>
              <a:t>чи</a:t>
            </a:r>
            <a:r>
              <a:rPr lang="ru-RU" dirty="0"/>
              <a:t> </a:t>
            </a:r>
            <a:r>
              <a:rPr lang="ru-RU" dirty="0" err="1"/>
              <a:t>інших</a:t>
            </a:r>
            <a:r>
              <a:rPr lang="ru-RU" dirty="0"/>
              <a:t> </a:t>
            </a:r>
            <a:r>
              <a:rPr lang="ru-RU" dirty="0" err="1"/>
              <a:t>осіб</a:t>
            </a:r>
            <a:r>
              <a:rPr lang="ru-RU" dirty="0"/>
              <a:t>, у тому </a:t>
            </a:r>
            <a:r>
              <a:rPr lang="ru-RU" dirty="0" err="1"/>
              <a:t>числі</a:t>
            </a:r>
            <a:r>
              <a:rPr lang="ru-RU" dirty="0"/>
              <a:t> </a:t>
            </a:r>
            <a:r>
              <a:rPr lang="ru-RU" dirty="0" err="1"/>
              <a:t>використовувати</a:t>
            </a:r>
            <a:r>
              <a:rPr lang="ru-RU" dirty="0"/>
              <a:t> будь-яке </a:t>
            </a:r>
            <a:r>
              <a:rPr lang="ru-RU" dirty="0" err="1"/>
              <a:t>державне</a:t>
            </a:r>
            <a:r>
              <a:rPr lang="ru-RU" dirty="0"/>
              <a:t> </a:t>
            </a:r>
            <a:r>
              <a:rPr lang="ru-RU" dirty="0" err="1"/>
              <a:t>чи</a:t>
            </a:r>
            <a:r>
              <a:rPr lang="ru-RU" dirty="0"/>
              <a:t> </a:t>
            </a:r>
            <a:r>
              <a:rPr lang="ru-RU" dirty="0" err="1"/>
              <a:t>комунальне</a:t>
            </a:r>
            <a:r>
              <a:rPr lang="ru-RU" dirty="0"/>
              <a:t> </a:t>
            </a:r>
            <a:r>
              <a:rPr lang="ru-RU" dirty="0" err="1"/>
              <a:t>майно</a:t>
            </a:r>
            <a:r>
              <a:rPr lang="ru-RU" dirty="0"/>
              <a:t> </a:t>
            </a:r>
            <a:r>
              <a:rPr lang="ru-RU" dirty="0" err="1"/>
              <a:t>або</a:t>
            </a:r>
            <a:r>
              <a:rPr lang="ru-RU" dirty="0"/>
              <a:t> </a:t>
            </a:r>
            <a:r>
              <a:rPr lang="ru-RU" dirty="0" err="1"/>
              <a:t>кошти</a:t>
            </a:r>
            <a:r>
              <a:rPr lang="ru-RU" dirty="0"/>
              <a:t> в </a:t>
            </a:r>
            <a:r>
              <a:rPr lang="ru-RU" dirty="0" err="1"/>
              <a:t>приватних</a:t>
            </a:r>
            <a:r>
              <a:rPr lang="ru-RU" dirty="0"/>
              <a:t> </a:t>
            </a:r>
            <a:r>
              <a:rPr lang="ru-RU" dirty="0" err="1"/>
              <a:t>інтересах</a:t>
            </a:r>
            <a:r>
              <a:rPr lang="ru-RU" dirty="0"/>
              <a:t>.</a:t>
            </a:r>
          </a:p>
          <a:p>
            <a:endParaRPr lang="ru-RU" dirty="0"/>
          </a:p>
        </p:txBody>
      </p:sp>
      <p:pic>
        <p:nvPicPr>
          <p:cNvPr id="4" name="Рисунок 3">
            <a:extLst>
              <a:ext uri="{FF2B5EF4-FFF2-40B4-BE49-F238E27FC236}">
                <a16:creationId xmlns:a16="http://schemas.microsoft.com/office/drawing/2014/main" id="{05D1471E-CB26-4EA7-943D-425D88FEDE3D}"/>
              </a:ext>
            </a:extLst>
          </p:cNvPr>
          <p:cNvPicPr>
            <a:picLocks noChangeAspect="1"/>
          </p:cNvPicPr>
          <p:nvPr/>
        </p:nvPicPr>
        <p:blipFill>
          <a:blip r:embed="rId2"/>
          <a:stretch>
            <a:fillRect/>
          </a:stretch>
        </p:blipFill>
        <p:spPr>
          <a:xfrm>
            <a:off x="4657381" y="3082564"/>
            <a:ext cx="3977572" cy="3487917"/>
          </a:xfrm>
          <a:prstGeom prst="rect">
            <a:avLst/>
          </a:prstGeom>
        </p:spPr>
      </p:pic>
    </p:spTree>
    <p:extLst>
      <p:ext uri="{BB962C8B-B14F-4D97-AF65-F5344CB8AC3E}">
        <p14:creationId xmlns:p14="http://schemas.microsoft.com/office/powerpoint/2010/main" val="2691705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51BA55-9033-4C79-846A-79EF6325485D}"/>
              </a:ext>
            </a:extLst>
          </p:cNvPr>
          <p:cNvSpPr>
            <a:spLocks noGrp="1"/>
          </p:cNvSpPr>
          <p:nvPr>
            <p:ph type="title"/>
          </p:nvPr>
        </p:nvSpPr>
        <p:spPr>
          <a:xfrm>
            <a:off x="646111" y="452718"/>
            <a:ext cx="9404723" cy="650218"/>
          </a:xfrm>
        </p:spPr>
        <p:txBody>
          <a:bodyPr/>
          <a:lstStyle/>
          <a:p>
            <a:r>
              <a:rPr lang="ru-RU" sz="1800" dirty="0" err="1"/>
              <a:t>Обмеження</a:t>
            </a:r>
            <a:r>
              <a:rPr lang="ru-RU" sz="1800" dirty="0"/>
              <a:t> </a:t>
            </a:r>
            <a:r>
              <a:rPr lang="ru-RU" sz="1800" dirty="0" err="1"/>
              <a:t>щодо</a:t>
            </a:r>
            <a:r>
              <a:rPr lang="ru-RU" sz="1800" dirty="0"/>
              <a:t> </a:t>
            </a:r>
            <a:r>
              <a:rPr lang="ru-RU" sz="1800" dirty="0" err="1"/>
              <a:t>використання</a:t>
            </a:r>
            <a:r>
              <a:rPr lang="ru-RU" sz="1800" dirty="0"/>
              <a:t> </a:t>
            </a:r>
            <a:r>
              <a:rPr lang="ru-RU" sz="1800" dirty="0" err="1"/>
              <a:t>службових</a:t>
            </a:r>
            <a:r>
              <a:rPr lang="ru-RU" sz="1800" dirty="0"/>
              <a:t> </a:t>
            </a:r>
            <a:r>
              <a:rPr lang="ru-RU" sz="1800" dirty="0" err="1"/>
              <a:t>повноважень</a:t>
            </a:r>
            <a:r>
              <a:rPr lang="ru-RU" sz="1800" dirty="0"/>
              <a:t> </a:t>
            </a:r>
            <a:r>
              <a:rPr lang="ru-RU" sz="1800" dirty="0" err="1"/>
              <a:t>чи</a:t>
            </a:r>
            <a:r>
              <a:rPr lang="ru-RU" sz="1800" dirty="0"/>
              <a:t> </a:t>
            </a:r>
            <a:r>
              <a:rPr lang="ru-RU" sz="1800" dirty="0" err="1"/>
              <a:t>свого</a:t>
            </a:r>
            <a:r>
              <a:rPr lang="ru-RU" sz="1800" dirty="0"/>
              <a:t> становища</a:t>
            </a:r>
            <a:endParaRPr lang="uk-UA" sz="1800" dirty="0"/>
          </a:p>
        </p:txBody>
      </p:sp>
      <p:sp>
        <p:nvSpPr>
          <p:cNvPr id="3" name="Місце для вмісту 2">
            <a:extLst>
              <a:ext uri="{FF2B5EF4-FFF2-40B4-BE49-F238E27FC236}">
                <a16:creationId xmlns:a16="http://schemas.microsoft.com/office/drawing/2014/main" id="{A316395C-6370-459A-A021-B042CBAB0796}"/>
              </a:ext>
            </a:extLst>
          </p:cNvPr>
          <p:cNvSpPr>
            <a:spLocks noGrp="1"/>
          </p:cNvSpPr>
          <p:nvPr>
            <p:ph idx="1"/>
          </p:nvPr>
        </p:nvSpPr>
        <p:spPr>
          <a:xfrm>
            <a:off x="0" y="1036948"/>
            <a:ext cx="11906054" cy="5693790"/>
          </a:xfrm>
        </p:spPr>
        <p:txBody>
          <a:bodyPr/>
          <a:lstStyle/>
          <a:p>
            <a:r>
              <a:rPr lang="ru-RU" dirty="0"/>
              <a:t>Законом дано </a:t>
            </a:r>
            <a:r>
              <a:rPr lang="ru-RU" dirty="0" err="1"/>
              <a:t>визначення</a:t>
            </a:r>
            <a:r>
              <a:rPr lang="ru-RU" dirty="0"/>
              <a:t> </a:t>
            </a:r>
            <a:r>
              <a:rPr lang="ru-RU" dirty="0" err="1"/>
              <a:t>терміну</a:t>
            </a:r>
            <a:r>
              <a:rPr lang="ru-RU" dirty="0"/>
              <a:t> </a:t>
            </a:r>
            <a:r>
              <a:rPr lang="ru-RU" dirty="0" err="1"/>
              <a:t>неправомірна</a:t>
            </a:r>
            <a:r>
              <a:rPr lang="ru-RU" dirty="0"/>
              <a:t> </a:t>
            </a:r>
            <a:r>
              <a:rPr lang="ru-RU" dirty="0" err="1"/>
              <a:t>вигода</a:t>
            </a:r>
            <a:r>
              <a:rPr lang="ru-RU" dirty="0"/>
              <a:t>. </a:t>
            </a:r>
            <a:r>
              <a:rPr lang="ru-RU" dirty="0" err="1"/>
              <a:t>Неправомірна</a:t>
            </a:r>
            <a:r>
              <a:rPr lang="ru-RU" dirty="0"/>
              <a:t> </a:t>
            </a:r>
            <a:r>
              <a:rPr lang="ru-RU" dirty="0" err="1"/>
              <a:t>вигода</a:t>
            </a:r>
            <a:r>
              <a:rPr lang="ru-RU" dirty="0"/>
              <a:t> - </a:t>
            </a:r>
            <a:r>
              <a:rPr lang="ru-RU" dirty="0" err="1"/>
              <a:t>грошові</a:t>
            </a:r>
            <a:r>
              <a:rPr lang="ru-RU" dirty="0"/>
              <a:t> </a:t>
            </a:r>
            <a:r>
              <a:rPr lang="ru-RU" dirty="0" err="1"/>
              <a:t>кошти</a:t>
            </a:r>
            <a:r>
              <a:rPr lang="ru-RU" dirty="0"/>
              <a:t> </a:t>
            </a:r>
            <a:r>
              <a:rPr lang="ru-RU" dirty="0" err="1"/>
              <a:t>або</a:t>
            </a:r>
            <a:r>
              <a:rPr lang="ru-RU" dirty="0"/>
              <a:t> </a:t>
            </a:r>
            <a:r>
              <a:rPr lang="ru-RU" dirty="0" err="1"/>
              <a:t>інше</a:t>
            </a:r>
            <a:r>
              <a:rPr lang="ru-RU" dirty="0"/>
              <a:t> </a:t>
            </a:r>
            <a:r>
              <a:rPr lang="ru-RU" dirty="0" err="1"/>
              <a:t>майно</a:t>
            </a:r>
            <a:r>
              <a:rPr lang="ru-RU" dirty="0"/>
              <a:t>, </a:t>
            </a:r>
            <a:r>
              <a:rPr lang="ru-RU" dirty="0" err="1"/>
              <a:t>переваги</a:t>
            </a:r>
            <a:r>
              <a:rPr lang="ru-RU" dirty="0"/>
              <a:t>, </a:t>
            </a:r>
            <a:r>
              <a:rPr lang="ru-RU" dirty="0" err="1"/>
              <a:t>пільги</a:t>
            </a:r>
            <a:r>
              <a:rPr lang="ru-RU" dirty="0"/>
              <a:t>, </a:t>
            </a:r>
            <a:r>
              <a:rPr lang="ru-RU" dirty="0" err="1"/>
              <a:t>послуги</a:t>
            </a:r>
            <a:r>
              <a:rPr lang="ru-RU" dirty="0"/>
              <a:t>, </a:t>
            </a:r>
            <a:r>
              <a:rPr lang="ru-RU" dirty="0" err="1"/>
              <a:t>нематеріальні</a:t>
            </a:r>
            <a:r>
              <a:rPr lang="ru-RU" dirty="0"/>
              <a:t> </a:t>
            </a:r>
            <a:r>
              <a:rPr lang="ru-RU" dirty="0" err="1"/>
              <a:t>активи</a:t>
            </a:r>
            <a:r>
              <a:rPr lang="ru-RU" dirty="0"/>
              <a:t>, будь-</a:t>
            </a:r>
            <a:r>
              <a:rPr lang="ru-RU" dirty="0" err="1"/>
              <a:t>які</a:t>
            </a:r>
            <a:r>
              <a:rPr lang="ru-RU" dirty="0"/>
              <a:t> </a:t>
            </a:r>
            <a:r>
              <a:rPr lang="ru-RU" dirty="0" err="1"/>
              <a:t>інші</a:t>
            </a:r>
            <a:r>
              <a:rPr lang="ru-RU" dirty="0"/>
              <a:t> </a:t>
            </a:r>
            <a:r>
              <a:rPr lang="ru-RU" dirty="0" err="1"/>
              <a:t>вигоди</a:t>
            </a:r>
            <a:r>
              <a:rPr lang="ru-RU" dirty="0"/>
              <a:t> </a:t>
            </a:r>
            <a:r>
              <a:rPr lang="ru-RU" dirty="0" err="1"/>
              <a:t>нематеріального</a:t>
            </a:r>
            <a:r>
              <a:rPr lang="ru-RU" dirty="0"/>
              <a:t> </a:t>
            </a:r>
            <a:r>
              <a:rPr lang="ru-RU" dirty="0" err="1"/>
              <a:t>чи</a:t>
            </a:r>
            <a:r>
              <a:rPr lang="ru-RU" dirty="0"/>
              <a:t> негрошового характеру, </a:t>
            </a:r>
            <a:r>
              <a:rPr lang="ru-RU" dirty="0" err="1"/>
              <a:t>які</a:t>
            </a:r>
            <a:r>
              <a:rPr lang="ru-RU" dirty="0"/>
              <a:t> </a:t>
            </a:r>
            <a:r>
              <a:rPr lang="ru-RU" dirty="0" err="1"/>
              <a:t>обіцяють</a:t>
            </a:r>
            <a:r>
              <a:rPr lang="ru-RU" dirty="0"/>
              <a:t>, </a:t>
            </a:r>
            <a:r>
              <a:rPr lang="ru-RU" dirty="0" err="1"/>
              <a:t>пропонують</a:t>
            </a:r>
            <a:r>
              <a:rPr lang="ru-RU" dirty="0"/>
              <a:t>, </a:t>
            </a:r>
            <a:r>
              <a:rPr lang="ru-RU" dirty="0" err="1"/>
              <a:t>надають</a:t>
            </a:r>
            <a:r>
              <a:rPr lang="ru-RU" dirty="0"/>
              <a:t> </a:t>
            </a:r>
            <a:r>
              <a:rPr lang="ru-RU" dirty="0" err="1"/>
              <a:t>або</a:t>
            </a:r>
            <a:r>
              <a:rPr lang="ru-RU" dirty="0"/>
              <a:t> </a:t>
            </a:r>
            <a:r>
              <a:rPr lang="ru-RU" dirty="0" err="1"/>
              <a:t>одержують</a:t>
            </a:r>
            <a:r>
              <a:rPr lang="ru-RU" dirty="0"/>
              <a:t> без законних на те </a:t>
            </a:r>
            <a:r>
              <a:rPr lang="ru-RU" dirty="0" err="1"/>
              <a:t>підстав</a:t>
            </a:r>
            <a:r>
              <a:rPr lang="ru-RU" dirty="0"/>
              <a:t>.</a:t>
            </a:r>
            <a:endParaRPr lang="uk-UA" dirty="0"/>
          </a:p>
        </p:txBody>
      </p:sp>
      <p:pic>
        <p:nvPicPr>
          <p:cNvPr id="4" name="Рисунок 3">
            <a:extLst>
              <a:ext uri="{FF2B5EF4-FFF2-40B4-BE49-F238E27FC236}">
                <a16:creationId xmlns:a16="http://schemas.microsoft.com/office/drawing/2014/main" id="{2EF9686F-CAA8-4216-A297-32CB11423ED5}"/>
              </a:ext>
            </a:extLst>
          </p:cNvPr>
          <p:cNvPicPr>
            <a:picLocks noChangeAspect="1"/>
          </p:cNvPicPr>
          <p:nvPr/>
        </p:nvPicPr>
        <p:blipFill>
          <a:blip r:embed="rId2"/>
          <a:stretch>
            <a:fillRect/>
          </a:stretch>
        </p:blipFill>
        <p:spPr>
          <a:xfrm>
            <a:off x="3431357" y="2495544"/>
            <a:ext cx="6153106" cy="4362456"/>
          </a:xfrm>
          <a:prstGeom prst="rect">
            <a:avLst/>
          </a:prstGeom>
        </p:spPr>
      </p:pic>
    </p:spTree>
    <p:extLst>
      <p:ext uri="{BB962C8B-B14F-4D97-AF65-F5344CB8AC3E}">
        <p14:creationId xmlns:p14="http://schemas.microsoft.com/office/powerpoint/2010/main" val="967323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147542-230D-4A86-AC4E-9616833C9968}"/>
              </a:ext>
            </a:extLst>
          </p:cNvPr>
          <p:cNvSpPr>
            <a:spLocks noGrp="1"/>
          </p:cNvSpPr>
          <p:nvPr>
            <p:ph type="title"/>
          </p:nvPr>
        </p:nvSpPr>
        <p:spPr/>
        <p:txBody>
          <a:bodyPr/>
          <a:lstStyle/>
          <a:p>
            <a:r>
              <a:rPr lang="ru-RU" sz="1800" dirty="0"/>
              <a:t>заборона особам, </a:t>
            </a:r>
            <a:r>
              <a:rPr lang="ru-RU" sz="1800" dirty="0" err="1"/>
              <a:t>уповноваженим</a:t>
            </a:r>
            <a:r>
              <a:rPr lang="ru-RU" sz="1800" dirty="0"/>
              <a:t> на </a:t>
            </a:r>
            <a:r>
              <a:rPr lang="ru-RU" sz="1800" dirty="0" err="1"/>
              <a:t>виконання</a:t>
            </a:r>
            <a:r>
              <a:rPr lang="ru-RU" sz="1800" dirty="0"/>
              <a:t> </a:t>
            </a:r>
            <a:r>
              <a:rPr lang="ru-RU" sz="1800" dirty="0" err="1"/>
              <a:t>функцій</a:t>
            </a:r>
            <a:r>
              <a:rPr lang="ru-RU" sz="1800" dirty="0"/>
              <a:t> </a:t>
            </a:r>
            <a:r>
              <a:rPr lang="ru-RU" sz="1800" dirty="0" err="1"/>
              <a:t>держави</a:t>
            </a:r>
            <a:r>
              <a:rPr lang="ru-RU" sz="1800" dirty="0"/>
              <a:t> </a:t>
            </a:r>
            <a:r>
              <a:rPr lang="ru-RU" sz="1800" dirty="0" err="1"/>
              <a:t>або</a:t>
            </a:r>
            <a:r>
              <a:rPr lang="ru-RU" sz="1800" dirty="0"/>
              <a:t> </a:t>
            </a:r>
            <a:r>
              <a:rPr lang="ru-RU" sz="1800" dirty="0" err="1"/>
              <a:t>місцевого</a:t>
            </a:r>
            <a:r>
              <a:rPr lang="ru-RU" sz="1800" dirty="0"/>
              <a:t> </a:t>
            </a:r>
            <a:r>
              <a:rPr lang="ru-RU" sz="1800" dirty="0" err="1"/>
              <a:t>самоврядування</a:t>
            </a:r>
            <a:r>
              <a:rPr lang="ru-RU" sz="1800" dirty="0"/>
              <a:t>, </a:t>
            </a:r>
            <a:r>
              <a:rPr lang="ru-RU" sz="1800" dirty="0" err="1"/>
              <a:t>мати</a:t>
            </a:r>
            <a:r>
              <a:rPr lang="ru-RU" sz="1800" dirty="0"/>
              <a:t> у прямому </a:t>
            </a:r>
            <a:r>
              <a:rPr lang="ru-RU" sz="1800" dirty="0" err="1"/>
              <a:t>підпорядкуванні</a:t>
            </a:r>
            <a:r>
              <a:rPr lang="ru-RU" sz="1800" dirty="0"/>
              <a:t> </a:t>
            </a:r>
            <a:r>
              <a:rPr lang="ru-RU" sz="1800" dirty="0" err="1"/>
              <a:t>близьких</a:t>
            </a:r>
            <a:r>
              <a:rPr lang="ru-RU" sz="1800" dirty="0"/>
              <a:t> </a:t>
            </a:r>
            <a:r>
              <a:rPr lang="ru-RU" sz="1800" dirty="0" err="1"/>
              <a:t>їм</a:t>
            </a:r>
            <a:r>
              <a:rPr lang="ru-RU" sz="1800" dirty="0"/>
              <a:t> </a:t>
            </a:r>
            <a:r>
              <a:rPr lang="ru-RU" sz="1800" dirty="0" err="1"/>
              <a:t>осіб</a:t>
            </a:r>
            <a:r>
              <a:rPr lang="ru-RU" sz="1800" dirty="0"/>
              <a:t> </a:t>
            </a:r>
            <a:r>
              <a:rPr lang="ru-RU" sz="1800" dirty="0" err="1"/>
              <a:t>або</a:t>
            </a:r>
            <a:r>
              <a:rPr lang="ru-RU" sz="1800" dirty="0"/>
              <a:t> бути прямо </a:t>
            </a:r>
            <a:r>
              <a:rPr lang="ru-RU" sz="1800" dirty="0" err="1"/>
              <a:t>підпорядкованими</a:t>
            </a:r>
            <a:r>
              <a:rPr lang="ru-RU" sz="1800" dirty="0"/>
              <a:t> у </a:t>
            </a:r>
            <a:r>
              <a:rPr lang="ru-RU" sz="1800" dirty="0" err="1"/>
              <a:t>зв’язку</a:t>
            </a:r>
            <a:r>
              <a:rPr lang="ru-RU" sz="1800" dirty="0"/>
              <a:t> з </a:t>
            </a:r>
            <a:r>
              <a:rPr lang="ru-RU" sz="1800" dirty="0" err="1"/>
              <a:t>виконанням</a:t>
            </a:r>
            <a:r>
              <a:rPr lang="ru-RU" sz="1800" dirty="0"/>
              <a:t> </a:t>
            </a:r>
            <a:r>
              <a:rPr lang="ru-RU" sz="1800" dirty="0" err="1"/>
              <a:t>повноважень</a:t>
            </a:r>
            <a:r>
              <a:rPr lang="ru-RU" sz="1800" dirty="0"/>
              <a:t> </a:t>
            </a:r>
            <a:r>
              <a:rPr lang="ru-RU" sz="1800" dirty="0" err="1"/>
              <a:t>близьким</a:t>
            </a:r>
            <a:r>
              <a:rPr lang="ru-RU" sz="1800" dirty="0"/>
              <a:t> </a:t>
            </a:r>
            <a:r>
              <a:rPr lang="ru-RU" sz="1800" dirty="0" err="1"/>
              <a:t>їм</a:t>
            </a:r>
            <a:r>
              <a:rPr lang="ru-RU" sz="1800" dirty="0"/>
              <a:t> особам.</a:t>
            </a:r>
            <a:endParaRPr lang="uk-UA" sz="1800" dirty="0"/>
          </a:p>
        </p:txBody>
      </p:sp>
      <p:sp>
        <p:nvSpPr>
          <p:cNvPr id="3" name="Місце для вмісту 2">
            <a:extLst>
              <a:ext uri="{FF2B5EF4-FFF2-40B4-BE49-F238E27FC236}">
                <a16:creationId xmlns:a16="http://schemas.microsoft.com/office/drawing/2014/main" id="{240784F2-17E3-44EB-B0E7-7A436BFC66B3}"/>
              </a:ext>
            </a:extLst>
          </p:cNvPr>
          <p:cNvSpPr>
            <a:spLocks noGrp="1"/>
          </p:cNvSpPr>
          <p:nvPr>
            <p:ph idx="1"/>
          </p:nvPr>
        </p:nvSpPr>
        <p:spPr>
          <a:xfrm>
            <a:off x="141402" y="2052918"/>
            <a:ext cx="11877773" cy="4195481"/>
          </a:xfrm>
        </p:spPr>
        <p:txBody>
          <a:bodyPr>
            <a:normAutofit/>
          </a:bodyPr>
          <a:lstStyle/>
          <a:p>
            <a:r>
              <a:rPr lang="uk-UA" dirty="0"/>
              <a:t>У даному разі необхідно враховувати, що законодавчо це обмеження по суті складається з двох окремих заборон: мати в підпорядкуванні близьких осіб або бути їм прямо підпорядкованим.</a:t>
            </a:r>
          </a:p>
          <a:p>
            <a:endParaRPr lang="uk-UA" dirty="0"/>
          </a:p>
          <a:p>
            <a:r>
              <a:rPr lang="uk-UA" dirty="0"/>
              <a:t>Пряме підпорядкування – це відносини прямої організаційної або правової залежності підлеглої особи від її керівника, у тому числі через вирішення (участь у вирішенні) питань приймання на роботу, звільнення з роботи, застосування заохочень, дисциплінарних стягнень, надання вказівок, доручень тощо, контролю за їх виконанням. При цьому відносинами прямої організаційної або правової залежності підлеглої особи від її керівника вважається наявність хоча б одного з перелічених повноважень керівника щодо підлеглої йому близької особи.</a:t>
            </a:r>
          </a:p>
        </p:txBody>
      </p:sp>
    </p:spTree>
    <p:extLst>
      <p:ext uri="{BB962C8B-B14F-4D97-AF65-F5344CB8AC3E}">
        <p14:creationId xmlns:p14="http://schemas.microsoft.com/office/powerpoint/2010/main" val="1277249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A43FB7-AD53-47C9-80CF-830DF2DE9FD2}"/>
              </a:ext>
            </a:extLst>
          </p:cNvPr>
          <p:cNvSpPr>
            <a:spLocks noGrp="1"/>
          </p:cNvSpPr>
          <p:nvPr>
            <p:ph type="title"/>
          </p:nvPr>
        </p:nvSpPr>
        <p:spPr/>
        <p:txBody>
          <a:bodyPr/>
          <a:lstStyle/>
          <a:p>
            <a:r>
              <a:rPr lang="uk-UA" dirty="0"/>
              <a:t>.</a:t>
            </a:r>
          </a:p>
        </p:txBody>
      </p:sp>
      <p:sp>
        <p:nvSpPr>
          <p:cNvPr id="3" name="Місце для вмісту 2">
            <a:extLst>
              <a:ext uri="{FF2B5EF4-FFF2-40B4-BE49-F238E27FC236}">
                <a16:creationId xmlns:a16="http://schemas.microsoft.com/office/drawing/2014/main" id="{78484670-9A9F-40AA-A721-486D0F60A2A2}"/>
              </a:ext>
            </a:extLst>
          </p:cNvPr>
          <p:cNvSpPr>
            <a:spLocks noGrp="1"/>
          </p:cNvSpPr>
          <p:nvPr>
            <p:ph idx="1"/>
          </p:nvPr>
        </p:nvSpPr>
        <p:spPr>
          <a:xfrm>
            <a:off x="1103312" y="329938"/>
            <a:ext cx="8946541" cy="5918461"/>
          </a:xfrm>
        </p:spPr>
        <p:txBody>
          <a:bodyPr/>
          <a:lstStyle/>
          <a:p>
            <a:r>
              <a:rPr lang="uk-UA" dirty="0"/>
              <a:t>На сьогодні Законом № 1700 чітко визначено коло близьких осіб державного службовця, при цьому порівняно з попередніми нормами законодавства перелік цих осіб дещо розширено.</a:t>
            </a:r>
          </a:p>
          <a:p>
            <a:endParaRPr lang="uk-UA" dirty="0"/>
          </a:p>
          <a:p>
            <a:r>
              <a:rPr lang="uk-UA" dirty="0"/>
              <a:t>Крім того, Закон прямо встановлює алгоритм дій державних службовців у випадку, коли відносини прямого підпорядкування все ж виникли. Ці заходи мають бути самостійно вжиті ними у 15-денний строк. А у разі добровільного невжиття таких заходів та неможливості протягом місяця переведення осіб на інші посади підпорядкована особа підлягає звільненню.</a:t>
            </a:r>
          </a:p>
        </p:txBody>
      </p:sp>
      <p:pic>
        <p:nvPicPr>
          <p:cNvPr id="4" name="Рисунок 3">
            <a:extLst>
              <a:ext uri="{FF2B5EF4-FFF2-40B4-BE49-F238E27FC236}">
                <a16:creationId xmlns:a16="http://schemas.microsoft.com/office/drawing/2014/main" id="{ED62AD40-09AF-4ADB-A6FE-DBF3CF99B7B1}"/>
              </a:ext>
            </a:extLst>
          </p:cNvPr>
          <p:cNvPicPr>
            <a:picLocks noChangeAspect="1"/>
          </p:cNvPicPr>
          <p:nvPr/>
        </p:nvPicPr>
        <p:blipFill>
          <a:blip r:embed="rId2"/>
          <a:stretch>
            <a:fillRect/>
          </a:stretch>
        </p:blipFill>
        <p:spPr>
          <a:xfrm>
            <a:off x="3242821" y="3789575"/>
            <a:ext cx="4364610" cy="2969444"/>
          </a:xfrm>
          <a:prstGeom prst="rect">
            <a:avLst/>
          </a:prstGeom>
        </p:spPr>
      </p:pic>
    </p:spTree>
    <p:extLst>
      <p:ext uri="{BB962C8B-B14F-4D97-AF65-F5344CB8AC3E}">
        <p14:creationId xmlns:p14="http://schemas.microsoft.com/office/powerpoint/2010/main" val="212732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D71B17-87CC-4F1C-BB92-B152DE877951}"/>
              </a:ext>
            </a:extLst>
          </p:cNvPr>
          <p:cNvSpPr>
            <a:spLocks noGrp="1"/>
          </p:cNvSpPr>
          <p:nvPr>
            <p:ph type="title"/>
          </p:nvPr>
        </p:nvSpPr>
        <p:spPr/>
        <p:txBody>
          <a:bodyPr/>
          <a:lstStyle/>
          <a:p>
            <a:r>
              <a:rPr lang="ru-RU" sz="2800" dirty="0" err="1">
                <a:solidFill>
                  <a:srgbClr val="EBEBEB"/>
                </a:solidFill>
              </a:rPr>
              <a:t>Обмеження</a:t>
            </a:r>
            <a:r>
              <a:rPr lang="ru-RU" sz="2800" dirty="0">
                <a:solidFill>
                  <a:srgbClr val="EBEBEB"/>
                </a:solidFill>
              </a:rPr>
              <a:t> </a:t>
            </a:r>
            <a:r>
              <a:rPr lang="ru-RU" sz="2800" dirty="0" err="1">
                <a:solidFill>
                  <a:srgbClr val="EBEBEB"/>
                </a:solidFill>
              </a:rPr>
              <a:t>щодо</a:t>
            </a:r>
            <a:r>
              <a:rPr lang="ru-RU" sz="2800" dirty="0">
                <a:solidFill>
                  <a:srgbClr val="EBEBEB"/>
                </a:solidFill>
              </a:rPr>
              <a:t> </a:t>
            </a:r>
            <a:r>
              <a:rPr lang="ru-RU" sz="2800" dirty="0" err="1">
                <a:solidFill>
                  <a:srgbClr val="EBEBEB"/>
                </a:solidFill>
              </a:rPr>
              <a:t>сумісництва</a:t>
            </a:r>
            <a:r>
              <a:rPr lang="ru-RU" sz="2800" dirty="0">
                <a:solidFill>
                  <a:srgbClr val="EBEBEB"/>
                </a:solidFill>
              </a:rPr>
              <a:t> та </a:t>
            </a:r>
            <a:r>
              <a:rPr lang="ru-RU" sz="2800" dirty="0" err="1">
                <a:solidFill>
                  <a:srgbClr val="EBEBEB"/>
                </a:solidFill>
              </a:rPr>
              <a:t>суміщення</a:t>
            </a:r>
            <a:r>
              <a:rPr lang="ru-RU" sz="2800" dirty="0">
                <a:solidFill>
                  <a:srgbClr val="EBEBEB"/>
                </a:solidFill>
              </a:rPr>
              <a:t> з </a:t>
            </a:r>
            <a:r>
              <a:rPr lang="ru-RU" sz="2800" dirty="0" err="1">
                <a:solidFill>
                  <a:srgbClr val="EBEBEB"/>
                </a:solidFill>
              </a:rPr>
              <a:t>іншими</a:t>
            </a:r>
            <a:r>
              <a:rPr lang="ru-RU" sz="2800" dirty="0">
                <a:solidFill>
                  <a:srgbClr val="EBEBEB"/>
                </a:solidFill>
              </a:rPr>
              <a:t> видами </a:t>
            </a:r>
            <a:r>
              <a:rPr lang="ru-RU" sz="2800" dirty="0" err="1">
                <a:solidFill>
                  <a:srgbClr val="EBEBEB"/>
                </a:solidFill>
              </a:rPr>
              <a:t>діяльності</a:t>
            </a:r>
            <a:endParaRPr lang="uk-UA" dirty="0"/>
          </a:p>
        </p:txBody>
      </p:sp>
      <p:sp>
        <p:nvSpPr>
          <p:cNvPr id="3" name="Місце для вмісту 2">
            <a:extLst>
              <a:ext uri="{FF2B5EF4-FFF2-40B4-BE49-F238E27FC236}">
                <a16:creationId xmlns:a16="http://schemas.microsoft.com/office/drawing/2014/main" id="{BB5A694C-A6BE-492C-8538-97CDEFEE397A}"/>
              </a:ext>
            </a:extLst>
          </p:cNvPr>
          <p:cNvSpPr>
            <a:spLocks noGrp="1"/>
          </p:cNvSpPr>
          <p:nvPr>
            <p:ph idx="1"/>
          </p:nvPr>
        </p:nvSpPr>
        <p:spPr/>
        <p:txBody>
          <a:bodyPr/>
          <a:lstStyle/>
          <a:p>
            <a:pPr lvl="0">
              <a:buClr>
                <a:srgbClr val="1E5155">
                  <a:lumMod val="40000"/>
                  <a:lumOff val="60000"/>
                </a:srgbClr>
              </a:buClr>
            </a:pPr>
            <a:r>
              <a:rPr lang="ru-RU" sz="1900" dirty="0">
                <a:solidFill>
                  <a:prstClr val="white"/>
                </a:solidFill>
              </a:rPr>
              <a:t>2) </a:t>
            </a:r>
            <a:r>
              <a:rPr lang="ru-RU" sz="1900" dirty="0" err="1">
                <a:solidFill>
                  <a:prstClr val="white"/>
                </a:solidFill>
              </a:rPr>
              <a:t>входити</a:t>
            </a:r>
            <a:r>
              <a:rPr lang="ru-RU" sz="1900" dirty="0">
                <a:solidFill>
                  <a:prstClr val="white"/>
                </a:solidFill>
              </a:rPr>
              <a:t> до складу </a:t>
            </a:r>
            <a:r>
              <a:rPr lang="ru-RU" sz="1900" dirty="0" err="1">
                <a:solidFill>
                  <a:prstClr val="white"/>
                </a:solidFill>
              </a:rPr>
              <a:t>правління</a:t>
            </a:r>
            <a:r>
              <a:rPr lang="ru-RU" sz="1900" dirty="0">
                <a:solidFill>
                  <a:prstClr val="white"/>
                </a:solidFill>
              </a:rPr>
              <a:t>, </a:t>
            </a:r>
            <a:r>
              <a:rPr lang="ru-RU" sz="1900" dirty="0" err="1">
                <a:solidFill>
                  <a:prstClr val="white"/>
                </a:solidFill>
              </a:rPr>
              <a:t>інших</a:t>
            </a:r>
            <a:r>
              <a:rPr lang="ru-RU" sz="1900" dirty="0">
                <a:solidFill>
                  <a:prstClr val="white"/>
                </a:solidFill>
              </a:rPr>
              <a:t> </a:t>
            </a:r>
            <a:r>
              <a:rPr lang="ru-RU" sz="1900" dirty="0" err="1">
                <a:solidFill>
                  <a:prstClr val="white"/>
                </a:solidFill>
              </a:rPr>
              <a:t>виконавчих</a:t>
            </a:r>
            <a:r>
              <a:rPr lang="ru-RU" sz="1900" dirty="0">
                <a:solidFill>
                  <a:prstClr val="white"/>
                </a:solidFill>
              </a:rPr>
              <a:t> </a:t>
            </a:r>
            <a:r>
              <a:rPr lang="ru-RU" sz="1900" dirty="0" err="1">
                <a:solidFill>
                  <a:prstClr val="white"/>
                </a:solidFill>
              </a:rPr>
              <a:t>чи</a:t>
            </a:r>
            <a:r>
              <a:rPr lang="ru-RU" sz="1900" dirty="0">
                <a:solidFill>
                  <a:prstClr val="white"/>
                </a:solidFill>
              </a:rPr>
              <a:t> </a:t>
            </a:r>
            <a:r>
              <a:rPr lang="ru-RU" sz="1900" dirty="0" err="1">
                <a:solidFill>
                  <a:prstClr val="white"/>
                </a:solidFill>
              </a:rPr>
              <a:t>контрольних</a:t>
            </a:r>
            <a:r>
              <a:rPr lang="ru-RU" sz="1900" dirty="0">
                <a:solidFill>
                  <a:prstClr val="white"/>
                </a:solidFill>
              </a:rPr>
              <a:t> </a:t>
            </a:r>
            <a:r>
              <a:rPr lang="ru-RU" sz="1900" dirty="0" err="1">
                <a:solidFill>
                  <a:prstClr val="white"/>
                </a:solidFill>
              </a:rPr>
              <a:t>органів</a:t>
            </a:r>
            <a:r>
              <a:rPr lang="ru-RU" sz="1900" dirty="0">
                <a:solidFill>
                  <a:prstClr val="white"/>
                </a:solidFill>
              </a:rPr>
              <a:t>, </a:t>
            </a:r>
            <a:r>
              <a:rPr lang="ru-RU" sz="1900" dirty="0" err="1">
                <a:solidFill>
                  <a:prstClr val="white"/>
                </a:solidFill>
              </a:rPr>
              <a:t>наглядової</a:t>
            </a:r>
            <a:r>
              <a:rPr lang="ru-RU" sz="1900" dirty="0">
                <a:solidFill>
                  <a:prstClr val="white"/>
                </a:solidFill>
              </a:rPr>
              <a:t> ради </a:t>
            </a:r>
            <a:r>
              <a:rPr lang="ru-RU" sz="1900" dirty="0" err="1">
                <a:solidFill>
                  <a:prstClr val="white"/>
                </a:solidFill>
              </a:rPr>
              <a:t>підприємства</a:t>
            </a:r>
            <a:r>
              <a:rPr lang="ru-RU" sz="1900" dirty="0">
                <a:solidFill>
                  <a:prstClr val="white"/>
                </a:solidFill>
              </a:rPr>
              <a:t> </a:t>
            </a:r>
            <a:r>
              <a:rPr lang="ru-RU" sz="1900" dirty="0" err="1">
                <a:solidFill>
                  <a:prstClr val="white"/>
                </a:solidFill>
              </a:rPr>
              <a:t>або</a:t>
            </a:r>
            <a:r>
              <a:rPr lang="ru-RU" sz="1900" dirty="0">
                <a:solidFill>
                  <a:prstClr val="white"/>
                </a:solidFill>
              </a:rPr>
              <a:t> </a:t>
            </a:r>
            <a:r>
              <a:rPr lang="ru-RU" sz="1900" dirty="0" err="1">
                <a:solidFill>
                  <a:prstClr val="white"/>
                </a:solidFill>
              </a:rPr>
              <a:t>організації</a:t>
            </a:r>
            <a:r>
              <a:rPr lang="ru-RU" sz="1900" dirty="0">
                <a:solidFill>
                  <a:prstClr val="white"/>
                </a:solidFill>
              </a:rPr>
              <a:t>, </a:t>
            </a:r>
            <a:r>
              <a:rPr lang="ru-RU" sz="1900" dirty="0" err="1">
                <a:solidFill>
                  <a:prstClr val="white"/>
                </a:solidFill>
              </a:rPr>
              <a:t>що</a:t>
            </a:r>
            <a:r>
              <a:rPr lang="ru-RU" sz="1900" dirty="0">
                <a:solidFill>
                  <a:prstClr val="white"/>
                </a:solidFill>
              </a:rPr>
              <a:t> </a:t>
            </a:r>
            <a:r>
              <a:rPr lang="ru-RU" sz="1900" dirty="0" err="1">
                <a:solidFill>
                  <a:prstClr val="white"/>
                </a:solidFill>
              </a:rPr>
              <a:t>має</a:t>
            </a:r>
            <a:r>
              <a:rPr lang="ru-RU" sz="1900" dirty="0">
                <a:solidFill>
                  <a:prstClr val="white"/>
                </a:solidFill>
              </a:rPr>
              <a:t> на </a:t>
            </a:r>
            <a:r>
              <a:rPr lang="ru-RU" sz="1900" dirty="0" err="1">
                <a:solidFill>
                  <a:prstClr val="white"/>
                </a:solidFill>
              </a:rPr>
              <a:t>меті</a:t>
            </a:r>
            <a:r>
              <a:rPr lang="ru-RU" sz="1900" dirty="0">
                <a:solidFill>
                  <a:prstClr val="white"/>
                </a:solidFill>
              </a:rPr>
              <a:t> </a:t>
            </a:r>
            <a:r>
              <a:rPr lang="ru-RU" sz="1900" dirty="0" err="1">
                <a:solidFill>
                  <a:prstClr val="white"/>
                </a:solidFill>
              </a:rPr>
              <a:t>одержання</a:t>
            </a:r>
            <a:r>
              <a:rPr lang="ru-RU" sz="1900" dirty="0">
                <a:solidFill>
                  <a:prstClr val="white"/>
                </a:solidFill>
              </a:rPr>
              <a:t> </a:t>
            </a:r>
            <a:r>
              <a:rPr lang="ru-RU" sz="1900" dirty="0" err="1">
                <a:solidFill>
                  <a:prstClr val="white"/>
                </a:solidFill>
              </a:rPr>
              <a:t>прибутку</a:t>
            </a:r>
            <a:r>
              <a:rPr lang="ru-RU" sz="1900" dirty="0">
                <a:solidFill>
                  <a:prstClr val="white"/>
                </a:solidFill>
              </a:rPr>
              <a:t> (</a:t>
            </a:r>
            <a:r>
              <a:rPr lang="ru-RU" sz="1900" dirty="0" err="1">
                <a:solidFill>
                  <a:prstClr val="white"/>
                </a:solidFill>
              </a:rPr>
              <a:t>крім</a:t>
            </a:r>
            <a:r>
              <a:rPr lang="ru-RU" sz="1900" dirty="0">
                <a:solidFill>
                  <a:prstClr val="white"/>
                </a:solidFill>
              </a:rPr>
              <a:t> </a:t>
            </a:r>
            <a:r>
              <a:rPr lang="ru-RU" sz="1900" dirty="0" err="1">
                <a:solidFill>
                  <a:prstClr val="white"/>
                </a:solidFill>
              </a:rPr>
              <a:t>випадків</a:t>
            </a:r>
            <a:r>
              <a:rPr lang="ru-RU" sz="1900" dirty="0">
                <a:solidFill>
                  <a:prstClr val="white"/>
                </a:solidFill>
              </a:rPr>
              <a:t>, коли особи </a:t>
            </a:r>
            <a:r>
              <a:rPr lang="ru-RU" sz="1900" dirty="0" err="1">
                <a:solidFill>
                  <a:prstClr val="white"/>
                </a:solidFill>
              </a:rPr>
              <a:t>здійснюють</a:t>
            </a:r>
            <a:r>
              <a:rPr lang="ru-RU" sz="1900" dirty="0">
                <a:solidFill>
                  <a:prstClr val="white"/>
                </a:solidFill>
              </a:rPr>
              <a:t> </a:t>
            </a:r>
            <a:r>
              <a:rPr lang="ru-RU" sz="1900" dirty="0" err="1">
                <a:solidFill>
                  <a:prstClr val="white"/>
                </a:solidFill>
              </a:rPr>
              <a:t>функції</a:t>
            </a:r>
            <a:r>
              <a:rPr lang="ru-RU" sz="1900" dirty="0">
                <a:solidFill>
                  <a:prstClr val="white"/>
                </a:solidFill>
              </a:rPr>
              <a:t> з </a:t>
            </a:r>
            <a:r>
              <a:rPr lang="ru-RU" sz="1900" dirty="0" err="1">
                <a:solidFill>
                  <a:prstClr val="white"/>
                </a:solidFill>
              </a:rPr>
              <a:t>управління</a:t>
            </a:r>
            <a:r>
              <a:rPr lang="ru-RU" sz="1900" dirty="0">
                <a:solidFill>
                  <a:prstClr val="white"/>
                </a:solidFill>
              </a:rPr>
              <a:t> </a:t>
            </a:r>
            <a:r>
              <a:rPr lang="ru-RU" sz="1900" dirty="0" err="1">
                <a:solidFill>
                  <a:prstClr val="white"/>
                </a:solidFill>
              </a:rPr>
              <a:t>акціями</a:t>
            </a:r>
            <a:r>
              <a:rPr lang="ru-RU" sz="1900" dirty="0">
                <a:solidFill>
                  <a:prstClr val="white"/>
                </a:solidFill>
              </a:rPr>
              <a:t> (</a:t>
            </a:r>
            <a:r>
              <a:rPr lang="ru-RU" sz="1900" dirty="0" err="1">
                <a:solidFill>
                  <a:prstClr val="white"/>
                </a:solidFill>
              </a:rPr>
              <a:t>частками</a:t>
            </a:r>
            <a:r>
              <a:rPr lang="ru-RU" sz="1900" dirty="0">
                <a:solidFill>
                  <a:prstClr val="white"/>
                </a:solidFill>
              </a:rPr>
              <a:t>, паями), </a:t>
            </a:r>
            <a:r>
              <a:rPr lang="ru-RU" sz="1900" dirty="0" err="1">
                <a:solidFill>
                  <a:prstClr val="white"/>
                </a:solidFill>
              </a:rPr>
              <a:t>що</a:t>
            </a:r>
            <a:r>
              <a:rPr lang="ru-RU" sz="1900" dirty="0">
                <a:solidFill>
                  <a:prstClr val="white"/>
                </a:solidFill>
              </a:rPr>
              <a:t> належать </a:t>
            </a:r>
            <a:r>
              <a:rPr lang="ru-RU" sz="1900" dirty="0" err="1">
                <a:solidFill>
                  <a:prstClr val="white"/>
                </a:solidFill>
              </a:rPr>
              <a:t>державі</a:t>
            </a:r>
            <a:r>
              <a:rPr lang="ru-RU" sz="1900" dirty="0">
                <a:solidFill>
                  <a:prstClr val="white"/>
                </a:solidFill>
              </a:rPr>
              <a:t> </a:t>
            </a:r>
            <a:r>
              <a:rPr lang="ru-RU" sz="1900" dirty="0" err="1">
                <a:solidFill>
                  <a:prstClr val="white"/>
                </a:solidFill>
              </a:rPr>
              <a:t>чи</a:t>
            </a:r>
            <a:r>
              <a:rPr lang="ru-RU" sz="1900" dirty="0">
                <a:solidFill>
                  <a:prstClr val="white"/>
                </a:solidFill>
              </a:rPr>
              <a:t> </a:t>
            </a:r>
            <a:r>
              <a:rPr lang="ru-RU" sz="1900" dirty="0" err="1">
                <a:solidFill>
                  <a:prstClr val="white"/>
                </a:solidFill>
              </a:rPr>
              <a:t>територіальній</a:t>
            </a:r>
            <a:r>
              <a:rPr lang="ru-RU" sz="1900" dirty="0">
                <a:solidFill>
                  <a:prstClr val="white"/>
                </a:solidFill>
              </a:rPr>
              <a:t> </a:t>
            </a:r>
            <a:r>
              <a:rPr lang="ru-RU" sz="1900" dirty="0" err="1">
                <a:solidFill>
                  <a:prstClr val="white"/>
                </a:solidFill>
              </a:rPr>
              <a:t>громаді</a:t>
            </a:r>
            <a:r>
              <a:rPr lang="ru-RU" sz="1900" dirty="0">
                <a:solidFill>
                  <a:prstClr val="white"/>
                </a:solidFill>
              </a:rPr>
              <a:t>, та </a:t>
            </a:r>
            <a:r>
              <a:rPr lang="ru-RU" sz="1900" dirty="0" err="1">
                <a:solidFill>
                  <a:prstClr val="white"/>
                </a:solidFill>
              </a:rPr>
              <a:t>представляють</a:t>
            </a:r>
            <a:r>
              <a:rPr lang="ru-RU" sz="1900" dirty="0">
                <a:solidFill>
                  <a:prstClr val="white"/>
                </a:solidFill>
              </a:rPr>
              <a:t> </a:t>
            </a:r>
            <a:r>
              <a:rPr lang="ru-RU" sz="1900" dirty="0" err="1">
                <a:solidFill>
                  <a:prstClr val="white"/>
                </a:solidFill>
              </a:rPr>
              <a:t>інтереси</a:t>
            </a:r>
            <a:r>
              <a:rPr lang="ru-RU" sz="1900" dirty="0">
                <a:solidFill>
                  <a:prstClr val="white"/>
                </a:solidFill>
              </a:rPr>
              <a:t> </a:t>
            </a:r>
            <a:r>
              <a:rPr lang="ru-RU" sz="1900" dirty="0" err="1">
                <a:solidFill>
                  <a:prstClr val="white"/>
                </a:solidFill>
              </a:rPr>
              <a:t>держави</a:t>
            </a:r>
            <a:r>
              <a:rPr lang="ru-RU" sz="1900" dirty="0">
                <a:solidFill>
                  <a:prstClr val="white"/>
                </a:solidFill>
              </a:rPr>
              <a:t> </a:t>
            </a:r>
            <a:r>
              <a:rPr lang="ru-RU" sz="1900" dirty="0" err="1">
                <a:solidFill>
                  <a:prstClr val="white"/>
                </a:solidFill>
              </a:rPr>
              <a:t>чи</a:t>
            </a:r>
            <a:r>
              <a:rPr lang="ru-RU" sz="1900" dirty="0">
                <a:solidFill>
                  <a:prstClr val="white"/>
                </a:solidFill>
              </a:rPr>
              <a:t> </a:t>
            </a:r>
            <a:r>
              <a:rPr lang="ru-RU" sz="1900" dirty="0" err="1">
                <a:solidFill>
                  <a:prstClr val="white"/>
                </a:solidFill>
              </a:rPr>
              <a:t>територіальної</a:t>
            </a:r>
            <a:r>
              <a:rPr lang="ru-RU" sz="1900" dirty="0">
                <a:solidFill>
                  <a:prstClr val="white"/>
                </a:solidFill>
              </a:rPr>
              <a:t> </a:t>
            </a:r>
            <a:r>
              <a:rPr lang="ru-RU" sz="1900" dirty="0" err="1">
                <a:solidFill>
                  <a:prstClr val="white"/>
                </a:solidFill>
              </a:rPr>
              <a:t>громади</a:t>
            </a:r>
            <a:r>
              <a:rPr lang="ru-RU" sz="1900" dirty="0">
                <a:solidFill>
                  <a:prstClr val="white"/>
                </a:solidFill>
              </a:rPr>
              <a:t> в </a:t>
            </a:r>
            <a:r>
              <a:rPr lang="ru-RU" sz="1900" dirty="0" err="1">
                <a:solidFill>
                  <a:prstClr val="white"/>
                </a:solidFill>
              </a:rPr>
              <a:t>раді</a:t>
            </a:r>
            <a:r>
              <a:rPr lang="ru-RU" sz="1900" dirty="0">
                <a:solidFill>
                  <a:prstClr val="white"/>
                </a:solidFill>
              </a:rPr>
              <a:t> (</a:t>
            </a:r>
            <a:r>
              <a:rPr lang="ru-RU" sz="1900" dirty="0" err="1">
                <a:solidFill>
                  <a:prstClr val="white"/>
                </a:solidFill>
              </a:rPr>
              <a:t>спостережній</a:t>
            </a:r>
            <a:r>
              <a:rPr lang="ru-RU" sz="1900" dirty="0">
                <a:solidFill>
                  <a:prstClr val="white"/>
                </a:solidFill>
              </a:rPr>
              <a:t> </a:t>
            </a:r>
            <a:r>
              <a:rPr lang="ru-RU" sz="1900" dirty="0" err="1">
                <a:solidFill>
                  <a:prstClr val="white"/>
                </a:solidFill>
              </a:rPr>
              <a:t>раді</a:t>
            </a:r>
            <a:r>
              <a:rPr lang="ru-RU" sz="1900" dirty="0">
                <a:solidFill>
                  <a:prstClr val="white"/>
                </a:solidFill>
              </a:rPr>
              <a:t>), </a:t>
            </a:r>
            <a:r>
              <a:rPr lang="ru-RU" sz="1900" dirty="0" err="1">
                <a:solidFill>
                  <a:prstClr val="white"/>
                </a:solidFill>
              </a:rPr>
              <a:t>ревізійній</a:t>
            </a:r>
            <a:r>
              <a:rPr lang="ru-RU" sz="1900" dirty="0">
                <a:solidFill>
                  <a:prstClr val="white"/>
                </a:solidFill>
              </a:rPr>
              <a:t> </a:t>
            </a:r>
            <a:r>
              <a:rPr lang="ru-RU" sz="1900" dirty="0" err="1">
                <a:solidFill>
                  <a:prstClr val="white"/>
                </a:solidFill>
              </a:rPr>
              <a:t>комісії</a:t>
            </a:r>
            <a:r>
              <a:rPr lang="ru-RU" sz="1900" dirty="0">
                <a:solidFill>
                  <a:prstClr val="white"/>
                </a:solidFill>
              </a:rPr>
              <a:t> </a:t>
            </a:r>
            <a:r>
              <a:rPr lang="ru-RU" sz="1900" dirty="0" err="1">
                <a:solidFill>
                  <a:prstClr val="white"/>
                </a:solidFill>
              </a:rPr>
              <a:t>господарської</a:t>
            </a:r>
            <a:r>
              <a:rPr lang="ru-RU" sz="1900" dirty="0">
                <a:solidFill>
                  <a:prstClr val="white"/>
                </a:solidFill>
              </a:rPr>
              <a:t> </a:t>
            </a:r>
            <a:r>
              <a:rPr lang="ru-RU" sz="1900" dirty="0" err="1">
                <a:solidFill>
                  <a:prstClr val="white"/>
                </a:solidFill>
              </a:rPr>
              <a:t>організації</a:t>
            </a:r>
            <a:r>
              <a:rPr lang="ru-RU" sz="1900" dirty="0">
                <a:solidFill>
                  <a:prstClr val="white"/>
                </a:solidFill>
              </a:rPr>
              <a:t>), </a:t>
            </a:r>
            <a:r>
              <a:rPr lang="ru-RU" sz="1900" dirty="0" err="1">
                <a:solidFill>
                  <a:prstClr val="white"/>
                </a:solidFill>
              </a:rPr>
              <a:t>якщо</a:t>
            </a:r>
            <a:r>
              <a:rPr lang="ru-RU" sz="1900" dirty="0">
                <a:solidFill>
                  <a:prstClr val="white"/>
                </a:solidFill>
              </a:rPr>
              <a:t> </a:t>
            </a:r>
            <a:r>
              <a:rPr lang="ru-RU" sz="1900" dirty="0" err="1">
                <a:solidFill>
                  <a:prstClr val="white"/>
                </a:solidFill>
              </a:rPr>
              <a:t>інше</a:t>
            </a:r>
            <a:r>
              <a:rPr lang="ru-RU" sz="1900" dirty="0">
                <a:solidFill>
                  <a:prstClr val="white"/>
                </a:solidFill>
              </a:rPr>
              <a:t> не </a:t>
            </a:r>
            <a:r>
              <a:rPr lang="ru-RU" sz="1900" dirty="0" err="1">
                <a:solidFill>
                  <a:prstClr val="white"/>
                </a:solidFill>
              </a:rPr>
              <a:t>передбачено</a:t>
            </a:r>
            <a:r>
              <a:rPr lang="ru-RU" sz="1900" dirty="0">
                <a:solidFill>
                  <a:prstClr val="white"/>
                </a:solidFill>
              </a:rPr>
              <a:t> </a:t>
            </a:r>
            <a:r>
              <a:rPr lang="ru-RU" sz="1900" dirty="0" err="1">
                <a:solidFill>
                  <a:prstClr val="white"/>
                </a:solidFill>
              </a:rPr>
              <a:t>Конституцією</a:t>
            </a:r>
            <a:r>
              <a:rPr lang="ru-RU" sz="1900" dirty="0">
                <a:solidFill>
                  <a:prstClr val="white"/>
                </a:solidFill>
              </a:rPr>
              <a:t> </a:t>
            </a:r>
            <a:r>
              <a:rPr lang="ru-RU" sz="1900" dirty="0" err="1">
                <a:solidFill>
                  <a:prstClr val="white"/>
                </a:solidFill>
              </a:rPr>
              <a:t>або</a:t>
            </a:r>
            <a:r>
              <a:rPr lang="ru-RU" sz="1900" dirty="0">
                <a:solidFill>
                  <a:prstClr val="white"/>
                </a:solidFill>
              </a:rPr>
              <a:t> законами </a:t>
            </a:r>
            <a:r>
              <a:rPr lang="ru-RU" sz="1900" dirty="0" err="1">
                <a:solidFill>
                  <a:prstClr val="white"/>
                </a:solidFill>
              </a:rPr>
              <a:t>України</a:t>
            </a:r>
            <a:r>
              <a:rPr lang="ru-RU" sz="1900" dirty="0">
                <a:solidFill>
                  <a:prstClr val="white"/>
                </a:solidFill>
              </a:rPr>
              <a:t>.</a:t>
            </a:r>
          </a:p>
          <a:p>
            <a:endParaRPr lang="uk-UA" dirty="0"/>
          </a:p>
        </p:txBody>
      </p:sp>
      <p:pic>
        <p:nvPicPr>
          <p:cNvPr id="4" name="Рисунок 3">
            <a:extLst>
              <a:ext uri="{FF2B5EF4-FFF2-40B4-BE49-F238E27FC236}">
                <a16:creationId xmlns:a16="http://schemas.microsoft.com/office/drawing/2014/main" id="{6926D6B4-0A2D-4E6E-B74B-0614A9CDC5E0}"/>
              </a:ext>
            </a:extLst>
          </p:cNvPr>
          <p:cNvPicPr>
            <a:picLocks noChangeAspect="1"/>
          </p:cNvPicPr>
          <p:nvPr/>
        </p:nvPicPr>
        <p:blipFill>
          <a:blip r:embed="rId2"/>
          <a:stretch>
            <a:fillRect/>
          </a:stretch>
        </p:blipFill>
        <p:spPr>
          <a:xfrm>
            <a:off x="4204355" y="4487159"/>
            <a:ext cx="3487917" cy="2370841"/>
          </a:xfrm>
          <a:prstGeom prst="rect">
            <a:avLst/>
          </a:prstGeom>
        </p:spPr>
      </p:pic>
    </p:spTree>
    <p:extLst>
      <p:ext uri="{BB962C8B-B14F-4D97-AF65-F5344CB8AC3E}">
        <p14:creationId xmlns:p14="http://schemas.microsoft.com/office/powerpoint/2010/main" val="798226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800" dirty="0"/>
              <a:t>АДМІНІСТРАТИВНІ ПРАВОПОРУШЕННЯ, ПОВ’ЯЗАНІ З КОРУПЦІЄЮ</a:t>
            </a:r>
          </a:p>
        </p:txBody>
      </p:sp>
      <p:sp>
        <p:nvSpPr>
          <p:cNvPr id="3" name="Объект 2"/>
          <p:cNvSpPr>
            <a:spLocks noGrp="1"/>
          </p:cNvSpPr>
          <p:nvPr>
            <p:ph idx="1"/>
          </p:nvPr>
        </p:nvSpPr>
        <p:spPr>
          <a:xfrm>
            <a:off x="1103312" y="1454728"/>
            <a:ext cx="8946541" cy="4793672"/>
          </a:xfrm>
        </p:spPr>
        <p:txBody>
          <a:bodyPr>
            <a:normAutofit fontScale="70000" lnSpcReduction="20000"/>
          </a:bodyPr>
          <a:lstStyle/>
          <a:p>
            <a:r>
              <a:rPr lang="ru-RU" dirty="0" err="1"/>
              <a:t>Стаття</a:t>
            </a:r>
            <a:r>
              <a:rPr lang="ru-RU" dirty="0"/>
              <a:t> 172-4. </a:t>
            </a:r>
            <a:r>
              <a:rPr lang="ru-RU" dirty="0" err="1"/>
              <a:t>Порушення</a:t>
            </a:r>
            <a:r>
              <a:rPr lang="ru-RU" dirty="0"/>
              <a:t> </a:t>
            </a:r>
            <a:r>
              <a:rPr lang="ru-RU" dirty="0" err="1"/>
              <a:t>обмежень</a:t>
            </a:r>
            <a:r>
              <a:rPr lang="ru-RU" dirty="0"/>
              <a:t> </a:t>
            </a:r>
            <a:r>
              <a:rPr lang="ru-RU" dirty="0" err="1"/>
              <a:t>щодо</a:t>
            </a:r>
            <a:r>
              <a:rPr lang="ru-RU" dirty="0"/>
              <a:t> </a:t>
            </a:r>
            <a:r>
              <a:rPr lang="ru-RU" dirty="0" err="1"/>
              <a:t>сумісництва</a:t>
            </a:r>
            <a:r>
              <a:rPr lang="ru-RU" dirty="0"/>
              <a:t> та </a:t>
            </a:r>
            <a:r>
              <a:rPr lang="ru-RU" dirty="0" err="1"/>
              <a:t>суміщення</a:t>
            </a:r>
            <a:r>
              <a:rPr lang="ru-RU" dirty="0"/>
              <a:t> з </a:t>
            </a:r>
            <a:r>
              <a:rPr lang="ru-RU" dirty="0" err="1"/>
              <a:t>іншими</a:t>
            </a:r>
            <a:r>
              <a:rPr lang="ru-RU" dirty="0"/>
              <a:t> видами </a:t>
            </a:r>
            <a:r>
              <a:rPr lang="ru-RU" dirty="0" err="1"/>
              <a:t>діяльності</a:t>
            </a:r>
            <a:endParaRPr lang="ru-RU" dirty="0"/>
          </a:p>
          <a:p>
            <a:r>
              <a:rPr lang="ru-RU" b="1" i="1" dirty="0" err="1"/>
              <a:t>Порушення</a:t>
            </a:r>
            <a:r>
              <a:rPr lang="ru-RU" b="1" i="1" dirty="0"/>
              <a:t> особою </a:t>
            </a:r>
            <a:r>
              <a:rPr lang="ru-RU" b="1" i="1" dirty="0" err="1"/>
              <a:t>встановлених</a:t>
            </a:r>
            <a:r>
              <a:rPr lang="ru-RU" b="1" i="1" dirty="0"/>
              <a:t> законом </a:t>
            </a:r>
            <a:r>
              <a:rPr lang="ru-RU" b="1" i="1" dirty="0" err="1"/>
              <a:t>обмежень</a:t>
            </a:r>
            <a:r>
              <a:rPr lang="ru-RU" b="1" i="1" dirty="0"/>
              <a:t> </a:t>
            </a:r>
            <a:r>
              <a:rPr lang="ru-RU" b="1" i="1" dirty="0" err="1"/>
              <a:t>щодо</a:t>
            </a:r>
            <a:r>
              <a:rPr lang="ru-RU" b="1" i="1" dirty="0"/>
              <a:t> </a:t>
            </a:r>
            <a:r>
              <a:rPr lang="ru-RU" b="1" i="1" dirty="0" err="1"/>
              <a:t>зайняття</a:t>
            </a:r>
            <a:r>
              <a:rPr lang="ru-RU" b="1" i="1" dirty="0"/>
              <a:t> </a:t>
            </a:r>
            <a:r>
              <a:rPr lang="ru-RU" b="1" i="1" dirty="0" err="1"/>
              <a:t>іншою</a:t>
            </a:r>
            <a:r>
              <a:rPr lang="ru-RU" b="1" i="1" dirty="0"/>
              <a:t> </a:t>
            </a:r>
            <a:r>
              <a:rPr lang="ru-RU" b="1" i="1" dirty="0" err="1"/>
              <a:t>оплачуваною</a:t>
            </a:r>
            <a:r>
              <a:rPr lang="ru-RU" b="1" i="1" dirty="0"/>
              <a:t> </a:t>
            </a:r>
            <a:r>
              <a:rPr lang="ru-RU" b="1" i="1" dirty="0" err="1"/>
              <a:t>діяльністю</a:t>
            </a:r>
            <a:r>
              <a:rPr lang="ru-RU" b="1" i="1" dirty="0"/>
              <a:t> (</a:t>
            </a:r>
            <a:r>
              <a:rPr lang="ru-RU" b="1" i="1" dirty="0" err="1"/>
              <a:t>крім</a:t>
            </a:r>
            <a:r>
              <a:rPr lang="ru-RU" b="1" i="1" dirty="0"/>
              <a:t> </a:t>
            </a:r>
            <a:r>
              <a:rPr lang="ru-RU" b="1" i="1" dirty="0" err="1"/>
              <a:t>викладацької</a:t>
            </a:r>
            <a:r>
              <a:rPr lang="ru-RU" b="1" i="1" dirty="0"/>
              <a:t>, </a:t>
            </a:r>
            <a:r>
              <a:rPr lang="ru-RU" b="1" i="1" dirty="0" err="1"/>
              <a:t>наукової</a:t>
            </a:r>
            <a:r>
              <a:rPr lang="ru-RU" b="1" i="1" dirty="0"/>
              <a:t> та </a:t>
            </a:r>
            <a:r>
              <a:rPr lang="ru-RU" b="1" i="1" dirty="0" err="1"/>
              <a:t>творчої</a:t>
            </a:r>
            <a:r>
              <a:rPr lang="ru-RU" b="1" i="1" dirty="0"/>
              <a:t> </a:t>
            </a:r>
            <a:r>
              <a:rPr lang="ru-RU" b="1" i="1" dirty="0" err="1"/>
              <a:t>діяльності</a:t>
            </a:r>
            <a:r>
              <a:rPr lang="ru-RU" b="1" i="1" dirty="0"/>
              <a:t>, </a:t>
            </a:r>
            <a:r>
              <a:rPr lang="ru-RU" b="1" i="1" dirty="0" err="1"/>
              <a:t>медичної</a:t>
            </a:r>
            <a:r>
              <a:rPr lang="ru-RU" b="1" i="1" dirty="0"/>
              <a:t> та </a:t>
            </a:r>
            <a:r>
              <a:rPr lang="ru-RU" b="1" i="1" dirty="0" err="1"/>
              <a:t>суддівської</a:t>
            </a:r>
            <a:r>
              <a:rPr lang="ru-RU" b="1" i="1" dirty="0"/>
              <a:t> практики, </a:t>
            </a:r>
            <a:r>
              <a:rPr lang="ru-RU" b="1" i="1" dirty="0" err="1"/>
              <a:t>інструкторської</a:t>
            </a:r>
            <a:r>
              <a:rPr lang="ru-RU" b="1" i="1" dirty="0"/>
              <a:t> практики </a:t>
            </a:r>
            <a:r>
              <a:rPr lang="ru-RU" b="1" i="1" dirty="0" err="1"/>
              <a:t>із</a:t>
            </a:r>
            <a:r>
              <a:rPr lang="ru-RU" b="1" i="1" dirty="0"/>
              <a:t> спорту) </a:t>
            </a:r>
            <a:r>
              <a:rPr lang="ru-RU" b="1" i="1" dirty="0" err="1"/>
              <a:t>або</a:t>
            </a:r>
            <a:r>
              <a:rPr lang="ru-RU" b="1" i="1" dirty="0"/>
              <a:t> </a:t>
            </a:r>
            <a:r>
              <a:rPr lang="ru-RU" b="1" i="1" dirty="0" err="1"/>
              <a:t>підприємницькою</a:t>
            </a:r>
            <a:r>
              <a:rPr lang="ru-RU" b="1" i="1" dirty="0"/>
              <a:t> </a:t>
            </a:r>
            <a:r>
              <a:rPr lang="ru-RU" b="1" i="1" dirty="0" err="1"/>
              <a:t>діяльністю</a:t>
            </a:r>
            <a:r>
              <a:rPr lang="ru-RU" b="1" i="1"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трьохсот</a:t>
            </a:r>
            <a:r>
              <a:rPr lang="ru-RU" dirty="0"/>
              <a:t> до </a:t>
            </a:r>
            <a:r>
              <a:rPr lang="ru-RU" dirty="0" err="1"/>
              <a:t>п’ятисот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a:t>
            </a:r>
            <a:r>
              <a:rPr lang="ru-RU" dirty="0" err="1"/>
              <a:t>отриманого</a:t>
            </a:r>
            <a:r>
              <a:rPr lang="ru-RU" dirty="0"/>
              <a:t> доходу </a:t>
            </a:r>
            <a:r>
              <a:rPr lang="ru-RU" dirty="0" err="1"/>
              <a:t>від</a:t>
            </a:r>
            <a:r>
              <a:rPr lang="ru-RU" dirty="0"/>
              <a:t> </a:t>
            </a:r>
            <a:r>
              <a:rPr lang="ru-RU" dirty="0" err="1"/>
              <a:t>підприємницької</a:t>
            </a:r>
            <a:r>
              <a:rPr lang="ru-RU" dirty="0"/>
              <a:t> </a:t>
            </a:r>
            <a:r>
              <a:rPr lang="ru-RU" dirty="0" err="1"/>
              <a:t>діяльності</a:t>
            </a:r>
            <a:r>
              <a:rPr lang="ru-RU" dirty="0"/>
              <a:t> </a:t>
            </a:r>
            <a:r>
              <a:rPr lang="ru-RU" dirty="0" err="1"/>
              <a:t>чи</a:t>
            </a:r>
            <a:r>
              <a:rPr lang="ru-RU" dirty="0"/>
              <a:t> </a:t>
            </a:r>
            <a:r>
              <a:rPr lang="ru-RU" dirty="0" err="1"/>
              <a:t>винагороди</a:t>
            </a:r>
            <a:r>
              <a:rPr lang="ru-RU" dirty="0"/>
              <a:t> </a:t>
            </a:r>
            <a:r>
              <a:rPr lang="ru-RU" dirty="0" err="1"/>
              <a:t>від</a:t>
            </a:r>
            <a:r>
              <a:rPr lang="ru-RU" dirty="0"/>
              <a:t> </a:t>
            </a:r>
            <a:r>
              <a:rPr lang="ru-RU" dirty="0" err="1"/>
              <a:t>роботи</a:t>
            </a:r>
            <a:r>
              <a:rPr lang="ru-RU" dirty="0"/>
              <a:t> за </a:t>
            </a:r>
            <a:r>
              <a:rPr lang="ru-RU" dirty="0" err="1"/>
              <a:t>сумісництвом</a:t>
            </a:r>
            <a:r>
              <a:rPr lang="ru-RU" dirty="0"/>
              <a:t>.</a:t>
            </a:r>
          </a:p>
          <a:p>
            <a:r>
              <a:rPr lang="ru-RU" b="1" i="1" dirty="0" err="1"/>
              <a:t>Порушення</a:t>
            </a:r>
            <a:r>
              <a:rPr lang="ru-RU" b="1" i="1" dirty="0"/>
              <a:t> особою </a:t>
            </a:r>
            <a:r>
              <a:rPr lang="ru-RU" b="1" i="1" dirty="0" err="1"/>
              <a:t>встановлених</a:t>
            </a:r>
            <a:r>
              <a:rPr lang="ru-RU" b="1" i="1" dirty="0"/>
              <a:t> законом </a:t>
            </a:r>
            <a:r>
              <a:rPr lang="ru-RU" b="1" i="1" dirty="0" err="1"/>
              <a:t>обмежень</a:t>
            </a:r>
            <a:r>
              <a:rPr lang="ru-RU" b="1" i="1" dirty="0"/>
              <a:t> </a:t>
            </a:r>
            <a:r>
              <a:rPr lang="ru-RU" b="1" i="1" dirty="0" err="1"/>
              <a:t>щодо</a:t>
            </a:r>
            <a:r>
              <a:rPr lang="ru-RU" b="1" i="1" dirty="0"/>
              <a:t> </a:t>
            </a:r>
            <a:r>
              <a:rPr lang="ru-RU" b="1" i="1" dirty="0" err="1"/>
              <a:t>входження</a:t>
            </a:r>
            <a:r>
              <a:rPr lang="ru-RU" b="1" i="1" dirty="0"/>
              <a:t> до складу </a:t>
            </a:r>
            <a:r>
              <a:rPr lang="ru-RU" b="1" i="1" dirty="0" err="1"/>
              <a:t>правління</a:t>
            </a:r>
            <a:r>
              <a:rPr lang="ru-RU" b="1" i="1" dirty="0"/>
              <a:t>, </a:t>
            </a:r>
            <a:r>
              <a:rPr lang="ru-RU" b="1" i="1" dirty="0" err="1"/>
              <a:t>інших</a:t>
            </a:r>
            <a:r>
              <a:rPr lang="ru-RU" b="1" i="1" dirty="0"/>
              <a:t> </a:t>
            </a:r>
            <a:r>
              <a:rPr lang="ru-RU" b="1" i="1" dirty="0" err="1"/>
              <a:t>виконавчих</a:t>
            </a:r>
            <a:r>
              <a:rPr lang="ru-RU" b="1" i="1" dirty="0"/>
              <a:t> </a:t>
            </a:r>
            <a:r>
              <a:rPr lang="ru-RU" b="1" i="1" dirty="0" err="1"/>
              <a:t>чи</a:t>
            </a:r>
            <a:r>
              <a:rPr lang="ru-RU" b="1" i="1" dirty="0"/>
              <a:t> </a:t>
            </a:r>
            <a:r>
              <a:rPr lang="ru-RU" b="1" i="1" dirty="0" err="1"/>
              <a:t>контрольних</a:t>
            </a:r>
            <a:r>
              <a:rPr lang="ru-RU" b="1" i="1" dirty="0"/>
              <a:t> </a:t>
            </a:r>
            <a:r>
              <a:rPr lang="ru-RU" b="1" i="1" dirty="0" err="1"/>
              <a:t>органів</a:t>
            </a:r>
            <a:r>
              <a:rPr lang="ru-RU" b="1" i="1" dirty="0"/>
              <a:t>, </a:t>
            </a:r>
            <a:r>
              <a:rPr lang="ru-RU" b="1" i="1" dirty="0" err="1"/>
              <a:t>чи</a:t>
            </a:r>
            <a:r>
              <a:rPr lang="ru-RU" b="1" i="1" dirty="0"/>
              <a:t> </a:t>
            </a:r>
            <a:r>
              <a:rPr lang="ru-RU" b="1" i="1" dirty="0" err="1"/>
              <a:t>наглядової</a:t>
            </a:r>
            <a:r>
              <a:rPr lang="ru-RU" b="1" i="1" dirty="0"/>
              <a:t> ради </a:t>
            </a:r>
            <a:r>
              <a:rPr lang="ru-RU" b="1" i="1" dirty="0" err="1"/>
              <a:t>підприємства</a:t>
            </a:r>
            <a:r>
              <a:rPr lang="ru-RU" b="1" i="1" dirty="0"/>
              <a:t> </a:t>
            </a:r>
            <a:r>
              <a:rPr lang="ru-RU" b="1" i="1" dirty="0" err="1"/>
              <a:t>або</a:t>
            </a:r>
            <a:r>
              <a:rPr lang="ru-RU" b="1" i="1" dirty="0"/>
              <a:t> </a:t>
            </a:r>
            <a:r>
              <a:rPr lang="ru-RU" b="1" i="1" dirty="0" err="1"/>
              <a:t>організації</a:t>
            </a:r>
            <a:r>
              <a:rPr lang="ru-RU" b="1" i="1" dirty="0"/>
              <a:t>, </a:t>
            </a:r>
            <a:r>
              <a:rPr lang="ru-RU" b="1" i="1" dirty="0" err="1"/>
              <a:t>що</a:t>
            </a:r>
            <a:r>
              <a:rPr lang="ru-RU" b="1" i="1" dirty="0"/>
              <a:t> </a:t>
            </a:r>
            <a:r>
              <a:rPr lang="ru-RU" b="1" i="1" dirty="0" err="1"/>
              <a:t>має</a:t>
            </a:r>
            <a:r>
              <a:rPr lang="ru-RU" b="1" i="1" dirty="0"/>
              <a:t> на </a:t>
            </a:r>
            <a:r>
              <a:rPr lang="ru-RU" b="1" i="1" dirty="0" err="1"/>
              <a:t>меті</a:t>
            </a:r>
            <a:r>
              <a:rPr lang="ru-RU" b="1" i="1" dirty="0"/>
              <a:t> </a:t>
            </a:r>
            <a:r>
              <a:rPr lang="ru-RU" b="1" i="1" dirty="0" err="1"/>
              <a:t>одержання</a:t>
            </a:r>
            <a:r>
              <a:rPr lang="ru-RU" b="1" i="1" dirty="0"/>
              <a:t> </a:t>
            </a:r>
            <a:r>
              <a:rPr lang="ru-RU" b="1" i="1" dirty="0" err="1"/>
              <a:t>прибутку</a:t>
            </a:r>
            <a:r>
              <a:rPr lang="ru-RU" b="1" i="1" dirty="0"/>
              <a:t> (</a:t>
            </a:r>
            <a:r>
              <a:rPr lang="ru-RU" b="1" i="1" dirty="0" err="1"/>
              <a:t>крім</a:t>
            </a:r>
            <a:r>
              <a:rPr lang="ru-RU" b="1" i="1" dirty="0"/>
              <a:t> </a:t>
            </a:r>
            <a:r>
              <a:rPr lang="ru-RU" b="1" i="1" dirty="0" err="1"/>
              <a:t>випадків</a:t>
            </a:r>
            <a:r>
              <a:rPr lang="ru-RU" b="1" i="1" dirty="0"/>
              <a:t>, коли особа </a:t>
            </a:r>
            <a:r>
              <a:rPr lang="ru-RU" b="1" i="1" dirty="0" err="1"/>
              <a:t>здійснює</a:t>
            </a:r>
            <a:r>
              <a:rPr lang="ru-RU" b="1" i="1" dirty="0"/>
              <a:t> </a:t>
            </a:r>
            <a:r>
              <a:rPr lang="ru-RU" b="1" i="1" dirty="0" err="1"/>
              <a:t>функції</a:t>
            </a:r>
            <a:r>
              <a:rPr lang="ru-RU" b="1" i="1" dirty="0"/>
              <a:t> з </a:t>
            </a:r>
            <a:r>
              <a:rPr lang="ru-RU" b="1" i="1" dirty="0" err="1"/>
              <a:t>управління</a:t>
            </a:r>
            <a:r>
              <a:rPr lang="ru-RU" b="1" i="1" dirty="0"/>
              <a:t> </a:t>
            </a:r>
            <a:r>
              <a:rPr lang="ru-RU" b="1" i="1" dirty="0" err="1"/>
              <a:t>акціями</a:t>
            </a:r>
            <a:r>
              <a:rPr lang="ru-RU" b="1" i="1" dirty="0"/>
              <a:t> (</a:t>
            </a:r>
            <a:r>
              <a:rPr lang="ru-RU" b="1" i="1" dirty="0" err="1"/>
              <a:t>частками</a:t>
            </a:r>
            <a:r>
              <a:rPr lang="ru-RU" b="1" i="1" dirty="0"/>
              <a:t>, паями), </a:t>
            </a:r>
            <a:r>
              <a:rPr lang="ru-RU" b="1" i="1" dirty="0" err="1"/>
              <a:t>що</a:t>
            </a:r>
            <a:r>
              <a:rPr lang="ru-RU" b="1" i="1" dirty="0"/>
              <a:t> належать </a:t>
            </a:r>
            <a:r>
              <a:rPr lang="ru-RU" b="1" i="1" dirty="0" err="1"/>
              <a:t>державі</a:t>
            </a:r>
            <a:r>
              <a:rPr lang="ru-RU" b="1" i="1" dirty="0"/>
              <a:t> </a:t>
            </a:r>
            <a:r>
              <a:rPr lang="ru-RU" b="1" i="1" dirty="0" err="1"/>
              <a:t>чи</a:t>
            </a:r>
            <a:r>
              <a:rPr lang="ru-RU" b="1" i="1" dirty="0"/>
              <a:t> </a:t>
            </a:r>
            <a:r>
              <a:rPr lang="ru-RU" b="1" i="1" dirty="0" err="1"/>
              <a:t>територіальній</a:t>
            </a:r>
            <a:r>
              <a:rPr lang="ru-RU" b="1" i="1" dirty="0"/>
              <a:t> </a:t>
            </a:r>
            <a:r>
              <a:rPr lang="ru-RU" b="1" i="1" dirty="0" err="1"/>
              <a:t>громаді</a:t>
            </a:r>
            <a:r>
              <a:rPr lang="ru-RU" b="1" i="1" dirty="0"/>
              <a:t>, та </a:t>
            </a:r>
            <a:r>
              <a:rPr lang="ru-RU" b="1" i="1" dirty="0" err="1"/>
              <a:t>представляє</a:t>
            </a:r>
            <a:r>
              <a:rPr lang="ru-RU" b="1" i="1" dirty="0"/>
              <a:t> </a:t>
            </a:r>
            <a:r>
              <a:rPr lang="ru-RU" b="1" i="1" dirty="0" err="1"/>
              <a:t>інтереси</a:t>
            </a:r>
            <a:r>
              <a:rPr lang="ru-RU" b="1" i="1" dirty="0"/>
              <a:t> </a:t>
            </a:r>
            <a:r>
              <a:rPr lang="ru-RU" b="1" i="1" dirty="0" err="1"/>
              <a:t>держави</a:t>
            </a:r>
            <a:r>
              <a:rPr lang="ru-RU" b="1" i="1" dirty="0"/>
              <a:t> </a:t>
            </a:r>
            <a:r>
              <a:rPr lang="ru-RU" b="1" i="1" dirty="0" err="1"/>
              <a:t>чи</a:t>
            </a:r>
            <a:r>
              <a:rPr lang="ru-RU" b="1" i="1" dirty="0"/>
              <a:t> </a:t>
            </a:r>
            <a:r>
              <a:rPr lang="ru-RU" b="1" i="1" dirty="0" err="1"/>
              <a:t>територіальної</a:t>
            </a:r>
            <a:r>
              <a:rPr lang="ru-RU" b="1" i="1" dirty="0"/>
              <a:t> </a:t>
            </a:r>
            <a:r>
              <a:rPr lang="ru-RU" b="1" i="1" dirty="0" err="1"/>
              <a:t>громади</a:t>
            </a:r>
            <a:r>
              <a:rPr lang="ru-RU" b="1" i="1" dirty="0"/>
              <a:t> в </a:t>
            </a:r>
            <a:r>
              <a:rPr lang="ru-RU" b="1" i="1" dirty="0" err="1"/>
              <a:t>раді</a:t>
            </a:r>
            <a:r>
              <a:rPr lang="ru-RU" b="1" i="1" dirty="0"/>
              <a:t> (</a:t>
            </a:r>
            <a:r>
              <a:rPr lang="ru-RU" b="1" i="1" dirty="0" err="1"/>
              <a:t>спостережній</a:t>
            </a:r>
            <a:r>
              <a:rPr lang="ru-RU" b="1" i="1" dirty="0"/>
              <a:t> </a:t>
            </a:r>
            <a:r>
              <a:rPr lang="ru-RU" b="1" i="1" dirty="0" err="1"/>
              <a:t>раді</a:t>
            </a:r>
            <a:r>
              <a:rPr lang="ru-RU" b="1" i="1" dirty="0"/>
              <a:t>), </a:t>
            </a:r>
            <a:r>
              <a:rPr lang="ru-RU" b="1" i="1" dirty="0" err="1"/>
              <a:t>ревізійній</a:t>
            </a:r>
            <a:r>
              <a:rPr lang="ru-RU" b="1" i="1" dirty="0"/>
              <a:t> </a:t>
            </a:r>
            <a:r>
              <a:rPr lang="ru-RU" b="1" i="1" dirty="0" err="1"/>
              <a:t>комісії</a:t>
            </a:r>
            <a:r>
              <a:rPr lang="ru-RU" b="1" i="1" dirty="0"/>
              <a:t> </a:t>
            </a:r>
            <a:r>
              <a:rPr lang="ru-RU" b="1" i="1" dirty="0" err="1"/>
              <a:t>господарської</a:t>
            </a:r>
            <a:r>
              <a:rPr lang="ru-RU" b="1" i="1" dirty="0"/>
              <a:t> </a:t>
            </a:r>
            <a:r>
              <a:rPr lang="ru-RU" b="1" i="1" dirty="0" err="1"/>
              <a:t>організації</a:t>
            </a:r>
            <a:r>
              <a:rPr lang="ru-RU" b="1" i="1"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трьохсот</a:t>
            </a:r>
            <a:r>
              <a:rPr lang="ru-RU" dirty="0"/>
              <a:t> до </a:t>
            </a:r>
            <a:r>
              <a:rPr lang="ru-RU" dirty="0" err="1"/>
              <a:t>п’ятисот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a:t>
            </a:r>
            <a:r>
              <a:rPr lang="ru-RU" dirty="0" err="1"/>
              <a:t>отриманого</a:t>
            </a:r>
            <a:r>
              <a:rPr lang="ru-RU" dirty="0"/>
              <a:t> доходу </a:t>
            </a:r>
            <a:r>
              <a:rPr lang="ru-RU" dirty="0" err="1"/>
              <a:t>від</a:t>
            </a:r>
            <a:r>
              <a:rPr lang="ru-RU" dirty="0"/>
              <a:t> </a:t>
            </a:r>
            <a:r>
              <a:rPr lang="ru-RU" dirty="0" err="1"/>
              <a:t>такої</a:t>
            </a:r>
            <a:r>
              <a:rPr lang="ru-RU" dirty="0"/>
              <a:t> </a:t>
            </a:r>
            <a:r>
              <a:rPr lang="ru-RU" dirty="0" err="1"/>
              <a:t>діяльності</a:t>
            </a:r>
            <a:r>
              <a:rPr lang="ru-RU" dirty="0"/>
              <a:t>.</a:t>
            </a:r>
          </a:p>
          <a:p>
            <a:r>
              <a:rPr lang="ru-RU" b="1" i="1" dirty="0" err="1"/>
              <a:t>Дії</a:t>
            </a:r>
            <a:r>
              <a:rPr lang="ru-RU" b="1" i="1" dirty="0"/>
              <a:t>, </a:t>
            </a:r>
            <a:r>
              <a:rPr lang="ru-RU" b="1" i="1" dirty="0" err="1"/>
              <a:t>передбачені</a:t>
            </a:r>
            <a:r>
              <a:rPr lang="ru-RU" b="1" i="1" dirty="0"/>
              <a:t> </a:t>
            </a:r>
            <a:r>
              <a:rPr lang="ru-RU" b="1" i="1" dirty="0" err="1"/>
              <a:t>частиною</a:t>
            </a:r>
            <a:r>
              <a:rPr lang="ru-RU" b="1" i="1" dirty="0"/>
              <a:t> </a:t>
            </a:r>
            <a:r>
              <a:rPr lang="ru-RU" b="1" i="1" dirty="0" err="1"/>
              <a:t>першою</a:t>
            </a:r>
            <a:r>
              <a:rPr lang="ru-RU" b="1" i="1" dirty="0"/>
              <a:t> </a:t>
            </a:r>
            <a:r>
              <a:rPr lang="ru-RU" b="1" i="1" dirty="0" err="1"/>
              <a:t>або</a:t>
            </a:r>
            <a:r>
              <a:rPr lang="ru-RU" b="1" i="1" dirty="0"/>
              <a:t> другою, </a:t>
            </a:r>
            <a:r>
              <a:rPr lang="ru-RU" b="1" i="1" dirty="0" err="1"/>
              <a:t>вчинені</a:t>
            </a:r>
            <a:r>
              <a:rPr lang="ru-RU" b="1" i="1" dirty="0"/>
              <a:t> особою, яку </a:t>
            </a:r>
            <a:r>
              <a:rPr lang="ru-RU" b="1" i="1" dirty="0" err="1"/>
              <a:t>протягом</a:t>
            </a:r>
            <a:r>
              <a:rPr lang="ru-RU" b="1" i="1" dirty="0"/>
              <a:t> року </a:t>
            </a:r>
            <a:r>
              <a:rPr lang="ru-RU" b="1" i="1" dirty="0" err="1"/>
              <a:t>було</a:t>
            </a:r>
            <a:r>
              <a:rPr lang="ru-RU" b="1" i="1" dirty="0"/>
              <a:t> </a:t>
            </a:r>
            <a:r>
              <a:rPr lang="ru-RU" b="1" i="1" dirty="0" err="1"/>
              <a:t>піддано</a:t>
            </a:r>
            <a:r>
              <a:rPr lang="ru-RU" b="1" i="1" dirty="0"/>
              <a:t> </a:t>
            </a:r>
            <a:r>
              <a:rPr lang="ru-RU" b="1" i="1" dirty="0" err="1"/>
              <a:t>адміністративному</a:t>
            </a:r>
            <a:r>
              <a:rPr lang="ru-RU" b="1" i="1" dirty="0"/>
              <a:t> </a:t>
            </a:r>
            <a:r>
              <a:rPr lang="ru-RU" b="1" i="1" dirty="0" err="1"/>
              <a:t>стягненню</a:t>
            </a:r>
            <a:r>
              <a:rPr lang="ru-RU" b="1" i="1" dirty="0"/>
              <a:t> за </a:t>
            </a:r>
            <a:r>
              <a:rPr lang="ru-RU" b="1" i="1" dirty="0" err="1"/>
              <a:t>такі</a:t>
            </a:r>
            <a:r>
              <a:rPr lang="ru-RU" b="1" i="1" dirty="0"/>
              <a:t> ж </a:t>
            </a:r>
            <a:r>
              <a:rPr lang="ru-RU" b="1" i="1" dirty="0" err="1"/>
              <a:t>порушення</a:t>
            </a:r>
            <a:r>
              <a:rPr lang="ru-RU" dirty="0"/>
              <a:t>, -</a:t>
            </a:r>
          </a:p>
          <a:p>
            <a:r>
              <a:rPr lang="ru-RU" dirty="0" err="1"/>
              <a:t>тягнуть</a:t>
            </a:r>
            <a:r>
              <a:rPr lang="ru-RU" dirty="0"/>
              <a:t> за собою </a:t>
            </a:r>
            <a:r>
              <a:rPr lang="ru-RU" dirty="0" err="1"/>
              <a:t>накладення</a:t>
            </a:r>
            <a:r>
              <a:rPr lang="ru-RU" dirty="0"/>
              <a:t> штрафу </a:t>
            </a:r>
            <a:r>
              <a:rPr lang="ru-RU" dirty="0" err="1"/>
              <a:t>від</a:t>
            </a:r>
            <a:r>
              <a:rPr lang="ru-RU" dirty="0"/>
              <a:t> </a:t>
            </a:r>
            <a:r>
              <a:rPr lang="ru-RU" dirty="0" err="1"/>
              <a:t>п’ятисот</a:t>
            </a:r>
            <a:r>
              <a:rPr lang="ru-RU" dirty="0"/>
              <a:t> до восьмисот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a:t>
            </a:r>
            <a:r>
              <a:rPr lang="ru-RU" dirty="0" err="1"/>
              <a:t>отриманого</a:t>
            </a:r>
            <a:r>
              <a:rPr lang="ru-RU" dirty="0"/>
              <a:t> доходу </a:t>
            </a:r>
            <a:r>
              <a:rPr lang="ru-RU" dirty="0" err="1"/>
              <a:t>чи</a:t>
            </a:r>
            <a:r>
              <a:rPr lang="ru-RU" dirty="0"/>
              <a:t> </a:t>
            </a:r>
            <a:r>
              <a:rPr lang="ru-RU" dirty="0" err="1"/>
              <a:t>винагороди</a:t>
            </a:r>
            <a:r>
              <a:rPr lang="ru-RU" dirty="0"/>
              <a:t> та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або</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a:t>
            </a:r>
            <a:r>
              <a:rPr lang="ru-RU" dirty="0" err="1"/>
              <a:t>строком</a:t>
            </a:r>
            <a:r>
              <a:rPr lang="ru-RU" dirty="0"/>
              <a:t> на один </a:t>
            </a:r>
            <a:r>
              <a:rPr lang="ru-RU" dirty="0" err="1"/>
              <a:t>рік</a:t>
            </a:r>
            <a:r>
              <a:rPr lang="ru-RU" dirty="0"/>
              <a:t>.</a:t>
            </a:r>
          </a:p>
          <a:p>
            <a:endParaRPr lang="ru-RU" dirty="0"/>
          </a:p>
        </p:txBody>
      </p:sp>
    </p:spTree>
    <p:extLst>
      <p:ext uri="{BB962C8B-B14F-4D97-AF65-F5344CB8AC3E}">
        <p14:creationId xmlns:p14="http://schemas.microsoft.com/office/powerpoint/2010/main" val="3017750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5944355" cy="289550"/>
          </a:xfrm>
          <a:prstGeom prst="rect">
            <a:avLst/>
          </a:prstGeom>
        </p:spPr>
      </p:pic>
      <p:sp>
        <p:nvSpPr>
          <p:cNvPr id="2" name="Заголовок 1"/>
          <p:cNvSpPr>
            <a:spLocks noGrp="1"/>
          </p:cNvSpPr>
          <p:nvPr>
            <p:ph type="title"/>
          </p:nvPr>
        </p:nvSpPr>
        <p:spPr/>
        <p:txBody>
          <a:bodyPr/>
          <a:lstStyle/>
          <a:p>
            <a:r>
              <a:rPr lang="ru-RU" sz="2400" dirty="0" err="1"/>
              <a:t>Стаття</a:t>
            </a:r>
            <a:r>
              <a:rPr lang="ru-RU" sz="2400" dirty="0"/>
              <a:t> 172-5. </a:t>
            </a:r>
            <a:r>
              <a:rPr lang="ru-RU" sz="2400" dirty="0" err="1"/>
              <a:t>Порушення</a:t>
            </a:r>
            <a:r>
              <a:rPr lang="ru-RU" sz="2400" dirty="0"/>
              <a:t> </a:t>
            </a:r>
            <a:r>
              <a:rPr lang="ru-RU" sz="2400" dirty="0" err="1"/>
              <a:t>встановлених</a:t>
            </a:r>
            <a:r>
              <a:rPr lang="ru-RU" sz="2400" dirty="0"/>
              <a:t> законом </a:t>
            </a:r>
            <a:r>
              <a:rPr lang="ru-RU" sz="2400" dirty="0" err="1"/>
              <a:t>обмежень</a:t>
            </a:r>
            <a:r>
              <a:rPr lang="ru-RU" sz="2400" dirty="0"/>
              <a:t> </a:t>
            </a:r>
            <a:r>
              <a:rPr lang="ru-RU" sz="2400" dirty="0" err="1"/>
              <a:t>щодо</a:t>
            </a:r>
            <a:r>
              <a:rPr lang="ru-RU" sz="2400" dirty="0"/>
              <a:t> </a:t>
            </a:r>
            <a:r>
              <a:rPr lang="ru-RU" sz="2400" dirty="0" err="1"/>
              <a:t>одержання</a:t>
            </a:r>
            <a:r>
              <a:rPr lang="ru-RU" sz="2400" dirty="0"/>
              <a:t> </a:t>
            </a:r>
            <a:r>
              <a:rPr lang="ru-RU" sz="2400" dirty="0" err="1"/>
              <a:t>подарунків</a:t>
            </a:r>
            <a:endParaRPr lang="ru-RU" sz="2400" dirty="0"/>
          </a:p>
        </p:txBody>
      </p:sp>
      <p:sp>
        <p:nvSpPr>
          <p:cNvPr id="3" name="Объект 2"/>
          <p:cNvSpPr>
            <a:spLocks noGrp="1"/>
          </p:cNvSpPr>
          <p:nvPr>
            <p:ph idx="1"/>
          </p:nvPr>
        </p:nvSpPr>
        <p:spPr/>
        <p:txBody>
          <a:bodyPr>
            <a:normAutofit lnSpcReduction="10000"/>
          </a:bodyPr>
          <a:lstStyle/>
          <a:p>
            <a:r>
              <a:rPr lang="ru-RU" b="1" i="1" dirty="0" err="1"/>
              <a:t>Порушення</a:t>
            </a:r>
            <a:r>
              <a:rPr lang="ru-RU" b="1" i="1" dirty="0"/>
              <a:t> </a:t>
            </a:r>
            <a:r>
              <a:rPr lang="ru-RU" b="1" i="1" dirty="0" err="1"/>
              <a:t>встановлених</a:t>
            </a:r>
            <a:r>
              <a:rPr lang="ru-RU" b="1" i="1" dirty="0"/>
              <a:t> законом </a:t>
            </a:r>
            <a:r>
              <a:rPr lang="ru-RU" b="1" i="1" dirty="0" err="1"/>
              <a:t>обмежень</a:t>
            </a:r>
            <a:r>
              <a:rPr lang="ru-RU" b="1" i="1" dirty="0"/>
              <a:t> </a:t>
            </a:r>
            <a:r>
              <a:rPr lang="ru-RU" b="1" i="1" dirty="0" err="1"/>
              <a:t>щодо</a:t>
            </a:r>
            <a:r>
              <a:rPr lang="ru-RU" b="1" i="1" dirty="0"/>
              <a:t> </a:t>
            </a:r>
            <a:r>
              <a:rPr lang="ru-RU" b="1" i="1" dirty="0" err="1"/>
              <a:t>одержання</a:t>
            </a:r>
            <a:r>
              <a:rPr lang="ru-RU" b="1" i="1" dirty="0"/>
              <a:t> </a:t>
            </a:r>
            <a:r>
              <a:rPr lang="ru-RU" b="1" i="1" dirty="0" err="1"/>
              <a:t>подарунків</a:t>
            </a:r>
            <a:r>
              <a:rPr lang="ru-RU" b="1" i="1" dirty="0"/>
              <a:t> </a:t>
            </a:r>
            <a:r>
              <a:rPr lang="ru-RU" dirty="0"/>
              <a:t>-</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ста до </a:t>
            </a:r>
            <a:r>
              <a:rPr lang="ru-RU" dirty="0" err="1"/>
              <a:t>двохсот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такого </a:t>
            </a:r>
            <a:r>
              <a:rPr lang="ru-RU" dirty="0" err="1"/>
              <a:t>подарунка</a:t>
            </a:r>
            <a:r>
              <a:rPr lang="ru-RU" dirty="0"/>
              <a:t>.</a:t>
            </a:r>
          </a:p>
          <a:p>
            <a:r>
              <a:rPr lang="ru-RU" b="1" i="1" dirty="0"/>
              <a:t>Та сама </a:t>
            </a:r>
            <a:r>
              <a:rPr lang="ru-RU" b="1" i="1" dirty="0" err="1"/>
              <a:t>дія</a:t>
            </a:r>
            <a:r>
              <a:rPr lang="ru-RU" b="1" i="1" dirty="0"/>
              <a:t>, вчинена особою, яку </a:t>
            </a:r>
            <a:r>
              <a:rPr lang="ru-RU" b="1" i="1" dirty="0" err="1"/>
              <a:t>протягом</a:t>
            </a:r>
            <a:r>
              <a:rPr lang="ru-RU" b="1" i="1" dirty="0"/>
              <a:t> року </a:t>
            </a:r>
            <a:r>
              <a:rPr lang="ru-RU" b="1" i="1" dirty="0" err="1"/>
              <a:t>було</a:t>
            </a:r>
            <a:r>
              <a:rPr lang="ru-RU" b="1" i="1" dirty="0"/>
              <a:t> </a:t>
            </a:r>
            <a:r>
              <a:rPr lang="ru-RU" b="1" i="1" dirty="0" err="1"/>
              <a:t>піддано</a:t>
            </a:r>
            <a:r>
              <a:rPr lang="ru-RU" b="1" i="1" dirty="0"/>
              <a:t> </a:t>
            </a:r>
            <a:r>
              <a:rPr lang="ru-RU" b="1" i="1" dirty="0" err="1"/>
              <a:t>адміністративному</a:t>
            </a:r>
            <a:r>
              <a:rPr lang="ru-RU" b="1" i="1" dirty="0"/>
              <a:t> </a:t>
            </a:r>
            <a:r>
              <a:rPr lang="ru-RU" b="1" i="1" dirty="0" err="1"/>
              <a:t>стягненню</a:t>
            </a:r>
            <a:r>
              <a:rPr lang="ru-RU" b="1" i="1" dirty="0"/>
              <a:t> за </a:t>
            </a:r>
            <a:r>
              <a:rPr lang="ru-RU" b="1" i="1" dirty="0" err="1"/>
              <a:t>порушення</a:t>
            </a:r>
            <a:r>
              <a:rPr lang="ru-RU" b="1" i="1" dirty="0"/>
              <a:t>, </a:t>
            </a:r>
            <a:r>
              <a:rPr lang="ru-RU" b="1" i="1" dirty="0" err="1"/>
              <a:t>передбачене</a:t>
            </a:r>
            <a:r>
              <a:rPr lang="ru-RU" b="1" i="1" dirty="0"/>
              <a:t> </a:t>
            </a:r>
            <a:r>
              <a:rPr lang="ru-RU" b="1" i="1" dirty="0" err="1"/>
              <a:t>частиною</a:t>
            </a:r>
            <a:r>
              <a:rPr lang="ru-RU" b="1" i="1" dirty="0"/>
              <a:t> </a:t>
            </a:r>
            <a:r>
              <a:rPr lang="ru-RU" b="1" i="1" dirty="0" err="1"/>
              <a:t>першою</a:t>
            </a:r>
            <a:r>
              <a:rPr lang="ru-RU" b="1" i="1" dirty="0"/>
              <a:t> </a:t>
            </a:r>
            <a:r>
              <a:rPr lang="ru-RU" b="1" i="1" dirty="0" err="1"/>
              <a:t>цієї</a:t>
            </a:r>
            <a:r>
              <a:rPr lang="ru-RU" b="1" i="1" dirty="0"/>
              <a:t> </a:t>
            </a:r>
            <a:r>
              <a:rPr lang="ru-RU" b="1" i="1" dirty="0" err="1"/>
              <a:t>статті</a:t>
            </a:r>
            <a:r>
              <a:rPr lang="ru-RU" b="1" i="1"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двохсот</a:t>
            </a:r>
            <a:r>
              <a:rPr lang="ru-RU" dirty="0"/>
              <a:t> до </a:t>
            </a:r>
            <a:r>
              <a:rPr lang="ru-RU" dirty="0" err="1"/>
              <a:t>чотирьохсот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такого </a:t>
            </a:r>
            <a:r>
              <a:rPr lang="ru-RU" dirty="0" err="1"/>
              <a:t>дарунка</a:t>
            </a:r>
            <a:r>
              <a:rPr lang="ru-RU" dirty="0"/>
              <a:t> (</a:t>
            </a:r>
            <a:r>
              <a:rPr lang="ru-RU" dirty="0" err="1"/>
              <a:t>пожертви</a:t>
            </a:r>
            <a:r>
              <a:rPr lang="ru-RU" dirty="0"/>
              <a:t>) та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або</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a:t>
            </a:r>
            <a:r>
              <a:rPr lang="ru-RU" dirty="0" err="1"/>
              <a:t>строком</a:t>
            </a:r>
            <a:r>
              <a:rPr lang="ru-RU" dirty="0"/>
              <a:t> на один </a:t>
            </a:r>
            <a:r>
              <a:rPr lang="ru-RU" dirty="0" err="1"/>
              <a:t>рік</a:t>
            </a:r>
            <a:r>
              <a:rPr lang="ru-RU" dirty="0"/>
              <a:t>.</a:t>
            </a:r>
          </a:p>
          <a:p>
            <a:endParaRPr lang="ru-RU" dirty="0"/>
          </a:p>
        </p:txBody>
      </p:sp>
    </p:spTree>
    <p:extLst>
      <p:ext uri="{BB962C8B-B14F-4D97-AF65-F5344CB8AC3E}">
        <p14:creationId xmlns:p14="http://schemas.microsoft.com/office/powerpoint/2010/main" val="37188517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Порушення</a:t>
            </a:r>
            <a:r>
              <a:rPr lang="ru-RU" dirty="0"/>
              <a:t> </a:t>
            </a:r>
            <a:r>
              <a:rPr lang="ru-RU" dirty="0" err="1"/>
              <a:t>вимог</a:t>
            </a:r>
            <a:r>
              <a:rPr lang="ru-RU" dirty="0"/>
              <a:t> </a:t>
            </a:r>
            <a:r>
              <a:rPr lang="ru-RU" dirty="0" err="1"/>
              <a:t>фінансового</a:t>
            </a:r>
            <a:r>
              <a:rPr lang="ru-RU" dirty="0"/>
              <a:t> контролю</a:t>
            </a:r>
          </a:p>
        </p:txBody>
      </p:sp>
      <p:sp>
        <p:nvSpPr>
          <p:cNvPr id="3" name="Объект 2"/>
          <p:cNvSpPr>
            <a:spLocks noGrp="1"/>
          </p:cNvSpPr>
          <p:nvPr>
            <p:ph idx="1"/>
          </p:nvPr>
        </p:nvSpPr>
        <p:spPr/>
        <p:txBody>
          <a:bodyPr>
            <a:normAutofit fontScale="77500" lnSpcReduction="20000"/>
          </a:bodyPr>
          <a:lstStyle/>
          <a:p>
            <a:r>
              <a:rPr lang="ru-RU" dirty="0" err="1"/>
              <a:t>Несвоєчасне</a:t>
            </a:r>
            <a:r>
              <a:rPr lang="ru-RU" dirty="0"/>
              <a:t> </a:t>
            </a:r>
            <a:r>
              <a:rPr lang="ru-RU" dirty="0" err="1"/>
              <a:t>подання</a:t>
            </a:r>
            <a:r>
              <a:rPr lang="ru-RU" dirty="0"/>
              <a:t> без </a:t>
            </a:r>
            <a:r>
              <a:rPr lang="ru-RU" dirty="0" err="1"/>
              <a:t>поважних</a:t>
            </a:r>
            <a:r>
              <a:rPr lang="ru-RU" dirty="0"/>
              <a:t> причин </a:t>
            </a:r>
            <a:r>
              <a:rPr lang="ru-RU" dirty="0" err="1"/>
              <a:t>декларації</a:t>
            </a:r>
            <a:r>
              <a:rPr lang="ru-RU" dirty="0"/>
              <a:t> особи, </a:t>
            </a:r>
            <a:r>
              <a:rPr lang="ru-RU" dirty="0" err="1"/>
              <a:t>уповноваженої</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п’ятдесяти</a:t>
            </a:r>
            <a:r>
              <a:rPr lang="ru-RU" dirty="0"/>
              <a:t> до ста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r>
              <a:rPr lang="ru-RU" dirty="0" err="1"/>
              <a:t>Неповідомлення</a:t>
            </a:r>
            <a:r>
              <a:rPr lang="ru-RU" dirty="0"/>
              <a:t> </a:t>
            </a:r>
            <a:r>
              <a:rPr lang="ru-RU" dirty="0" err="1"/>
              <a:t>або</a:t>
            </a:r>
            <a:r>
              <a:rPr lang="ru-RU" dirty="0"/>
              <a:t> </a:t>
            </a:r>
            <a:r>
              <a:rPr lang="ru-RU" dirty="0" err="1"/>
              <a:t>несвоєчасне</a:t>
            </a:r>
            <a:r>
              <a:rPr lang="ru-RU" dirty="0"/>
              <a:t> </a:t>
            </a:r>
            <a:r>
              <a:rPr lang="ru-RU" dirty="0" err="1"/>
              <a:t>повідомлення</a:t>
            </a:r>
            <a:r>
              <a:rPr lang="ru-RU" dirty="0"/>
              <a:t> про </a:t>
            </a:r>
            <a:r>
              <a:rPr lang="ru-RU" dirty="0" err="1"/>
              <a:t>відкриття</a:t>
            </a:r>
            <a:r>
              <a:rPr lang="ru-RU" dirty="0"/>
              <a:t> валютного </a:t>
            </a:r>
            <a:r>
              <a:rPr lang="ru-RU" dirty="0" err="1"/>
              <a:t>рахунка</a:t>
            </a:r>
            <a:r>
              <a:rPr lang="ru-RU" dirty="0"/>
              <a:t> в </a:t>
            </a:r>
            <a:r>
              <a:rPr lang="ru-RU" dirty="0" err="1"/>
              <a:t>установі</a:t>
            </a:r>
            <a:r>
              <a:rPr lang="ru-RU" dirty="0"/>
              <a:t> банку-нерезидента </a:t>
            </a:r>
            <a:r>
              <a:rPr lang="ru-RU" dirty="0" err="1"/>
              <a:t>або</a:t>
            </a:r>
            <a:r>
              <a:rPr lang="ru-RU" dirty="0"/>
              <a:t> про </a:t>
            </a:r>
            <a:r>
              <a:rPr lang="ru-RU" dirty="0" err="1"/>
              <a:t>суттєві</a:t>
            </a:r>
            <a:r>
              <a:rPr lang="ru-RU" dirty="0"/>
              <a:t> </a:t>
            </a:r>
            <a:r>
              <a:rPr lang="ru-RU" dirty="0" err="1"/>
              <a:t>зміни</a:t>
            </a:r>
            <a:r>
              <a:rPr lang="ru-RU" dirty="0"/>
              <a:t> у </a:t>
            </a:r>
            <a:r>
              <a:rPr lang="ru-RU" dirty="0" err="1"/>
              <a:t>майновому</a:t>
            </a:r>
            <a:r>
              <a:rPr lang="ru-RU" dirty="0"/>
              <a:t> </a:t>
            </a:r>
            <a:r>
              <a:rPr lang="ru-RU" dirty="0" err="1"/>
              <a:t>стані</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ста до </a:t>
            </a:r>
            <a:r>
              <a:rPr lang="ru-RU" dirty="0" err="1"/>
              <a:t>двохсот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r>
              <a:rPr lang="ru-RU" dirty="0" err="1"/>
              <a:t>Дії</a:t>
            </a:r>
            <a:r>
              <a:rPr lang="ru-RU" dirty="0"/>
              <a:t>, </a:t>
            </a:r>
            <a:r>
              <a:rPr lang="ru-RU" dirty="0" err="1"/>
              <a:t>передбачені</a:t>
            </a:r>
            <a:r>
              <a:rPr lang="ru-RU" dirty="0"/>
              <a:t> </a:t>
            </a:r>
            <a:r>
              <a:rPr lang="ru-RU" dirty="0" err="1"/>
              <a:t>частиною</a:t>
            </a:r>
            <a:r>
              <a:rPr lang="ru-RU" dirty="0"/>
              <a:t> </a:t>
            </a:r>
            <a:r>
              <a:rPr lang="ru-RU" dirty="0" err="1"/>
              <a:t>першою</a:t>
            </a:r>
            <a:r>
              <a:rPr lang="ru-RU" dirty="0"/>
              <a:t> </a:t>
            </a:r>
            <a:r>
              <a:rPr lang="ru-RU" dirty="0" err="1"/>
              <a:t>або</a:t>
            </a:r>
            <a:r>
              <a:rPr lang="ru-RU" dirty="0"/>
              <a:t> другою, </a:t>
            </a:r>
            <a:r>
              <a:rPr lang="ru-RU" dirty="0" err="1"/>
              <a:t>вчинені</a:t>
            </a:r>
            <a:r>
              <a:rPr lang="ru-RU" dirty="0"/>
              <a:t> особою, яку </a:t>
            </a:r>
            <a:r>
              <a:rPr lang="ru-RU" dirty="0" err="1"/>
              <a:t>протягом</a:t>
            </a:r>
            <a:r>
              <a:rPr lang="ru-RU" dirty="0"/>
              <a:t> року </a:t>
            </a:r>
            <a:r>
              <a:rPr lang="ru-RU" dirty="0" err="1"/>
              <a:t>було</a:t>
            </a:r>
            <a:r>
              <a:rPr lang="ru-RU" dirty="0"/>
              <a:t> </a:t>
            </a:r>
            <a:r>
              <a:rPr lang="ru-RU" dirty="0" err="1"/>
              <a:t>піддано</a:t>
            </a:r>
            <a:r>
              <a:rPr lang="ru-RU" dirty="0"/>
              <a:t> </a:t>
            </a:r>
            <a:r>
              <a:rPr lang="ru-RU" dirty="0" err="1"/>
              <a:t>адміністративному</a:t>
            </a:r>
            <a:r>
              <a:rPr lang="ru-RU" dirty="0"/>
              <a:t> </a:t>
            </a:r>
            <a:r>
              <a:rPr lang="ru-RU" dirty="0" err="1"/>
              <a:t>стягненню</a:t>
            </a:r>
            <a:r>
              <a:rPr lang="ru-RU" dirty="0"/>
              <a:t> за </a:t>
            </a:r>
            <a:r>
              <a:rPr lang="ru-RU" dirty="0" err="1"/>
              <a:t>такі</a:t>
            </a:r>
            <a:r>
              <a:rPr lang="ru-RU" dirty="0"/>
              <a:t> ж </a:t>
            </a:r>
            <a:r>
              <a:rPr lang="ru-RU" dirty="0" err="1"/>
              <a:t>порушення</a:t>
            </a:r>
            <a:r>
              <a:rPr lang="ru-RU" dirty="0"/>
              <a:t>, -</a:t>
            </a:r>
          </a:p>
          <a:p>
            <a:r>
              <a:rPr lang="ru-RU" dirty="0" err="1"/>
              <a:t>тягнуть</a:t>
            </a:r>
            <a:r>
              <a:rPr lang="ru-RU" dirty="0"/>
              <a:t> за собою </a:t>
            </a:r>
            <a:r>
              <a:rPr lang="ru-RU" dirty="0" err="1"/>
              <a:t>накладення</a:t>
            </a:r>
            <a:r>
              <a:rPr lang="ru-RU" dirty="0"/>
              <a:t> штрафу </a:t>
            </a:r>
            <a:r>
              <a:rPr lang="ru-RU" dirty="0" err="1"/>
              <a:t>від</a:t>
            </a:r>
            <a:r>
              <a:rPr lang="ru-RU" dirty="0"/>
              <a:t> ста до </a:t>
            </a:r>
            <a:r>
              <a:rPr lang="ru-RU" dirty="0" err="1"/>
              <a:t>трьохсот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доходу </a:t>
            </a:r>
            <a:r>
              <a:rPr lang="ru-RU" dirty="0" err="1"/>
              <a:t>чи</a:t>
            </a:r>
            <a:r>
              <a:rPr lang="ru-RU" dirty="0"/>
              <a:t> </a:t>
            </a:r>
            <a:r>
              <a:rPr lang="ru-RU" dirty="0" err="1"/>
              <a:t>винагороди</a:t>
            </a:r>
            <a:r>
              <a:rPr lang="ru-RU" dirty="0"/>
              <a:t> та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або</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a:t>
            </a:r>
            <a:r>
              <a:rPr lang="ru-RU" dirty="0" err="1"/>
              <a:t>строком</a:t>
            </a:r>
            <a:r>
              <a:rPr lang="ru-RU" dirty="0"/>
              <a:t> на один </a:t>
            </a:r>
            <a:r>
              <a:rPr lang="ru-RU" dirty="0" err="1"/>
              <a:t>рік</a:t>
            </a:r>
            <a:r>
              <a:rPr lang="ru-RU" dirty="0"/>
              <a:t>.</a:t>
            </a:r>
          </a:p>
          <a:p>
            <a:endParaRPr lang="uk-UA" dirty="0"/>
          </a:p>
          <a:p>
            <a:endParaRPr lang="ru-RU" dirty="0"/>
          </a:p>
        </p:txBody>
      </p:sp>
    </p:spTree>
    <p:extLst>
      <p:ext uri="{BB962C8B-B14F-4D97-AF65-F5344CB8AC3E}">
        <p14:creationId xmlns:p14="http://schemas.microsoft.com/office/powerpoint/2010/main" val="215485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Подання </a:t>
            </a:r>
            <a:r>
              <a:rPr lang="ru-RU" dirty="0" err="1"/>
              <a:t>завідомо</a:t>
            </a:r>
            <a:r>
              <a:rPr lang="ru-RU" dirty="0"/>
              <a:t> </a:t>
            </a:r>
            <a:r>
              <a:rPr lang="ru-RU" dirty="0" err="1"/>
              <a:t>недостовірних</a:t>
            </a:r>
            <a:r>
              <a:rPr lang="ru-RU" dirty="0"/>
              <a:t> </a:t>
            </a:r>
            <a:r>
              <a:rPr lang="ru-RU" dirty="0" err="1"/>
              <a:t>відомостей</a:t>
            </a:r>
            <a:r>
              <a:rPr lang="ru-RU" dirty="0"/>
              <a:t> у </a:t>
            </a:r>
            <a:r>
              <a:rPr lang="ru-RU" dirty="0" err="1"/>
              <a:t>декларації</a:t>
            </a:r>
            <a:r>
              <a:rPr lang="ru-RU" dirty="0"/>
              <a:t> особи, </a:t>
            </a:r>
            <a:r>
              <a:rPr lang="ru-RU" dirty="0" err="1"/>
              <a:t>уповноваженої</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однієї</a:t>
            </a:r>
            <a:r>
              <a:rPr lang="ru-RU" dirty="0"/>
              <a:t> </a:t>
            </a:r>
            <a:r>
              <a:rPr lang="ru-RU" dirty="0" err="1"/>
              <a:t>тисячі</a:t>
            </a:r>
            <a:r>
              <a:rPr lang="ru-RU" dirty="0"/>
              <a:t> до </a:t>
            </a:r>
            <a:r>
              <a:rPr lang="ru-RU" dirty="0" err="1"/>
              <a:t>двох</a:t>
            </a:r>
            <a:r>
              <a:rPr lang="ru-RU" dirty="0"/>
              <a:t> </a:t>
            </a:r>
            <a:r>
              <a:rPr lang="ru-RU" dirty="0" err="1"/>
              <a:t>тисяч</a:t>
            </a:r>
            <a:r>
              <a:rPr lang="ru-RU" dirty="0"/>
              <a:t> </a:t>
            </a:r>
            <a:r>
              <a:rPr lang="ru-RU" dirty="0" err="1"/>
              <a:t>п’ятисот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pPr marL="0" indent="0">
              <a:buNone/>
            </a:pPr>
            <a:r>
              <a:rPr lang="ru-RU" dirty="0" err="1"/>
              <a:t>Суб’єктом</a:t>
            </a:r>
            <a:r>
              <a:rPr lang="ru-RU" dirty="0"/>
              <a:t> </a:t>
            </a:r>
            <a:r>
              <a:rPr lang="ru-RU" dirty="0" err="1"/>
              <a:t>правопорушень</a:t>
            </a:r>
            <a:r>
              <a:rPr lang="ru-RU" dirty="0"/>
              <a:t> у </a:t>
            </a:r>
            <a:r>
              <a:rPr lang="ru-RU" dirty="0" err="1"/>
              <a:t>цій</a:t>
            </a:r>
            <a:r>
              <a:rPr lang="ru-RU" dirty="0"/>
              <a:t> </a:t>
            </a:r>
            <a:r>
              <a:rPr lang="ru-RU" dirty="0" err="1"/>
              <a:t>статті</a:t>
            </a:r>
            <a:r>
              <a:rPr lang="ru-RU" dirty="0"/>
              <a:t> є особи, </a:t>
            </a:r>
            <a:r>
              <a:rPr lang="ru-RU" dirty="0" err="1"/>
              <a:t>які</a:t>
            </a:r>
            <a:r>
              <a:rPr lang="ru-RU" dirty="0"/>
              <a:t> </a:t>
            </a:r>
            <a:r>
              <a:rPr lang="ru-RU" dirty="0" err="1"/>
              <a:t>відповідно</a:t>
            </a:r>
            <a:r>
              <a:rPr lang="ru-RU" dirty="0"/>
              <a:t> до </a:t>
            </a:r>
            <a:r>
              <a:rPr lang="ru-RU" dirty="0" err="1"/>
              <a:t>частин</a:t>
            </a:r>
            <a:r>
              <a:rPr lang="ru-RU" dirty="0"/>
              <a:t> </a:t>
            </a:r>
            <a:r>
              <a:rPr lang="ru-RU" dirty="0" err="1"/>
              <a:t>першої</a:t>
            </a:r>
            <a:r>
              <a:rPr lang="ru-RU" dirty="0"/>
              <a:t> та </a:t>
            </a:r>
            <a:r>
              <a:rPr lang="ru-RU" dirty="0" err="1"/>
              <a:t>другої</a:t>
            </a:r>
            <a:r>
              <a:rPr lang="ru-RU" dirty="0"/>
              <a:t> </a:t>
            </a:r>
            <a:r>
              <a:rPr lang="ru-RU" dirty="0" err="1"/>
              <a:t>статті</a:t>
            </a:r>
            <a:r>
              <a:rPr lang="ru-RU" dirty="0"/>
              <a:t> 45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 </a:t>
            </a:r>
            <a:r>
              <a:rPr lang="ru-RU" dirty="0" err="1"/>
              <a:t>зобов’язані</a:t>
            </a:r>
            <a:r>
              <a:rPr lang="ru-RU" dirty="0"/>
              <a:t> </a:t>
            </a:r>
            <a:r>
              <a:rPr lang="ru-RU" dirty="0" err="1"/>
              <a:t>подавати</a:t>
            </a:r>
            <a:r>
              <a:rPr lang="ru-RU" dirty="0"/>
              <a:t> </a:t>
            </a:r>
            <a:r>
              <a:rPr lang="ru-RU" dirty="0" err="1"/>
              <a:t>декларацію</a:t>
            </a:r>
            <a:r>
              <a:rPr lang="ru-RU" dirty="0"/>
              <a:t> особи, </a:t>
            </a:r>
            <a:r>
              <a:rPr lang="ru-RU" dirty="0" err="1"/>
              <a:t>уповноваженої</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a:t>
            </a:r>
          </a:p>
          <a:p>
            <a:r>
              <a:rPr lang="ru-RU" dirty="0" err="1"/>
              <a:t>Відповідальність</a:t>
            </a:r>
            <a:r>
              <a:rPr lang="ru-RU" dirty="0"/>
              <a:t> за </a:t>
            </a:r>
            <a:r>
              <a:rPr lang="ru-RU" dirty="0" err="1"/>
              <a:t>цією</a:t>
            </a:r>
            <a:r>
              <a:rPr lang="ru-RU" dirty="0"/>
              <a:t> </a:t>
            </a:r>
            <a:r>
              <a:rPr lang="ru-RU" dirty="0" err="1"/>
              <a:t>статтею</a:t>
            </a:r>
            <a:r>
              <a:rPr lang="ru-RU" dirty="0"/>
              <a:t> за </a:t>
            </a:r>
            <a:r>
              <a:rPr lang="ru-RU" dirty="0" err="1"/>
              <a:t>подання</a:t>
            </a:r>
            <a:r>
              <a:rPr lang="ru-RU" dirty="0"/>
              <a:t> </a:t>
            </a:r>
            <a:r>
              <a:rPr lang="ru-RU" dirty="0" err="1"/>
              <a:t>завідомо</a:t>
            </a:r>
            <a:r>
              <a:rPr lang="ru-RU" dirty="0"/>
              <a:t> </a:t>
            </a:r>
            <a:r>
              <a:rPr lang="ru-RU" dirty="0" err="1"/>
              <a:t>недостовірних</a:t>
            </a:r>
            <a:r>
              <a:rPr lang="ru-RU" dirty="0"/>
              <a:t> </a:t>
            </a:r>
            <a:r>
              <a:rPr lang="ru-RU" dirty="0" err="1"/>
              <a:t>відомостей</a:t>
            </a:r>
            <a:r>
              <a:rPr lang="ru-RU" dirty="0"/>
              <a:t> у </a:t>
            </a:r>
            <a:r>
              <a:rPr lang="ru-RU" dirty="0" err="1"/>
              <a:t>декларації</a:t>
            </a:r>
            <a:r>
              <a:rPr lang="ru-RU" dirty="0"/>
              <a:t> особи, </a:t>
            </a:r>
            <a:r>
              <a:rPr lang="ru-RU" dirty="0" err="1"/>
              <a:t>уповноваженої</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a:t>
            </a:r>
            <a:r>
              <a:rPr lang="ru-RU" dirty="0" err="1"/>
              <a:t>стосовно</a:t>
            </a:r>
            <a:r>
              <a:rPr lang="ru-RU" dirty="0"/>
              <a:t> майна </a:t>
            </a:r>
            <a:r>
              <a:rPr lang="ru-RU" dirty="0" err="1"/>
              <a:t>або</a:t>
            </a:r>
            <a:r>
              <a:rPr lang="ru-RU" dirty="0"/>
              <a:t> </a:t>
            </a:r>
            <a:r>
              <a:rPr lang="ru-RU" dirty="0" err="1"/>
              <a:t>іншого</a:t>
            </a:r>
            <a:r>
              <a:rPr lang="ru-RU" dirty="0"/>
              <a:t> </a:t>
            </a:r>
            <a:r>
              <a:rPr lang="ru-RU" dirty="0" err="1"/>
              <a:t>об’єкта</a:t>
            </a:r>
            <a:r>
              <a:rPr lang="ru-RU" dirty="0"/>
              <a:t> </a:t>
            </a:r>
            <a:r>
              <a:rPr lang="ru-RU" dirty="0" err="1"/>
              <a:t>декларування</a:t>
            </a:r>
            <a:r>
              <a:rPr lang="ru-RU" dirty="0"/>
              <a:t>, </a:t>
            </a:r>
            <a:r>
              <a:rPr lang="ru-RU" dirty="0" err="1"/>
              <a:t>що</a:t>
            </a:r>
            <a:r>
              <a:rPr lang="ru-RU" dirty="0"/>
              <a:t> </a:t>
            </a:r>
            <a:r>
              <a:rPr lang="ru-RU" dirty="0" err="1"/>
              <a:t>має</a:t>
            </a:r>
            <a:r>
              <a:rPr lang="ru-RU" dirty="0"/>
              <a:t> </a:t>
            </a:r>
            <a:r>
              <a:rPr lang="ru-RU" dirty="0" err="1"/>
              <a:t>вартість</a:t>
            </a:r>
            <a:r>
              <a:rPr lang="ru-RU" dirty="0"/>
              <a:t>, </a:t>
            </a:r>
            <a:r>
              <a:rPr lang="ru-RU" dirty="0" err="1"/>
              <a:t>настає</a:t>
            </a:r>
            <a:r>
              <a:rPr lang="ru-RU" dirty="0"/>
              <a:t> у </a:t>
            </a:r>
            <a:r>
              <a:rPr lang="ru-RU" dirty="0" err="1"/>
              <a:t>випадку</a:t>
            </a:r>
            <a:r>
              <a:rPr lang="ru-RU" dirty="0"/>
              <a:t>, </a:t>
            </a:r>
            <a:r>
              <a:rPr lang="ru-RU" dirty="0" err="1"/>
              <a:t>якщо</a:t>
            </a:r>
            <a:r>
              <a:rPr lang="ru-RU" dirty="0"/>
              <a:t> </a:t>
            </a:r>
            <a:r>
              <a:rPr lang="ru-RU" dirty="0" err="1"/>
              <a:t>такі</a:t>
            </a:r>
            <a:r>
              <a:rPr lang="ru-RU" dirty="0"/>
              <a:t> </a:t>
            </a:r>
            <a:r>
              <a:rPr lang="ru-RU" dirty="0" err="1"/>
              <a:t>відомості</a:t>
            </a:r>
            <a:r>
              <a:rPr lang="ru-RU" dirty="0"/>
              <a:t> </a:t>
            </a:r>
            <a:r>
              <a:rPr lang="ru-RU" dirty="0" err="1"/>
              <a:t>відрізняються</a:t>
            </a:r>
            <a:r>
              <a:rPr lang="ru-RU" dirty="0"/>
              <a:t> </a:t>
            </a:r>
            <a:r>
              <a:rPr lang="ru-RU" dirty="0" err="1"/>
              <a:t>від</a:t>
            </a:r>
            <a:r>
              <a:rPr lang="ru-RU" dirty="0"/>
              <a:t> </a:t>
            </a:r>
            <a:r>
              <a:rPr lang="ru-RU" dirty="0" err="1"/>
              <a:t>достовірних</a:t>
            </a:r>
            <a:r>
              <a:rPr lang="ru-RU" dirty="0"/>
              <a:t> на суму </a:t>
            </a:r>
            <a:r>
              <a:rPr lang="ru-RU" dirty="0" err="1"/>
              <a:t>від</a:t>
            </a:r>
            <a:r>
              <a:rPr lang="ru-RU" dirty="0"/>
              <a:t> 100 до 250 </a:t>
            </a:r>
            <a:r>
              <a:rPr lang="ru-RU" dirty="0" err="1"/>
              <a:t>прожиткових</a:t>
            </a:r>
            <a:r>
              <a:rPr lang="ru-RU" dirty="0"/>
              <a:t> </a:t>
            </a:r>
            <a:r>
              <a:rPr lang="ru-RU" dirty="0" err="1"/>
              <a:t>мінімумів</a:t>
            </a:r>
            <a:r>
              <a:rPr lang="ru-RU" dirty="0"/>
              <a:t> для </a:t>
            </a:r>
            <a:r>
              <a:rPr lang="ru-RU" dirty="0" err="1"/>
              <a:t>працездатних</a:t>
            </a:r>
            <a:r>
              <a:rPr lang="ru-RU" dirty="0"/>
              <a:t> </a:t>
            </a:r>
            <a:r>
              <a:rPr lang="ru-RU" dirty="0" err="1"/>
              <a:t>осіб</a:t>
            </a:r>
            <a:r>
              <a:rPr lang="ru-RU" dirty="0"/>
              <a:t>.</a:t>
            </a:r>
          </a:p>
          <a:p>
            <a:endParaRPr lang="ru-RU" dirty="0"/>
          </a:p>
        </p:txBody>
      </p:sp>
    </p:spTree>
    <p:extLst>
      <p:ext uri="{BB962C8B-B14F-4D97-AF65-F5344CB8AC3E}">
        <p14:creationId xmlns:p14="http://schemas.microsoft.com/office/powerpoint/2010/main" val="2790321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err="1"/>
              <a:t>Стаття</a:t>
            </a:r>
            <a:r>
              <a:rPr lang="ru-RU" sz="2800" dirty="0"/>
              <a:t> 172-7. </a:t>
            </a:r>
            <a:r>
              <a:rPr lang="ru-RU" sz="2800" dirty="0" err="1"/>
              <a:t>Порушення</a:t>
            </a:r>
            <a:r>
              <a:rPr lang="ru-RU" sz="2800" dirty="0"/>
              <a:t> </a:t>
            </a:r>
            <a:r>
              <a:rPr lang="ru-RU" sz="2800" dirty="0" err="1"/>
              <a:t>вимог</a:t>
            </a:r>
            <a:r>
              <a:rPr lang="ru-RU" sz="2800" dirty="0"/>
              <a:t> </a:t>
            </a:r>
            <a:r>
              <a:rPr lang="ru-RU" sz="2800" dirty="0" err="1"/>
              <a:t>щодо</a:t>
            </a:r>
            <a:r>
              <a:rPr lang="ru-RU" sz="2800" dirty="0"/>
              <a:t> </a:t>
            </a:r>
            <a:r>
              <a:rPr lang="ru-RU" sz="2800" dirty="0" err="1"/>
              <a:t>запобігання</a:t>
            </a:r>
            <a:r>
              <a:rPr lang="ru-RU" sz="2800" dirty="0"/>
              <a:t> та </a:t>
            </a:r>
            <a:r>
              <a:rPr lang="ru-RU" sz="2800" dirty="0" err="1"/>
              <a:t>врегулювання</a:t>
            </a:r>
            <a:r>
              <a:rPr lang="ru-RU" sz="2800" dirty="0"/>
              <a:t> </a:t>
            </a:r>
            <a:r>
              <a:rPr lang="ru-RU" sz="2800" dirty="0" err="1"/>
              <a:t>конфлікту</a:t>
            </a:r>
            <a:r>
              <a:rPr lang="ru-RU" sz="2800" dirty="0"/>
              <a:t> </a:t>
            </a:r>
            <a:r>
              <a:rPr lang="ru-RU" sz="2800" dirty="0" err="1"/>
              <a:t>інтересів</a:t>
            </a:r>
            <a:endParaRPr lang="ru-RU" sz="2800" dirty="0"/>
          </a:p>
        </p:txBody>
      </p:sp>
      <p:sp>
        <p:nvSpPr>
          <p:cNvPr id="3" name="Объект 2"/>
          <p:cNvSpPr>
            <a:spLocks noGrp="1"/>
          </p:cNvSpPr>
          <p:nvPr>
            <p:ph idx="1"/>
          </p:nvPr>
        </p:nvSpPr>
        <p:spPr>
          <a:xfrm>
            <a:off x="1103312" y="1853248"/>
            <a:ext cx="8946541" cy="4395151"/>
          </a:xfrm>
        </p:spPr>
        <p:txBody>
          <a:bodyPr>
            <a:normAutofit fontScale="92500" lnSpcReduction="20000"/>
          </a:bodyPr>
          <a:lstStyle/>
          <a:p>
            <a:r>
              <a:rPr lang="ru-RU" dirty="0" err="1"/>
              <a:t>Неповідомлення</a:t>
            </a:r>
            <a:r>
              <a:rPr lang="ru-RU" dirty="0"/>
              <a:t> особою у </a:t>
            </a:r>
            <a:r>
              <a:rPr lang="ru-RU" dirty="0" err="1"/>
              <a:t>встановлених</a:t>
            </a:r>
            <a:r>
              <a:rPr lang="ru-RU" dirty="0"/>
              <a:t> законом </a:t>
            </a:r>
            <a:r>
              <a:rPr lang="ru-RU" dirty="0" err="1"/>
              <a:t>випадках</a:t>
            </a:r>
            <a:r>
              <a:rPr lang="ru-RU" dirty="0"/>
              <a:t> та порядку про </a:t>
            </a:r>
            <a:r>
              <a:rPr lang="ru-RU" dirty="0" err="1"/>
              <a:t>наявність</a:t>
            </a:r>
            <a:r>
              <a:rPr lang="ru-RU" dirty="0"/>
              <a:t> у </a:t>
            </a:r>
            <a:r>
              <a:rPr lang="ru-RU" dirty="0" err="1"/>
              <a:t>неї</a:t>
            </a:r>
            <a:r>
              <a:rPr lang="ru-RU" dirty="0"/>
              <a:t> реального </a:t>
            </a:r>
            <a:r>
              <a:rPr lang="ru-RU" dirty="0" err="1"/>
              <a:t>конфлікту</a:t>
            </a:r>
            <a:r>
              <a:rPr lang="ru-RU" dirty="0"/>
              <a:t> </a:t>
            </a:r>
            <a:r>
              <a:rPr lang="ru-RU" dirty="0" err="1"/>
              <a:t>інтересів</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ста до </a:t>
            </a:r>
            <a:r>
              <a:rPr lang="ru-RU" dirty="0" err="1"/>
              <a:t>двохсот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r>
              <a:rPr lang="ru-RU" dirty="0" err="1"/>
              <a:t>Вчинення</a:t>
            </a:r>
            <a:r>
              <a:rPr lang="ru-RU" dirty="0"/>
              <a:t> </a:t>
            </a:r>
            <a:r>
              <a:rPr lang="ru-RU" dirty="0" err="1"/>
              <a:t>дій</a:t>
            </a:r>
            <a:r>
              <a:rPr lang="ru-RU" dirty="0"/>
              <a:t> </a:t>
            </a:r>
            <a:r>
              <a:rPr lang="ru-RU" dirty="0" err="1"/>
              <a:t>чи</a:t>
            </a:r>
            <a:r>
              <a:rPr lang="ru-RU" dirty="0"/>
              <a:t> </a:t>
            </a:r>
            <a:r>
              <a:rPr lang="ru-RU" dirty="0" err="1"/>
              <a:t>прийняття</a:t>
            </a:r>
            <a:r>
              <a:rPr lang="ru-RU" dirty="0"/>
              <a:t> </a:t>
            </a:r>
            <a:r>
              <a:rPr lang="ru-RU" dirty="0" err="1"/>
              <a:t>рішень</a:t>
            </a:r>
            <a:r>
              <a:rPr lang="ru-RU" dirty="0"/>
              <a:t> в </a:t>
            </a:r>
            <a:r>
              <a:rPr lang="ru-RU" dirty="0" err="1"/>
              <a:t>умовах</a:t>
            </a:r>
            <a:r>
              <a:rPr lang="ru-RU" dirty="0"/>
              <a:t> реального </a:t>
            </a:r>
            <a:r>
              <a:rPr lang="ru-RU" dirty="0" err="1"/>
              <a:t>конфлікту</a:t>
            </a:r>
            <a:r>
              <a:rPr lang="ru-RU" dirty="0"/>
              <a:t> </a:t>
            </a:r>
            <a:r>
              <a:rPr lang="ru-RU" dirty="0" err="1"/>
              <a:t>інтересів</a:t>
            </a:r>
            <a:r>
              <a:rPr lang="ru-RU" dirty="0"/>
              <a:t> -</a:t>
            </a:r>
          </a:p>
          <a:p>
            <a:r>
              <a:rPr lang="ru-RU" dirty="0" err="1"/>
              <a:t>тягнуть</a:t>
            </a:r>
            <a:r>
              <a:rPr lang="ru-RU" dirty="0"/>
              <a:t> за собою </a:t>
            </a:r>
            <a:r>
              <a:rPr lang="ru-RU" dirty="0" err="1"/>
              <a:t>накладення</a:t>
            </a:r>
            <a:r>
              <a:rPr lang="ru-RU" dirty="0"/>
              <a:t> штрафу </a:t>
            </a:r>
            <a:r>
              <a:rPr lang="ru-RU" dirty="0" err="1"/>
              <a:t>від</a:t>
            </a:r>
            <a:r>
              <a:rPr lang="ru-RU" dirty="0"/>
              <a:t> </a:t>
            </a:r>
            <a:r>
              <a:rPr lang="ru-RU" dirty="0" err="1"/>
              <a:t>двохсот</a:t>
            </a:r>
            <a:r>
              <a:rPr lang="ru-RU" dirty="0"/>
              <a:t> до </a:t>
            </a:r>
            <a:r>
              <a:rPr lang="ru-RU" dirty="0" err="1"/>
              <a:t>чотирьохсот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r>
              <a:rPr lang="ru-RU" dirty="0" err="1"/>
              <a:t>Дії</a:t>
            </a:r>
            <a:r>
              <a:rPr lang="ru-RU" dirty="0"/>
              <a:t>, </a:t>
            </a:r>
            <a:r>
              <a:rPr lang="ru-RU" dirty="0" err="1"/>
              <a:t>передбачені</a:t>
            </a:r>
            <a:r>
              <a:rPr lang="ru-RU" dirty="0"/>
              <a:t> </a:t>
            </a:r>
            <a:r>
              <a:rPr lang="ru-RU" dirty="0" err="1"/>
              <a:t>частиною</a:t>
            </a:r>
            <a:r>
              <a:rPr lang="ru-RU" dirty="0"/>
              <a:t> </a:t>
            </a:r>
            <a:r>
              <a:rPr lang="ru-RU" dirty="0" err="1"/>
              <a:t>першою</a:t>
            </a:r>
            <a:r>
              <a:rPr lang="ru-RU" dirty="0"/>
              <a:t> </a:t>
            </a:r>
            <a:r>
              <a:rPr lang="ru-RU" dirty="0" err="1"/>
              <a:t>або</a:t>
            </a:r>
            <a:r>
              <a:rPr lang="ru-RU" dirty="0"/>
              <a:t> другою, </a:t>
            </a:r>
            <a:r>
              <a:rPr lang="ru-RU" dirty="0" err="1"/>
              <a:t>вчинені</a:t>
            </a:r>
            <a:r>
              <a:rPr lang="ru-RU" dirty="0"/>
              <a:t> особою, яку </a:t>
            </a:r>
            <a:r>
              <a:rPr lang="ru-RU" dirty="0" err="1"/>
              <a:t>протягом</a:t>
            </a:r>
            <a:r>
              <a:rPr lang="ru-RU" dirty="0"/>
              <a:t> року </a:t>
            </a:r>
            <a:r>
              <a:rPr lang="ru-RU" dirty="0" err="1"/>
              <a:t>було</a:t>
            </a:r>
            <a:r>
              <a:rPr lang="ru-RU" dirty="0"/>
              <a:t> </a:t>
            </a:r>
            <a:r>
              <a:rPr lang="ru-RU" dirty="0" err="1"/>
              <a:t>піддано</a:t>
            </a:r>
            <a:r>
              <a:rPr lang="ru-RU" dirty="0"/>
              <a:t> </a:t>
            </a:r>
            <a:r>
              <a:rPr lang="ru-RU" dirty="0" err="1"/>
              <a:t>адміністративному</a:t>
            </a:r>
            <a:r>
              <a:rPr lang="ru-RU" dirty="0"/>
              <a:t> </a:t>
            </a:r>
            <a:r>
              <a:rPr lang="ru-RU" dirty="0" err="1"/>
              <a:t>стягненню</a:t>
            </a:r>
            <a:r>
              <a:rPr lang="ru-RU" dirty="0"/>
              <a:t> за </a:t>
            </a:r>
            <a:r>
              <a:rPr lang="ru-RU" dirty="0" err="1"/>
              <a:t>такі</a:t>
            </a:r>
            <a:r>
              <a:rPr lang="ru-RU" dirty="0"/>
              <a:t> ж </a:t>
            </a:r>
            <a:r>
              <a:rPr lang="ru-RU" dirty="0" err="1"/>
              <a:t>порушення</a:t>
            </a:r>
            <a:r>
              <a:rPr lang="ru-RU" dirty="0"/>
              <a:t>, -</a:t>
            </a:r>
          </a:p>
          <a:p>
            <a:r>
              <a:rPr lang="ru-RU" dirty="0" err="1"/>
              <a:t>тягнуть</a:t>
            </a:r>
            <a:r>
              <a:rPr lang="ru-RU" dirty="0"/>
              <a:t> за собою </a:t>
            </a:r>
            <a:r>
              <a:rPr lang="ru-RU" dirty="0" err="1"/>
              <a:t>накладення</a:t>
            </a:r>
            <a:r>
              <a:rPr lang="ru-RU" dirty="0"/>
              <a:t> штрафу </a:t>
            </a:r>
            <a:r>
              <a:rPr lang="ru-RU" dirty="0" err="1"/>
              <a:t>від</a:t>
            </a:r>
            <a:r>
              <a:rPr lang="ru-RU" dirty="0"/>
              <a:t> </a:t>
            </a:r>
            <a:r>
              <a:rPr lang="ru-RU" dirty="0" err="1"/>
              <a:t>чотирьохсот</a:t>
            </a:r>
            <a:r>
              <a:rPr lang="ru-RU" dirty="0"/>
              <a:t> до восьмисот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або</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a:t>
            </a:r>
            <a:r>
              <a:rPr lang="ru-RU" dirty="0" err="1"/>
              <a:t>строком</a:t>
            </a:r>
            <a:r>
              <a:rPr lang="ru-RU" dirty="0"/>
              <a:t> на один </a:t>
            </a:r>
            <a:r>
              <a:rPr lang="ru-RU" dirty="0" err="1"/>
              <a:t>рік</a:t>
            </a:r>
            <a:r>
              <a:rPr lang="ru-RU" dirty="0"/>
              <a:t>.</a:t>
            </a:r>
          </a:p>
          <a:p>
            <a:endParaRPr lang="ru-RU" dirty="0"/>
          </a:p>
        </p:txBody>
      </p:sp>
    </p:spTree>
    <p:extLst>
      <p:ext uri="{BB962C8B-B14F-4D97-AF65-F5344CB8AC3E}">
        <p14:creationId xmlns:p14="http://schemas.microsoft.com/office/powerpoint/2010/main" val="1385335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err="1"/>
              <a:t>Стаття</a:t>
            </a:r>
            <a:r>
              <a:rPr lang="ru-RU" sz="2400" dirty="0"/>
              <a:t> 172-8. </a:t>
            </a:r>
            <a:r>
              <a:rPr lang="ru-RU" sz="2400" dirty="0" err="1"/>
              <a:t>Незаконне</a:t>
            </a:r>
            <a:r>
              <a:rPr lang="ru-RU" sz="2400" dirty="0"/>
              <a:t> </a:t>
            </a:r>
            <a:r>
              <a:rPr lang="ru-RU" sz="2400" dirty="0" err="1"/>
              <a:t>використання</a:t>
            </a:r>
            <a:r>
              <a:rPr lang="ru-RU" sz="2400" dirty="0"/>
              <a:t> </a:t>
            </a:r>
            <a:r>
              <a:rPr lang="ru-RU" sz="2400" dirty="0" err="1"/>
              <a:t>інформації</a:t>
            </a:r>
            <a:r>
              <a:rPr lang="ru-RU" sz="2400" dirty="0"/>
              <a:t>, </a:t>
            </a:r>
            <a:r>
              <a:rPr lang="ru-RU" sz="2400" dirty="0" err="1"/>
              <a:t>що</a:t>
            </a:r>
            <a:r>
              <a:rPr lang="ru-RU" sz="2400" dirty="0"/>
              <a:t> стала </a:t>
            </a:r>
            <a:r>
              <a:rPr lang="ru-RU" sz="2400" dirty="0" err="1"/>
              <a:t>відома</a:t>
            </a:r>
            <a:r>
              <a:rPr lang="ru-RU" sz="2400" dirty="0"/>
              <a:t> </a:t>
            </a:r>
            <a:r>
              <a:rPr lang="ru-RU" sz="2400" dirty="0" err="1"/>
              <a:t>особі</a:t>
            </a:r>
            <a:r>
              <a:rPr lang="ru-RU" sz="2400" dirty="0"/>
              <a:t> у </a:t>
            </a:r>
            <a:r>
              <a:rPr lang="ru-RU" sz="2400" dirty="0" err="1"/>
              <a:t>зв’язку</a:t>
            </a:r>
            <a:r>
              <a:rPr lang="ru-RU" sz="2400" dirty="0"/>
              <a:t> з </a:t>
            </a:r>
            <a:r>
              <a:rPr lang="ru-RU" sz="2400" dirty="0" err="1"/>
              <a:t>виконанням</a:t>
            </a:r>
            <a:r>
              <a:rPr lang="ru-RU" sz="2400" dirty="0"/>
              <a:t> </a:t>
            </a:r>
            <a:r>
              <a:rPr lang="ru-RU" sz="2400" dirty="0" err="1"/>
              <a:t>службових</a:t>
            </a:r>
            <a:r>
              <a:rPr lang="ru-RU" sz="2400" dirty="0"/>
              <a:t> </a:t>
            </a:r>
            <a:r>
              <a:rPr lang="ru-RU" sz="2400" dirty="0" err="1"/>
              <a:t>або</a:t>
            </a:r>
            <a:r>
              <a:rPr lang="ru-RU" sz="2400" dirty="0"/>
              <a:t> </a:t>
            </a:r>
            <a:r>
              <a:rPr lang="ru-RU" sz="2400" dirty="0" err="1"/>
              <a:t>інших</a:t>
            </a:r>
            <a:r>
              <a:rPr lang="ru-RU" sz="2400" dirty="0"/>
              <a:t> </a:t>
            </a:r>
            <a:r>
              <a:rPr lang="ru-RU" sz="2400" dirty="0" err="1"/>
              <a:t>визначених</a:t>
            </a:r>
            <a:r>
              <a:rPr lang="ru-RU" sz="2400" dirty="0"/>
              <a:t> законом </a:t>
            </a:r>
            <a:r>
              <a:rPr lang="ru-RU" sz="2400" dirty="0" err="1"/>
              <a:t>повноважень</a:t>
            </a:r>
            <a:endParaRPr lang="ru-RU" sz="2400" dirty="0"/>
          </a:p>
        </p:txBody>
      </p:sp>
      <p:sp>
        <p:nvSpPr>
          <p:cNvPr id="3" name="Объект 2"/>
          <p:cNvSpPr>
            <a:spLocks noGrp="1"/>
          </p:cNvSpPr>
          <p:nvPr>
            <p:ph idx="1"/>
          </p:nvPr>
        </p:nvSpPr>
        <p:spPr/>
        <p:txBody>
          <a:bodyPr>
            <a:normAutofit fontScale="92500" lnSpcReduction="20000"/>
          </a:bodyPr>
          <a:lstStyle/>
          <a:p>
            <a:r>
              <a:rPr lang="ru-RU" dirty="0" err="1"/>
              <a:t>Незаконне</a:t>
            </a:r>
            <a:r>
              <a:rPr lang="ru-RU" dirty="0"/>
              <a:t> </a:t>
            </a:r>
            <a:r>
              <a:rPr lang="ru-RU" dirty="0" err="1"/>
              <a:t>розголошення</a:t>
            </a:r>
            <a:r>
              <a:rPr lang="ru-RU" dirty="0"/>
              <a:t> </a:t>
            </a:r>
            <a:r>
              <a:rPr lang="ru-RU" dirty="0" err="1"/>
              <a:t>або</a:t>
            </a:r>
            <a:r>
              <a:rPr lang="ru-RU" dirty="0"/>
              <a:t> </a:t>
            </a:r>
            <a:r>
              <a:rPr lang="ru-RU" dirty="0" err="1"/>
              <a:t>використання</a:t>
            </a:r>
            <a:r>
              <a:rPr lang="ru-RU" dirty="0"/>
              <a:t> в </a:t>
            </a:r>
            <a:r>
              <a:rPr lang="ru-RU" dirty="0" err="1"/>
              <a:t>інший</a:t>
            </a:r>
            <a:r>
              <a:rPr lang="ru-RU" dirty="0"/>
              <a:t> </a:t>
            </a:r>
            <a:r>
              <a:rPr lang="ru-RU" dirty="0" err="1"/>
              <a:t>спосіб</a:t>
            </a:r>
            <a:r>
              <a:rPr lang="ru-RU" dirty="0"/>
              <a:t> особою у </a:t>
            </a:r>
            <a:r>
              <a:rPr lang="ru-RU" dirty="0" err="1"/>
              <a:t>своїх</a:t>
            </a:r>
            <a:r>
              <a:rPr lang="ru-RU" dirty="0"/>
              <a:t> </a:t>
            </a:r>
            <a:r>
              <a:rPr lang="ru-RU" dirty="0" err="1"/>
              <a:t>інтересах</a:t>
            </a:r>
            <a:r>
              <a:rPr lang="ru-RU" dirty="0"/>
              <a:t> </a:t>
            </a:r>
            <a:r>
              <a:rPr lang="ru-RU" dirty="0" err="1"/>
              <a:t>інформації</a:t>
            </a:r>
            <a:r>
              <a:rPr lang="ru-RU" dirty="0"/>
              <a:t>, яка стала </a:t>
            </a:r>
            <a:r>
              <a:rPr lang="ru-RU" dirty="0" err="1"/>
              <a:t>їй</a:t>
            </a:r>
            <a:r>
              <a:rPr lang="ru-RU" dirty="0"/>
              <a:t> </a:t>
            </a:r>
            <a:r>
              <a:rPr lang="ru-RU" dirty="0" err="1"/>
              <a:t>відома</a:t>
            </a:r>
            <a:r>
              <a:rPr lang="ru-RU" dirty="0"/>
              <a:t> у </a:t>
            </a:r>
            <a:r>
              <a:rPr lang="ru-RU" dirty="0" err="1"/>
              <a:t>зв’язку</a:t>
            </a:r>
            <a:r>
              <a:rPr lang="ru-RU" dirty="0"/>
              <a:t> з </a:t>
            </a:r>
            <a:r>
              <a:rPr lang="ru-RU" dirty="0" err="1"/>
              <a:t>виконанням</a:t>
            </a:r>
            <a:r>
              <a:rPr lang="ru-RU" dirty="0"/>
              <a:t> </a:t>
            </a:r>
            <a:r>
              <a:rPr lang="ru-RU" dirty="0" err="1"/>
              <a:t>службових</a:t>
            </a:r>
            <a:r>
              <a:rPr lang="ru-RU" dirty="0"/>
              <a:t> </a:t>
            </a:r>
            <a:r>
              <a:rPr lang="ru-RU" dirty="0" err="1"/>
              <a:t>або</a:t>
            </a:r>
            <a:r>
              <a:rPr lang="ru-RU" dirty="0"/>
              <a:t> </a:t>
            </a:r>
            <a:r>
              <a:rPr lang="ru-RU" dirty="0" err="1"/>
              <a:t>інших</a:t>
            </a:r>
            <a:r>
              <a:rPr lang="ru-RU" dirty="0"/>
              <a:t> </a:t>
            </a:r>
            <a:r>
              <a:rPr lang="ru-RU" dirty="0" err="1"/>
              <a:t>визначених</a:t>
            </a:r>
            <a:r>
              <a:rPr lang="ru-RU" dirty="0"/>
              <a:t> законом </a:t>
            </a:r>
            <a:r>
              <a:rPr lang="ru-RU" dirty="0" err="1"/>
              <a:t>повноважень</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ста до ста </a:t>
            </a:r>
            <a:r>
              <a:rPr lang="ru-RU" dirty="0" err="1"/>
              <a:t>п’ятдесяти</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r>
              <a:rPr lang="ru-RU" dirty="0" err="1"/>
              <a:t>Незаконне</a:t>
            </a:r>
            <a:r>
              <a:rPr lang="ru-RU" dirty="0"/>
              <a:t> </a:t>
            </a:r>
            <a:r>
              <a:rPr lang="ru-RU" dirty="0" err="1"/>
              <a:t>розголошення</a:t>
            </a:r>
            <a:r>
              <a:rPr lang="ru-RU" dirty="0"/>
              <a:t> </a:t>
            </a:r>
            <a:r>
              <a:rPr lang="ru-RU" dirty="0" err="1"/>
              <a:t>або</a:t>
            </a:r>
            <a:r>
              <a:rPr lang="ru-RU" dirty="0"/>
              <a:t> </a:t>
            </a:r>
            <a:r>
              <a:rPr lang="ru-RU" dirty="0" err="1"/>
              <a:t>використання</a:t>
            </a:r>
            <a:r>
              <a:rPr lang="ru-RU" dirty="0"/>
              <a:t> в </a:t>
            </a:r>
            <a:r>
              <a:rPr lang="ru-RU" dirty="0" err="1"/>
              <a:t>інший</a:t>
            </a:r>
            <a:r>
              <a:rPr lang="ru-RU" dirty="0"/>
              <a:t> </a:t>
            </a:r>
            <a:r>
              <a:rPr lang="ru-RU" dirty="0" err="1"/>
              <a:t>спосіб</a:t>
            </a:r>
            <a:r>
              <a:rPr lang="ru-RU" dirty="0"/>
              <a:t> особою у </a:t>
            </a:r>
            <a:r>
              <a:rPr lang="ru-RU" dirty="0" err="1"/>
              <a:t>своїх</a:t>
            </a:r>
            <a:r>
              <a:rPr lang="ru-RU" dirty="0"/>
              <a:t> </a:t>
            </a:r>
            <a:r>
              <a:rPr lang="ru-RU" dirty="0" err="1"/>
              <a:t>інтересах</a:t>
            </a:r>
            <a:r>
              <a:rPr lang="ru-RU" dirty="0"/>
              <a:t> </a:t>
            </a:r>
            <a:r>
              <a:rPr lang="ru-RU" dirty="0" err="1"/>
              <a:t>чи</a:t>
            </a:r>
            <a:r>
              <a:rPr lang="ru-RU" dirty="0"/>
              <a:t> в </a:t>
            </a:r>
            <a:r>
              <a:rPr lang="ru-RU" dirty="0" err="1"/>
              <a:t>інтересах</a:t>
            </a:r>
            <a:r>
              <a:rPr lang="ru-RU" dirty="0"/>
              <a:t> </a:t>
            </a:r>
            <a:r>
              <a:rPr lang="ru-RU" dirty="0" err="1"/>
              <a:t>іншої</a:t>
            </a:r>
            <a:r>
              <a:rPr lang="ru-RU" dirty="0"/>
              <a:t> </a:t>
            </a:r>
            <a:r>
              <a:rPr lang="ru-RU" dirty="0" err="1"/>
              <a:t>фізичної</a:t>
            </a:r>
            <a:r>
              <a:rPr lang="ru-RU" dirty="0"/>
              <a:t> </a:t>
            </a:r>
            <a:r>
              <a:rPr lang="ru-RU" dirty="0" err="1"/>
              <a:t>або</a:t>
            </a:r>
            <a:r>
              <a:rPr lang="ru-RU" dirty="0"/>
              <a:t> </a:t>
            </a:r>
            <a:r>
              <a:rPr lang="ru-RU" dirty="0" err="1"/>
              <a:t>юридичної</a:t>
            </a:r>
            <a:r>
              <a:rPr lang="ru-RU" dirty="0"/>
              <a:t> особи </a:t>
            </a:r>
            <a:r>
              <a:rPr lang="ru-RU" dirty="0" err="1"/>
              <a:t>інформації</a:t>
            </a:r>
            <a:r>
              <a:rPr lang="ru-RU" dirty="0"/>
              <a:t> про </a:t>
            </a:r>
            <a:r>
              <a:rPr lang="ru-RU" dirty="0" err="1"/>
              <a:t>викривача</a:t>
            </a:r>
            <a:r>
              <a:rPr lang="ru-RU" dirty="0"/>
              <a:t>, </a:t>
            </a:r>
            <a:r>
              <a:rPr lang="ru-RU" dirty="0" err="1"/>
              <a:t>його</a:t>
            </a:r>
            <a:r>
              <a:rPr lang="ru-RU" dirty="0"/>
              <a:t> </a:t>
            </a:r>
            <a:r>
              <a:rPr lang="ru-RU" dirty="0" err="1"/>
              <a:t>близьких</a:t>
            </a:r>
            <a:r>
              <a:rPr lang="ru-RU" dirty="0"/>
              <a:t> </a:t>
            </a:r>
            <a:r>
              <a:rPr lang="ru-RU" dirty="0" err="1"/>
              <a:t>осіб</a:t>
            </a:r>
            <a:r>
              <a:rPr lang="ru-RU" dirty="0"/>
              <a:t> </a:t>
            </a:r>
            <a:r>
              <a:rPr lang="ru-RU" dirty="0" err="1"/>
              <a:t>чи</a:t>
            </a:r>
            <a:r>
              <a:rPr lang="ru-RU" dirty="0"/>
              <a:t> </a:t>
            </a:r>
            <a:r>
              <a:rPr lang="ru-RU" dirty="0" err="1"/>
              <a:t>інформації</a:t>
            </a:r>
            <a:r>
              <a:rPr lang="ru-RU" dirty="0"/>
              <a:t>, </a:t>
            </a:r>
            <a:r>
              <a:rPr lang="ru-RU" dirty="0" err="1"/>
              <a:t>що</a:t>
            </a:r>
            <a:r>
              <a:rPr lang="ru-RU" dirty="0"/>
              <a:t> </a:t>
            </a:r>
            <a:r>
              <a:rPr lang="ru-RU" dirty="0" err="1"/>
              <a:t>може</a:t>
            </a:r>
            <a:r>
              <a:rPr lang="ru-RU" dirty="0"/>
              <a:t> </a:t>
            </a:r>
            <a:r>
              <a:rPr lang="ru-RU" dirty="0" err="1"/>
              <a:t>ідентифікувати</a:t>
            </a:r>
            <a:r>
              <a:rPr lang="ru-RU" dirty="0"/>
              <a:t> особу </a:t>
            </a:r>
            <a:r>
              <a:rPr lang="ru-RU" dirty="0" err="1"/>
              <a:t>викривача</a:t>
            </a:r>
            <a:r>
              <a:rPr lang="ru-RU" dirty="0"/>
              <a:t>, </a:t>
            </a:r>
            <a:r>
              <a:rPr lang="ru-RU" dirty="0" err="1"/>
              <a:t>його</a:t>
            </a:r>
            <a:r>
              <a:rPr lang="ru-RU" dirty="0"/>
              <a:t> </a:t>
            </a:r>
            <a:r>
              <a:rPr lang="ru-RU" dirty="0" err="1"/>
              <a:t>близьких</a:t>
            </a:r>
            <a:r>
              <a:rPr lang="ru-RU" dirty="0"/>
              <a:t> </a:t>
            </a:r>
            <a:r>
              <a:rPr lang="ru-RU" dirty="0" err="1"/>
              <a:t>осіб</a:t>
            </a:r>
            <a:r>
              <a:rPr lang="ru-RU" dirty="0"/>
              <a:t>, яка стала </a:t>
            </a:r>
            <a:r>
              <a:rPr lang="ru-RU" dirty="0" err="1"/>
              <a:t>їй</a:t>
            </a:r>
            <a:r>
              <a:rPr lang="ru-RU" dirty="0"/>
              <a:t> (</a:t>
            </a:r>
            <a:r>
              <a:rPr lang="ru-RU" dirty="0" err="1"/>
              <a:t>їм</a:t>
            </a:r>
            <a:r>
              <a:rPr lang="ru-RU" dirty="0"/>
              <a:t>) </a:t>
            </a:r>
            <a:r>
              <a:rPr lang="ru-RU" dirty="0" err="1"/>
              <a:t>відома</a:t>
            </a:r>
            <a:r>
              <a:rPr lang="ru-RU" dirty="0"/>
              <a:t> у </a:t>
            </a:r>
            <a:r>
              <a:rPr lang="ru-RU" dirty="0" err="1"/>
              <a:t>зв’язку</a:t>
            </a:r>
            <a:r>
              <a:rPr lang="ru-RU" dirty="0"/>
              <a:t> з </a:t>
            </a:r>
            <a:r>
              <a:rPr lang="ru-RU" dirty="0" err="1"/>
              <a:t>виконанням</a:t>
            </a:r>
            <a:r>
              <a:rPr lang="ru-RU" dirty="0"/>
              <a:t> </a:t>
            </a:r>
            <a:r>
              <a:rPr lang="ru-RU" dirty="0" err="1"/>
              <a:t>службових</a:t>
            </a:r>
            <a:r>
              <a:rPr lang="ru-RU" dirty="0"/>
              <a:t> </a:t>
            </a:r>
            <a:r>
              <a:rPr lang="ru-RU" dirty="0" err="1"/>
              <a:t>або</a:t>
            </a:r>
            <a:r>
              <a:rPr lang="ru-RU" dirty="0"/>
              <a:t> </a:t>
            </a:r>
            <a:r>
              <a:rPr lang="ru-RU" dirty="0" err="1"/>
              <a:t>інших</a:t>
            </a:r>
            <a:r>
              <a:rPr lang="ru-RU" dirty="0"/>
              <a:t> </a:t>
            </a:r>
            <a:r>
              <a:rPr lang="ru-RU" dirty="0" err="1"/>
              <a:t>визначених</a:t>
            </a:r>
            <a:r>
              <a:rPr lang="ru-RU" dirty="0"/>
              <a:t> законом </a:t>
            </a:r>
            <a:r>
              <a:rPr lang="ru-RU" dirty="0" err="1"/>
              <a:t>повноважень</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однієї</a:t>
            </a:r>
            <a:r>
              <a:rPr lang="ru-RU" dirty="0"/>
              <a:t> </a:t>
            </a:r>
            <a:r>
              <a:rPr lang="ru-RU" dirty="0" err="1"/>
              <a:t>тисячі</a:t>
            </a:r>
            <a:r>
              <a:rPr lang="ru-RU" dirty="0"/>
              <a:t> до </a:t>
            </a:r>
            <a:r>
              <a:rPr lang="ru-RU" dirty="0" err="1"/>
              <a:t>двох</a:t>
            </a:r>
            <a:r>
              <a:rPr lang="ru-RU" dirty="0"/>
              <a:t> </a:t>
            </a:r>
            <a:r>
              <a:rPr lang="ru-RU" dirty="0" err="1"/>
              <a:t>тисяч</a:t>
            </a:r>
            <a:r>
              <a:rPr lang="ru-RU" dirty="0"/>
              <a:t> </a:t>
            </a:r>
            <a:r>
              <a:rPr lang="ru-RU" dirty="0" err="1"/>
              <a:t>п’ятисот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або</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a:t>
            </a:r>
            <a:r>
              <a:rPr lang="ru-RU" dirty="0" err="1"/>
              <a:t>строком</a:t>
            </a:r>
            <a:r>
              <a:rPr lang="ru-RU" dirty="0"/>
              <a:t> на один </a:t>
            </a:r>
            <a:r>
              <a:rPr lang="ru-RU" dirty="0" err="1"/>
              <a:t>рік</a:t>
            </a:r>
            <a:r>
              <a:rPr lang="ru-RU" dirty="0"/>
              <a:t>.</a:t>
            </a:r>
          </a:p>
          <a:p>
            <a:endParaRPr lang="ru-RU" dirty="0"/>
          </a:p>
        </p:txBody>
      </p:sp>
    </p:spTree>
    <p:extLst>
      <p:ext uri="{BB962C8B-B14F-4D97-AF65-F5344CB8AC3E}">
        <p14:creationId xmlns:p14="http://schemas.microsoft.com/office/powerpoint/2010/main" val="3321793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err="1"/>
              <a:t>Стаття</a:t>
            </a:r>
            <a:r>
              <a:rPr lang="ru-RU" sz="2400" dirty="0"/>
              <a:t> 172-8-1. </a:t>
            </a:r>
            <a:r>
              <a:rPr lang="ru-RU" sz="2400" dirty="0" err="1"/>
              <a:t>Порушення</a:t>
            </a:r>
            <a:r>
              <a:rPr lang="ru-RU" sz="2400" dirty="0"/>
              <a:t> </a:t>
            </a:r>
            <a:r>
              <a:rPr lang="ru-RU" sz="2400" dirty="0" err="1"/>
              <a:t>встановлених</a:t>
            </a:r>
            <a:r>
              <a:rPr lang="ru-RU" sz="2400" dirty="0"/>
              <a:t> законом </a:t>
            </a:r>
            <a:r>
              <a:rPr lang="ru-RU" sz="2400" dirty="0" err="1"/>
              <a:t>обмежень</a:t>
            </a:r>
            <a:r>
              <a:rPr lang="ru-RU" sz="2400" dirty="0"/>
              <a:t> </a:t>
            </a:r>
            <a:r>
              <a:rPr lang="ru-RU" sz="2400" dirty="0" err="1"/>
              <a:t>після</a:t>
            </a:r>
            <a:r>
              <a:rPr lang="ru-RU" sz="2400" dirty="0"/>
              <a:t> </a:t>
            </a:r>
            <a:r>
              <a:rPr lang="ru-RU" sz="2400" dirty="0" err="1"/>
              <a:t>припинення</a:t>
            </a:r>
            <a:r>
              <a:rPr lang="ru-RU" sz="2400" dirty="0"/>
              <a:t> </a:t>
            </a:r>
            <a:r>
              <a:rPr lang="ru-RU" sz="2400" dirty="0" err="1"/>
              <a:t>повноважень</a:t>
            </a:r>
            <a:r>
              <a:rPr lang="ru-RU" sz="2400" dirty="0"/>
              <a:t> члена </a:t>
            </a:r>
            <a:r>
              <a:rPr lang="ru-RU" sz="2400" dirty="0" err="1"/>
              <a:t>Національної</a:t>
            </a:r>
            <a:r>
              <a:rPr lang="ru-RU" sz="2400" dirty="0"/>
              <a:t> </a:t>
            </a:r>
            <a:r>
              <a:rPr lang="ru-RU" sz="2400" dirty="0" err="1"/>
              <a:t>комісії</a:t>
            </a:r>
            <a:r>
              <a:rPr lang="ru-RU" sz="2400" dirty="0"/>
              <a:t>, </a:t>
            </a:r>
            <a:r>
              <a:rPr lang="ru-RU" sz="2400" dirty="0" err="1"/>
              <a:t>що</a:t>
            </a:r>
            <a:r>
              <a:rPr lang="ru-RU" sz="2400" dirty="0"/>
              <a:t> </a:t>
            </a:r>
            <a:r>
              <a:rPr lang="ru-RU" sz="2400" dirty="0" err="1"/>
              <a:t>здійснює</a:t>
            </a:r>
            <a:r>
              <a:rPr lang="ru-RU" sz="2400" dirty="0"/>
              <a:t> </a:t>
            </a:r>
            <a:r>
              <a:rPr lang="ru-RU" sz="2400" dirty="0" err="1"/>
              <a:t>державне</a:t>
            </a:r>
            <a:r>
              <a:rPr lang="ru-RU" sz="2400" dirty="0"/>
              <a:t> </a:t>
            </a:r>
            <a:r>
              <a:rPr lang="ru-RU" sz="2400" dirty="0" err="1"/>
              <a:t>регулювання</a:t>
            </a:r>
            <a:r>
              <a:rPr lang="ru-RU" sz="2400" dirty="0"/>
              <a:t> у сферах </a:t>
            </a:r>
            <a:r>
              <a:rPr lang="ru-RU" sz="2400" dirty="0" err="1"/>
              <a:t>енергетики</a:t>
            </a:r>
            <a:r>
              <a:rPr lang="ru-RU" sz="2400" dirty="0"/>
              <a:t> та </a:t>
            </a:r>
            <a:r>
              <a:rPr lang="ru-RU" sz="2400" dirty="0" err="1"/>
              <a:t>комунальних</a:t>
            </a:r>
            <a:r>
              <a:rPr lang="ru-RU" sz="2400" dirty="0"/>
              <a:t> </a:t>
            </a:r>
            <a:r>
              <a:rPr lang="ru-RU" sz="2400" dirty="0" err="1"/>
              <a:t>послуг</a:t>
            </a:r>
            <a:endParaRPr lang="ru-RU" sz="2400" dirty="0"/>
          </a:p>
        </p:txBody>
      </p:sp>
      <p:sp>
        <p:nvSpPr>
          <p:cNvPr id="3" name="Объект 2"/>
          <p:cNvSpPr>
            <a:spLocks noGrp="1"/>
          </p:cNvSpPr>
          <p:nvPr>
            <p:ph idx="1"/>
          </p:nvPr>
        </p:nvSpPr>
        <p:spPr/>
        <p:txBody>
          <a:bodyPr/>
          <a:lstStyle/>
          <a:p>
            <a:r>
              <a:rPr lang="ru-RU" dirty="0" err="1"/>
              <a:t>Порушення</a:t>
            </a:r>
            <a:r>
              <a:rPr lang="ru-RU" dirty="0"/>
              <a:t> </a:t>
            </a:r>
            <a:r>
              <a:rPr lang="ru-RU" dirty="0" err="1"/>
              <a:t>встановлених</a:t>
            </a:r>
            <a:r>
              <a:rPr lang="ru-RU" dirty="0"/>
              <a:t> законом </a:t>
            </a:r>
            <a:r>
              <a:rPr lang="ru-RU" dirty="0" err="1"/>
              <a:t>обмежень</a:t>
            </a:r>
            <a:r>
              <a:rPr lang="ru-RU" dirty="0"/>
              <a:t> </a:t>
            </a:r>
            <a:r>
              <a:rPr lang="ru-RU" dirty="0" err="1"/>
              <a:t>протягом</a:t>
            </a:r>
            <a:r>
              <a:rPr lang="ru-RU" dirty="0"/>
              <a:t> року з дня </a:t>
            </a:r>
            <a:r>
              <a:rPr lang="ru-RU" dirty="0" err="1"/>
              <a:t>припинення</a:t>
            </a:r>
            <a:r>
              <a:rPr lang="ru-RU" dirty="0"/>
              <a:t> </a:t>
            </a:r>
            <a:r>
              <a:rPr lang="ru-RU" dirty="0" err="1"/>
              <a:t>повноважень</a:t>
            </a:r>
            <a:r>
              <a:rPr lang="ru-RU" dirty="0"/>
              <a:t> члена </a:t>
            </a:r>
            <a:r>
              <a:rPr lang="ru-RU" dirty="0" err="1"/>
              <a:t>Національної</a:t>
            </a:r>
            <a:r>
              <a:rPr lang="ru-RU" dirty="0"/>
              <a:t> </a:t>
            </a:r>
            <a:r>
              <a:rPr lang="ru-RU" dirty="0" err="1"/>
              <a:t>комісії</a:t>
            </a:r>
            <a:r>
              <a:rPr lang="ru-RU" dirty="0"/>
              <a:t>, </a:t>
            </a:r>
            <a:r>
              <a:rPr lang="ru-RU" dirty="0" err="1"/>
              <a:t>що</a:t>
            </a:r>
            <a:r>
              <a:rPr lang="ru-RU" dirty="0"/>
              <a:t> </a:t>
            </a:r>
            <a:r>
              <a:rPr lang="ru-RU" dirty="0" err="1"/>
              <a:t>здійснює</a:t>
            </a:r>
            <a:r>
              <a:rPr lang="ru-RU" dirty="0"/>
              <a:t> </a:t>
            </a:r>
            <a:r>
              <a:rPr lang="ru-RU" dirty="0" err="1"/>
              <a:t>державне</a:t>
            </a:r>
            <a:r>
              <a:rPr lang="ru-RU" dirty="0"/>
              <a:t> </a:t>
            </a:r>
            <a:r>
              <a:rPr lang="ru-RU" dirty="0" err="1"/>
              <a:t>регулювання</a:t>
            </a:r>
            <a:r>
              <a:rPr lang="ru-RU" dirty="0"/>
              <a:t> у сферах </a:t>
            </a:r>
            <a:r>
              <a:rPr lang="ru-RU" dirty="0" err="1"/>
              <a:t>енергетики</a:t>
            </a:r>
            <a:r>
              <a:rPr lang="ru-RU" dirty="0"/>
              <a:t> та </a:t>
            </a:r>
            <a:r>
              <a:rPr lang="ru-RU" dirty="0" err="1"/>
              <a:t>комунальних</a:t>
            </a:r>
            <a:r>
              <a:rPr lang="ru-RU" dirty="0"/>
              <a:t> </a:t>
            </a:r>
            <a:r>
              <a:rPr lang="ru-RU" dirty="0" err="1"/>
              <a:t>послуг</a:t>
            </a:r>
            <a:r>
              <a:rPr lang="ru-RU" dirty="0"/>
              <a:t>, </a:t>
            </a:r>
            <a:r>
              <a:rPr lang="ru-RU" dirty="0" err="1"/>
              <a:t>щодо</a:t>
            </a:r>
            <a:r>
              <a:rPr lang="ru-RU" dirty="0"/>
              <a:t> </a:t>
            </a:r>
            <a:r>
              <a:rPr lang="ru-RU" dirty="0" err="1"/>
              <a:t>укладення</a:t>
            </a:r>
            <a:r>
              <a:rPr lang="ru-RU" dirty="0"/>
              <a:t> </a:t>
            </a:r>
            <a:r>
              <a:rPr lang="ru-RU" dirty="0" err="1"/>
              <a:t>трудових</a:t>
            </a:r>
            <a:r>
              <a:rPr lang="ru-RU" dirty="0"/>
              <a:t> </a:t>
            </a:r>
            <a:r>
              <a:rPr lang="ru-RU" dirty="0" err="1"/>
              <a:t>договорів</a:t>
            </a:r>
            <a:r>
              <a:rPr lang="ru-RU" dirty="0"/>
              <a:t> (</a:t>
            </a:r>
            <a:r>
              <a:rPr lang="ru-RU" dirty="0" err="1"/>
              <a:t>контрактів</a:t>
            </a:r>
            <a:r>
              <a:rPr lang="ru-RU" dirty="0"/>
              <a:t>) </a:t>
            </a:r>
            <a:r>
              <a:rPr lang="ru-RU" dirty="0" err="1"/>
              <a:t>або</a:t>
            </a:r>
            <a:r>
              <a:rPr lang="ru-RU" dirty="0"/>
              <a:t> </a:t>
            </a:r>
            <a:r>
              <a:rPr lang="ru-RU" dirty="0" err="1"/>
              <a:t>вчинення</a:t>
            </a:r>
            <a:r>
              <a:rPr lang="ru-RU" dirty="0"/>
              <a:t> </a:t>
            </a:r>
            <a:r>
              <a:rPr lang="ru-RU" dirty="0" err="1"/>
              <a:t>правочинів</a:t>
            </a:r>
            <a:r>
              <a:rPr lang="ru-RU" dirty="0"/>
              <a:t> у </a:t>
            </a:r>
            <a:r>
              <a:rPr lang="ru-RU" dirty="0" err="1"/>
              <a:t>сфері</a:t>
            </a:r>
            <a:r>
              <a:rPr lang="ru-RU" dirty="0"/>
              <a:t> </a:t>
            </a:r>
            <a:r>
              <a:rPr lang="ru-RU" dirty="0" err="1"/>
              <a:t>підприємницької</a:t>
            </a:r>
            <a:r>
              <a:rPr lang="ru-RU" dirty="0"/>
              <a:t> </a:t>
            </a:r>
            <a:r>
              <a:rPr lang="ru-RU" dirty="0" err="1"/>
              <a:t>діяльності</a:t>
            </a:r>
            <a:r>
              <a:rPr lang="ru-RU" dirty="0"/>
              <a:t> з </a:t>
            </a:r>
            <a:r>
              <a:rPr lang="ru-RU" dirty="0" err="1"/>
              <a:t>суб’єктом</a:t>
            </a:r>
            <a:r>
              <a:rPr lang="ru-RU" dirty="0"/>
              <a:t> </a:t>
            </a:r>
            <a:r>
              <a:rPr lang="ru-RU" dirty="0" err="1"/>
              <a:t>господарювання</a:t>
            </a:r>
            <a:r>
              <a:rPr lang="ru-RU" dirty="0"/>
              <a:t>, </a:t>
            </a:r>
            <a:r>
              <a:rPr lang="ru-RU" dirty="0" err="1"/>
              <a:t>що</a:t>
            </a:r>
            <a:r>
              <a:rPr lang="ru-RU" dirty="0"/>
              <a:t> </a:t>
            </a:r>
            <a:r>
              <a:rPr lang="ru-RU" dirty="0" err="1"/>
              <a:t>провадить</a:t>
            </a:r>
            <a:r>
              <a:rPr lang="ru-RU" dirty="0"/>
              <a:t> </a:t>
            </a:r>
            <a:r>
              <a:rPr lang="ru-RU" dirty="0" err="1"/>
              <a:t>діяльність</a:t>
            </a:r>
            <a:r>
              <a:rPr lang="ru-RU" dirty="0"/>
              <a:t> у сферах </a:t>
            </a:r>
            <a:r>
              <a:rPr lang="ru-RU" dirty="0" err="1"/>
              <a:t>енергетики</a:t>
            </a:r>
            <a:r>
              <a:rPr lang="ru-RU" dirty="0"/>
              <a:t> та/</a:t>
            </a:r>
            <a:r>
              <a:rPr lang="ru-RU" dirty="0" err="1"/>
              <a:t>або</a:t>
            </a:r>
            <a:r>
              <a:rPr lang="ru-RU" dirty="0"/>
              <a:t> </a:t>
            </a:r>
            <a:r>
              <a:rPr lang="ru-RU" dirty="0" err="1"/>
              <a:t>комунальних</a:t>
            </a:r>
            <a:r>
              <a:rPr lang="ru-RU" dirty="0"/>
              <a:t> </a:t>
            </a:r>
            <a:r>
              <a:rPr lang="ru-RU" dirty="0" err="1"/>
              <a:t>послуг</a:t>
            </a:r>
            <a:r>
              <a:rPr lang="ru-RU" dirty="0"/>
              <a:t>, </a:t>
            </a:r>
            <a:r>
              <a:rPr lang="ru-RU" dirty="0" err="1"/>
              <a:t>діяльність</a:t>
            </a:r>
            <a:r>
              <a:rPr lang="ru-RU" dirty="0"/>
              <a:t> </a:t>
            </a:r>
            <a:r>
              <a:rPr lang="ru-RU" dirty="0" err="1"/>
              <a:t>якого</a:t>
            </a:r>
            <a:r>
              <a:rPr lang="ru-RU" dirty="0"/>
              <a:t> </a:t>
            </a:r>
            <a:r>
              <a:rPr lang="ru-RU" dirty="0" err="1"/>
              <a:t>ліцензується</a:t>
            </a:r>
            <a:r>
              <a:rPr lang="ru-RU" dirty="0"/>
              <a:t> </a:t>
            </a:r>
            <a:r>
              <a:rPr lang="ru-RU" dirty="0" err="1"/>
              <a:t>Національною</a:t>
            </a:r>
            <a:r>
              <a:rPr lang="ru-RU" dirty="0"/>
              <a:t> </a:t>
            </a:r>
            <a:r>
              <a:rPr lang="ru-RU" dirty="0" err="1"/>
              <a:t>комісією</a:t>
            </a:r>
            <a:r>
              <a:rPr lang="ru-RU" dirty="0"/>
              <a:t>, </a:t>
            </a:r>
            <a:r>
              <a:rPr lang="ru-RU" dirty="0" err="1"/>
              <a:t>що</a:t>
            </a:r>
            <a:r>
              <a:rPr lang="ru-RU" dirty="0"/>
              <a:t> </a:t>
            </a:r>
            <a:r>
              <a:rPr lang="ru-RU" dirty="0" err="1"/>
              <a:t>здійснює</a:t>
            </a:r>
            <a:r>
              <a:rPr lang="ru-RU" dirty="0"/>
              <a:t> </a:t>
            </a:r>
            <a:r>
              <a:rPr lang="ru-RU" dirty="0" err="1"/>
              <a:t>державне</a:t>
            </a:r>
            <a:r>
              <a:rPr lang="ru-RU" dirty="0"/>
              <a:t> </a:t>
            </a:r>
            <a:r>
              <a:rPr lang="ru-RU" dirty="0" err="1"/>
              <a:t>регулювання</a:t>
            </a:r>
            <a:r>
              <a:rPr lang="ru-RU" dirty="0"/>
              <a:t> у сферах </a:t>
            </a:r>
            <a:r>
              <a:rPr lang="ru-RU" dirty="0" err="1"/>
              <a:t>енергетики</a:t>
            </a:r>
            <a:r>
              <a:rPr lang="ru-RU" dirty="0"/>
              <a:t> та </a:t>
            </a:r>
            <a:r>
              <a:rPr lang="ru-RU" dirty="0" err="1"/>
              <a:t>комунальних</a:t>
            </a:r>
            <a:r>
              <a:rPr lang="ru-RU" dirty="0"/>
              <a:t> </a:t>
            </a:r>
            <a:r>
              <a:rPr lang="ru-RU" dirty="0" err="1"/>
              <a:t>послуг</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п’ятисот</a:t>
            </a:r>
            <a:r>
              <a:rPr lang="ru-RU" dirty="0"/>
              <a:t> до </a:t>
            </a:r>
            <a:r>
              <a:rPr lang="ru-RU" dirty="0" err="1"/>
              <a:t>тисячі</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p:txBody>
      </p:sp>
    </p:spTree>
    <p:extLst>
      <p:ext uri="{BB962C8B-B14F-4D97-AF65-F5344CB8AC3E}">
        <p14:creationId xmlns:p14="http://schemas.microsoft.com/office/powerpoint/2010/main" val="693963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Стаття</a:t>
            </a:r>
            <a:r>
              <a:rPr lang="ru-RU" dirty="0"/>
              <a:t> 172-9. </a:t>
            </a:r>
            <a:r>
              <a:rPr lang="ru-RU" dirty="0" err="1"/>
              <a:t>Невжиття</a:t>
            </a:r>
            <a:r>
              <a:rPr lang="ru-RU" dirty="0"/>
              <a:t> </a:t>
            </a:r>
            <a:r>
              <a:rPr lang="ru-RU" dirty="0" err="1"/>
              <a:t>заходів</a:t>
            </a:r>
            <a:r>
              <a:rPr lang="ru-RU" dirty="0"/>
              <a:t> </a:t>
            </a:r>
            <a:r>
              <a:rPr lang="ru-RU" dirty="0" err="1"/>
              <a:t>щодо</a:t>
            </a:r>
            <a:r>
              <a:rPr lang="ru-RU" dirty="0"/>
              <a:t> </a:t>
            </a:r>
            <a:r>
              <a:rPr lang="ru-RU" dirty="0" err="1"/>
              <a:t>протидії</a:t>
            </a:r>
            <a:r>
              <a:rPr lang="ru-RU" dirty="0"/>
              <a:t> </a:t>
            </a:r>
            <a:r>
              <a:rPr lang="ru-RU" dirty="0" err="1"/>
              <a:t>корупції</a:t>
            </a:r>
            <a:endParaRPr lang="ru-RU" dirty="0"/>
          </a:p>
        </p:txBody>
      </p:sp>
      <p:sp>
        <p:nvSpPr>
          <p:cNvPr id="3" name="Объект 2"/>
          <p:cNvSpPr>
            <a:spLocks noGrp="1"/>
          </p:cNvSpPr>
          <p:nvPr>
            <p:ph idx="1"/>
          </p:nvPr>
        </p:nvSpPr>
        <p:spPr/>
        <p:txBody>
          <a:bodyPr/>
          <a:lstStyle/>
          <a:p>
            <a:r>
              <a:rPr lang="ru-RU" dirty="0" err="1"/>
              <a:t>Невжиття</a:t>
            </a:r>
            <a:r>
              <a:rPr lang="ru-RU" dirty="0"/>
              <a:t> </a:t>
            </a:r>
            <a:r>
              <a:rPr lang="ru-RU" dirty="0" err="1"/>
              <a:t>передбачених</a:t>
            </a:r>
            <a:r>
              <a:rPr lang="ru-RU" dirty="0"/>
              <a:t> законом </a:t>
            </a:r>
            <a:r>
              <a:rPr lang="ru-RU" dirty="0" err="1"/>
              <a:t>заходів</a:t>
            </a:r>
            <a:r>
              <a:rPr lang="ru-RU" dirty="0"/>
              <a:t> </a:t>
            </a:r>
            <a:r>
              <a:rPr lang="ru-RU" dirty="0" err="1"/>
              <a:t>посадовою</a:t>
            </a:r>
            <a:r>
              <a:rPr lang="ru-RU" dirty="0"/>
              <a:t> </a:t>
            </a:r>
            <a:r>
              <a:rPr lang="ru-RU" dirty="0" err="1"/>
              <a:t>чи</a:t>
            </a:r>
            <a:r>
              <a:rPr lang="ru-RU" dirty="0"/>
              <a:t> </a:t>
            </a:r>
            <a:r>
              <a:rPr lang="ru-RU" dirty="0" err="1"/>
              <a:t>службовою</a:t>
            </a:r>
            <a:r>
              <a:rPr lang="ru-RU" dirty="0"/>
              <a:t> особою органу </a:t>
            </a:r>
            <a:r>
              <a:rPr lang="ru-RU" dirty="0" err="1"/>
              <a:t>державної</a:t>
            </a:r>
            <a:r>
              <a:rPr lang="ru-RU" dirty="0"/>
              <a:t> </a:t>
            </a:r>
            <a:r>
              <a:rPr lang="ru-RU" dirty="0" err="1"/>
              <a:t>влади</a:t>
            </a:r>
            <a:r>
              <a:rPr lang="ru-RU" dirty="0"/>
              <a:t>, </a:t>
            </a:r>
            <a:r>
              <a:rPr lang="ru-RU" dirty="0" err="1"/>
              <a:t>посадовою</a:t>
            </a:r>
            <a:r>
              <a:rPr lang="ru-RU" dirty="0"/>
              <a:t> особою </a:t>
            </a:r>
            <a:r>
              <a:rPr lang="ru-RU" dirty="0" err="1"/>
              <a:t>місцевого</a:t>
            </a:r>
            <a:r>
              <a:rPr lang="ru-RU" dirty="0"/>
              <a:t> </a:t>
            </a:r>
            <a:r>
              <a:rPr lang="ru-RU" dirty="0" err="1"/>
              <a:t>самоврядування</a:t>
            </a:r>
            <a:r>
              <a:rPr lang="ru-RU" dirty="0"/>
              <a:t>, </a:t>
            </a:r>
            <a:r>
              <a:rPr lang="ru-RU" dirty="0" err="1"/>
              <a:t>юридичної</a:t>
            </a:r>
            <a:r>
              <a:rPr lang="ru-RU" dirty="0"/>
              <a:t> особи, </a:t>
            </a:r>
            <a:r>
              <a:rPr lang="ru-RU" dirty="0" err="1"/>
              <a:t>їх</a:t>
            </a:r>
            <a:r>
              <a:rPr lang="ru-RU" dirty="0"/>
              <a:t> </a:t>
            </a:r>
            <a:r>
              <a:rPr lang="ru-RU" dirty="0" err="1"/>
              <a:t>структурних</a:t>
            </a:r>
            <a:r>
              <a:rPr lang="ru-RU" dirty="0"/>
              <a:t> </a:t>
            </a:r>
            <a:r>
              <a:rPr lang="ru-RU" dirty="0" err="1"/>
              <a:t>підрозділів</a:t>
            </a:r>
            <a:r>
              <a:rPr lang="ru-RU" dirty="0"/>
              <a:t> у </a:t>
            </a:r>
            <a:r>
              <a:rPr lang="ru-RU" dirty="0" err="1"/>
              <a:t>разі</a:t>
            </a:r>
            <a:r>
              <a:rPr lang="ru-RU" dirty="0"/>
              <a:t> </a:t>
            </a:r>
            <a:r>
              <a:rPr lang="ru-RU" dirty="0" err="1"/>
              <a:t>виявлення</a:t>
            </a:r>
            <a:r>
              <a:rPr lang="ru-RU" dirty="0"/>
              <a:t> </a:t>
            </a:r>
            <a:r>
              <a:rPr lang="ru-RU" dirty="0" err="1"/>
              <a:t>корупційного</a:t>
            </a:r>
            <a:r>
              <a:rPr lang="ru-RU" dirty="0"/>
              <a:t> </a:t>
            </a:r>
            <a:r>
              <a:rPr lang="ru-RU" dirty="0" err="1"/>
              <a:t>правопорушення</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ста </a:t>
            </a:r>
            <a:r>
              <a:rPr lang="ru-RU" dirty="0" err="1"/>
              <a:t>двадцяти</a:t>
            </a:r>
            <a:r>
              <a:rPr lang="ru-RU" dirty="0"/>
              <a:t> </a:t>
            </a:r>
            <a:r>
              <a:rPr lang="ru-RU" dirty="0" err="1"/>
              <a:t>п’яти</a:t>
            </a:r>
            <a:r>
              <a:rPr lang="ru-RU" dirty="0"/>
              <a:t> до </a:t>
            </a:r>
            <a:r>
              <a:rPr lang="ru-RU" dirty="0" err="1"/>
              <a:t>двохсот</a:t>
            </a:r>
            <a:r>
              <a:rPr lang="ru-RU" dirty="0"/>
              <a:t> </a:t>
            </a:r>
            <a:r>
              <a:rPr lang="ru-RU" dirty="0" err="1"/>
              <a:t>п’ятдесяти</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r>
              <a:rPr lang="ru-RU" dirty="0"/>
              <a:t>Та сама </a:t>
            </a:r>
            <a:r>
              <a:rPr lang="ru-RU" dirty="0" err="1"/>
              <a:t>дія</a:t>
            </a:r>
            <a:r>
              <a:rPr lang="ru-RU" dirty="0"/>
              <a:t>, вчинена повторно </a:t>
            </a:r>
            <a:r>
              <a:rPr lang="ru-RU" dirty="0" err="1"/>
              <a:t>протягом</a:t>
            </a:r>
            <a:r>
              <a:rPr lang="ru-RU" dirty="0"/>
              <a:t> року </a:t>
            </a:r>
            <a:r>
              <a:rPr lang="ru-RU" dirty="0" err="1"/>
              <a:t>після</a:t>
            </a:r>
            <a:r>
              <a:rPr lang="ru-RU" dirty="0"/>
              <a:t> </a:t>
            </a:r>
            <a:r>
              <a:rPr lang="ru-RU" dirty="0" err="1"/>
              <a:t>застосування</a:t>
            </a:r>
            <a:r>
              <a:rPr lang="ru-RU" dirty="0"/>
              <a:t> </a:t>
            </a:r>
            <a:r>
              <a:rPr lang="ru-RU" dirty="0" err="1"/>
              <a:t>заходів</a:t>
            </a:r>
            <a:r>
              <a:rPr lang="ru-RU" dirty="0"/>
              <a:t> </a:t>
            </a:r>
            <a:r>
              <a:rPr lang="ru-RU" dirty="0" err="1"/>
              <a:t>адміністративного</a:t>
            </a:r>
            <a:r>
              <a:rPr lang="ru-RU" dirty="0"/>
              <a:t> </a:t>
            </a:r>
            <a:r>
              <a:rPr lang="ru-RU" dirty="0" err="1"/>
              <a:t>стягнення</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двохсот</a:t>
            </a:r>
            <a:r>
              <a:rPr lang="ru-RU" dirty="0"/>
              <a:t> </a:t>
            </a:r>
            <a:r>
              <a:rPr lang="ru-RU" dirty="0" err="1"/>
              <a:t>п’ятдесяти</a:t>
            </a:r>
            <a:r>
              <a:rPr lang="ru-RU" dirty="0"/>
              <a:t> до </a:t>
            </a:r>
            <a:r>
              <a:rPr lang="ru-RU" dirty="0" err="1"/>
              <a:t>чотирьохсот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endParaRPr lang="ru-RU" dirty="0"/>
          </a:p>
        </p:txBody>
      </p:sp>
    </p:spTree>
    <p:extLst>
      <p:ext uri="{BB962C8B-B14F-4D97-AF65-F5344CB8AC3E}">
        <p14:creationId xmlns:p14="http://schemas.microsoft.com/office/powerpoint/2010/main" val="4080063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err="1"/>
              <a:t>Стаття</a:t>
            </a:r>
            <a:r>
              <a:rPr lang="ru-RU" sz="2400" dirty="0"/>
              <a:t> 172-9-1. </a:t>
            </a:r>
            <a:r>
              <a:rPr lang="ru-RU" sz="2400" dirty="0" err="1"/>
              <a:t>Порушення</a:t>
            </a:r>
            <a:r>
              <a:rPr lang="ru-RU" sz="2400" dirty="0"/>
              <a:t> заборони </a:t>
            </a:r>
            <a:r>
              <a:rPr lang="ru-RU" sz="2400" dirty="0" err="1"/>
              <a:t>розміщення</a:t>
            </a:r>
            <a:r>
              <a:rPr lang="ru-RU" sz="2400" dirty="0"/>
              <a:t> ставок на спорт, </a:t>
            </a:r>
            <a:r>
              <a:rPr lang="ru-RU" sz="2400" dirty="0" err="1"/>
              <a:t>пов’язаних</a:t>
            </a:r>
            <a:r>
              <a:rPr lang="ru-RU" sz="2400" dirty="0"/>
              <a:t> з </a:t>
            </a:r>
            <a:r>
              <a:rPr lang="ru-RU" sz="2400" dirty="0" err="1"/>
              <a:t>маніпулюванням</a:t>
            </a:r>
            <a:r>
              <a:rPr lang="ru-RU" sz="2400" dirty="0"/>
              <a:t> </a:t>
            </a:r>
            <a:r>
              <a:rPr lang="ru-RU" sz="2400" dirty="0" err="1"/>
              <a:t>офіційним</a:t>
            </a:r>
            <a:r>
              <a:rPr lang="ru-RU" sz="2400" dirty="0"/>
              <a:t> </a:t>
            </a:r>
            <a:r>
              <a:rPr lang="ru-RU" sz="2400" dirty="0" err="1"/>
              <a:t>спортивним</a:t>
            </a:r>
            <a:r>
              <a:rPr lang="ru-RU" sz="2400" dirty="0"/>
              <a:t> </a:t>
            </a:r>
            <a:r>
              <a:rPr lang="ru-RU" sz="2400" dirty="0" err="1"/>
              <a:t>змаганням</a:t>
            </a:r>
            <a:endParaRPr lang="ru-RU" sz="2400" dirty="0"/>
          </a:p>
        </p:txBody>
      </p:sp>
      <p:sp>
        <p:nvSpPr>
          <p:cNvPr id="3" name="Объект 2"/>
          <p:cNvSpPr>
            <a:spLocks noGrp="1"/>
          </p:cNvSpPr>
          <p:nvPr>
            <p:ph idx="1"/>
          </p:nvPr>
        </p:nvSpPr>
        <p:spPr/>
        <p:txBody>
          <a:bodyPr>
            <a:normAutofit fontScale="92500" lnSpcReduction="20000"/>
          </a:bodyPr>
          <a:lstStyle/>
          <a:p>
            <a:r>
              <a:rPr lang="ru-RU" dirty="0" err="1"/>
              <a:t>Порушення</a:t>
            </a:r>
            <a:r>
              <a:rPr lang="ru-RU" dirty="0"/>
              <a:t> заборони </a:t>
            </a:r>
            <a:r>
              <a:rPr lang="ru-RU" dirty="0" err="1"/>
              <a:t>розміщення</a:t>
            </a:r>
            <a:r>
              <a:rPr lang="ru-RU" dirty="0"/>
              <a:t> ставок на спорт </a:t>
            </a:r>
            <a:r>
              <a:rPr lang="ru-RU" dirty="0" err="1"/>
              <a:t>заінтересованими</a:t>
            </a:r>
            <a:r>
              <a:rPr lang="ru-RU" dirty="0"/>
              <a:t> сторонами </a:t>
            </a:r>
            <a:r>
              <a:rPr lang="ru-RU" dirty="0" err="1"/>
              <a:t>офіційного</a:t>
            </a:r>
            <a:r>
              <a:rPr lang="ru-RU" dirty="0"/>
              <a:t> спортивного </a:t>
            </a:r>
            <a:r>
              <a:rPr lang="ru-RU" dirty="0" err="1"/>
              <a:t>змагання</a:t>
            </a:r>
            <a:r>
              <a:rPr lang="ru-RU" dirty="0"/>
              <a:t>, в </a:t>
            </a:r>
            <a:r>
              <a:rPr lang="ru-RU" dirty="0" err="1"/>
              <a:t>якому</a:t>
            </a:r>
            <a:r>
              <a:rPr lang="ru-RU" dirty="0"/>
              <a:t> вони </a:t>
            </a:r>
            <a:r>
              <a:rPr lang="ru-RU" dirty="0" err="1"/>
              <a:t>беруть</a:t>
            </a:r>
            <a:r>
              <a:rPr lang="ru-RU" dirty="0"/>
              <a:t> участь, з </a:t>
            </a:r>
            <a:r>
              <a:rPr lang="ru-RU" dirty="0" err="1"/>
              <a:t>одержанням</a:t>
            </a:r>
            <a:r>
              <a:rPr lang="ru-RU" dirty="0"/>
              <a:t> за </a:t>
            </a:r>
            <a:r>
              <a:rPr lang="ru-RU" dirty="0" err="1"/>
              <a:t>це</a:t>
            </a:r>
            <a:r>
              <a:rPr lang="ru-RU" dirty="0"/>
              <a:t> </a:t>
            </a:r>
            <a:r>
              <a:rPr lang="ru-RU" dirty="0" err="1"/>
              <a:t>неправомірної</a:t>
            </a:r>
            <a:r>
              <a:rPr lang="ru-RU" dirty="0"/>
              <a:t> </a:t>
            </a:r>
            <a:r>
              <a:rPr lang="ru-RU" dirty="0" err="1"/>
              <a:t>вигоди</a:t>
            </a:r>
            <a:r>
              <a:rPr lang="ru-RU" dirty="0"/>
              <a:t> в </a:t>
            </a:r>
            <a:r>
              <a:rPr lang="ru-RU" dirty="0" err="1"/>
              <a:t>розмірі</a:t>
            </a:r>
            <a:r>
              <a:rPr lang="ru-RU" dirty="0"/>
              <a:t>, </a:t>
            </a:r>
            <a:r>
              <a:rPr lang="ru-RU" dirty="0" err="1"/>
              <a:t>що</a:t>
            </a:r>
            <a:r>
              <a:rPr lang="ru-RU" dirty="0"/>
              <a:t> не </a:t>
            </a:r>
            <a:r>
              <a:rPr lang="ru-RU" dirty="0" err="1"/>
              <a:t>перевищує</a:t>
            </a:r>
            <a:r>
              <a:rPr lang="ru-RU" dirty="0"/>
              <a:t> </a:t>
            </a:r>
            <a:r>
              <a:rPr lang="ru-RU" dirty="0" err="1"/>
              <a:t>двадцяти</a:t>
            </a:r>
            <a:r>
              <a:rPr lang="ru-RU" dirty="0"/>
              <a:t> </a:t>
            </a:r>
            <a:r>
              <a:rPr lang="ru-RU" dirty="0" err="1"/>
              <a:t>прожиткових</a:t>
            </a:r>
            <a:r>
              <a:rPr lang="ru-RU" dirty="0"/>
              <a:t> </a:t>
            </a:r>
            <a:r>
              <a:rPr lang="ru-RU" dirty="0" err="1"/>
              <a:t>мінімумів</a:t>
            </a:r>
            <a:r>
              <a:rPr lang="ru-RU" dirty="0"/>
              <a:t> для </a:t>
            </a:r>
            <a:r>
              <a:rPr lang="ru-RU" dirty="0" err="1"/>
              <a:t>працездатних</a:t>
            </a:r>
            <a:r>
              <a:rPr lang="ru-RU" dirty="0"/>
              <a:t> </a:t>
            </a:r>
            <a:r>
              <a:rPr lang="ru-RU" dirty="0" err="1"/>
              <a:t>осіб</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двохсот</a:t>
            </a:r>
            <a:r>
              <a:rPr lang="ru-RU" dirty="0"/>
              <a:t> до </a:t>
            </a:r>
            <a:r>
              <a:rPr lang="ru-RU" dirty="0" err="1"/>
              <a:t>п’ятисот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грошей, </a:t>
            </a:r>
            <a:r>
              <a:rPr lang="ru-RU" dirty="0" err="1"/>
              <a:t>одержаних</a:t>
            </a:r>
            <a:r>
              <a:rPr lang="ru-RU" dirty="0"/>
              <a:t> </a:t>
            </a:r>
            <a:r>
              <a:rPr lang="ru-RU" dirty="0" err="1"/>
              <a:t>внаслідок</a:t>
            </a:r>
            <a:r>
              <a:rPr lang="ru-RU" dirty="0"/>
              <a:t> </a:t>
            </a:r>
            <a:r>
              <a:rPr lang="ru-RU" dirty="0" err="1"/>
              <a:t>адміністративного</a:t>
            </a:r>
            <a:r>
              <a:rPr lang="ru-RU" dirty="0"/>
              <a:t> </a:t>
            </a:r>
            <a:r>
              <a:rPr lang="ru-RU" dirty="0" err="1"/>
              <a:t>правопорушення</a:t>
            </a:r>
            <a:r>
              <a:rPr lang="ru-RU" dirty="0"/>
              <a:t>.</a:t>
            </a:r>
          </a:p>
          <a:p>
            <a:r>
              <a:rPr lang="ru-RU" dirty="0"/>
              <a:t>Та сама </a:t>
            </a:r>
            <a:r>
              <a:rPr lang="ru-RU" dirty="0" err="1"/>
              <a:t>дія</a:t>
            </a:r>
            <a:r>
              <a:rPr lang="ru-RU" dirty="0"/>
              <a:t>, вчинена особою, яку </a:t>
            </a:r>
            <a:r>
              <a:rPr lang="ru-RU" dirty="0" err="1"/>
              <a:t>протягом</a:t>
            </a:r>
            <a:r>
              <a:rPr lang="ru-RU" dirty="0"/>
              <a:t> року </a:t>
            </a:r>
            <a:r>
              <a:rPr lang="ru-RU" dirty="0" err="1"/>
              <a:t>було</a:t>
            </a:r>
            <a:r>
              <a:rPr lang="ru-RU" dirty="0"/>
              <a:t> </a:t>
            </a:r>
            <a:r>
              <a:rPr lang="ru-RU" dirty="0" err="1"/>
              <a:t>піддано</a:t>
            </a:r>
            <a:r>
              <a:rPr lang="ru-RU" dirty="0"/>
              <a:t> </a:t>
            </a:r>
            <a:r>
              <a:rPr lang="ru-RU" dirty="0" err="1"/>
              <a:t>адміністративному</a:t>
            </a:r>
            <a:r>
              <a:rPr lang="ru-RU" dirty="0"/>
              <a:t> </a:t>
            </a:r>
            <a:r>
              <a:rPr lang="ru-RU" dirty="0" err="1"/>
              <a:t>стягненню</a:t>
            </a:r>
            <a:r>
              <a:rPr lang="ru-RU" dirty="0"/>
              <a:t> за </a:t>
            </a:r>
            <a:r>
              <a:rPr lang="ru-RU" dirty="0" err="1"/>
              <a:t>порушення</a:t>
            </a:r>
            <a:r>
              <a:rPr lang="ru-RU" dirty="0"/>
              <a:t>, </a:t>
            </a:r>
            <a:r>
              <a:rPr lang="ru-RU" dirty="0" err="1"/>
              <a:t>передбачене</a:t>
            </a:r>
            <a:r>
              <a:rPr lang="ru-RU" dirty="0"/>
              <a:t> </a:t>
            </a:r>
            <a:r>
              <a:rPr lang="ru-RU" dirty="0" err="1"/>
              <a:t>частиною</a:t>
            </a:r>
            <a:r>
              <a:rPr lang="ru-RU" dirty="0"/>
              <a:t> </a:t>
            </a:r>
            <a:r>
              <a:rPr lang="ru-RU" dirty="0" err="1"/>
              <a:t>першою</a:t>
            </a:r>
            <a:r>
              <a:rPr lang="ru-RU" dirty="0"/>
              <a:t> </a:t>
            </a:r>
            <a:r>
              <a:rPr lang="ru-RU" dirty="0" err="1"/>
              <a:t>цієї</a:t>
            </a:r>
            <a:r>
              <a:rPr lang="ru-RU" dirty="0"/>
              <a:t> </a:t>
            </a:r>
            <a:r>
              <a:rPr lang="ru-RU" dirty="0" err="1"/>
              <a:t>статті</a:t>
            </a:r>
            <a:r>
              <a:rPr lang="ru-RU" dirty="0"/>
              <a:t>, -</a:t>
            </a:r>
          </a:p>
          <a:p>
            <a:r>
              <a:rPr lang="ru-RU" dirty="0" err="1"/>
              <a:t>тягне</a:t>
            </a:r>
            <a:r>
              <a:rPr lang="ru-RU" dirty="0"/>
              <a:t> за собою </a:t>
            </a:r>
            <a:r>
              <a:rPr lang="ru-RU" dirty="0" err="1"/>
              <a:t>накладення</a:t>
            </a:r>
            <a:r>
              <a:rPr lang="ru-RU" dirty="0"/>
              <a:t> штрафу </a:t>
            </a:r>
            <a:r>
              <a:rPr lang="ru-RU" dirty="0" err="1"/>
              <a:t>від</a:t>
            </a:r>
            <a:r>
              <a:rPr lang="ru-RU" dirty="0"/>
              <a:t> </a:t>
            </a:r>
            <a:r>
              <a:rPr lang="ru-RU" dirty="0" err="1"/>
              <a:t>п’ятисот</a:t>
            </a:r>
            <a:r>
              <a:rPr lang="ru-RU" dirty="0"/>
              <a:t> до </a:t>
            </a:r>
            <a:r>
              <a:rPr lang="ru-RU" dirty="0" err="1"/>
              <a:t>тисячі</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грошей, </a:t>
            </a:r>
            <a:r>
              <a:rPr lang="ru-RU" dirty="0" err="1"/>
              <a:t>одержаних</a:t>
            </a:r>
            <a:r>
              <a:rPr lang="ru-RU" dirty="0"/>
              <a:t> </a:t>
            </a:r>
            <a:r>
              <a:rPr lang="ru-RU" dirty="0" err="1"/>
              <a:t>внаслідок</a:t>
            </a:r>
            <a:r>
              <a:rPr lang="ru-RU" dirty="0"/>
              <a:t> </a:t>
            </a:r>
            <a:r>
              <a:rPr lang="ru-RU" dirty="0" err="1"/>
              <a:t>адміністративного</a:t>
            </a:r>
            <a:r>
              <a:rPr lang="ru-RU" dirty="0"/>
              <a:t> </a:t>
            </a:r>
            <a:r>
              <a:rPr lang="ru-RU" dirty="0" err="1"/>
              <a:t>правопорушення</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або</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a:t>
            </a:r>
            <a:r>
              <a:rPr lang="ru-RU" dirty="0" err="1"/>
              <a:t>строком</a:t>
            </a:r>
            <a:r>
              <a:rPr lang="ru-RU" dirty="0"/>
              <a:t> на один </a:t>
            </a:r>
            <a:r>
              <a:rPr lang="ru-RU" dirty="0" err="1"/>
              <a:t>рік</a:t>
            </a:r>
            <a:r>
              <a:rPr lang="ru-RU" dirty="0"/>
              <a:t>.</a:t>
            </a:r>
          </a:p>
          <a:p>
            <a:endParaRPr lang="ru-RU" dirty="0"/>
          </a:p>
        </p:txBody>
      </p:sp>
    </p:spTree>
    <p:extLst>
      <p:ext uri="{BB962C8B-B14F-4D97-AF65-F5344CB8AC3E}">
        <p14:creationId xmlns:p14="http://schemas.microsoft.com/office/powerpoint/2010/main" val="1560124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КРИМІНАЛЬНІ ПРАВОПОРУШЕННЯ У СФЕРІ СЛУЖБОВОЇ ДІЯЛЬНОСТІ ТА ПРОФЕСІЙНОЇ ДІЯЛЬНОСТІ, ПОВ'ЯЗАНОЇ З НАДАННЯМ ПУБЛІЧНИХ ПОСЛУГ</a:t>
            </a:r>
            <a:br>
              <a:rPr lang="ru-RU" dirty="0"/>
            </a:b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22424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687EEA-675A-458A-B202-559B55427D99}"/>
              </a:ext>
            </a:extLst>
          </p:cNvPr>
          <p:cNvSpPr>
            <a:spLocks noGrp="1"/>
          </p:cNvSpPr>
          <p:nvPr>
            <p:ph type="title"/>
          </p:nvPr>
        </p:nvSpPr>
        <p:spPr>
          <a:xfrm>
            <a:off x="646111" y="452718"/>
            <a:ext cx="9404723" cy="687925"/>
          </a:xfrm>
        </p:spPr>
        <p:txBody>
          <a:bodyPr/>
          <a:lstStyle/>
          <a:p>
            <a:r>
              <a:rPr lang="uk-UA" dirty="0"/>
              <a:t> </a:t>
            </a:r>
            <a:r>
              <a:rPr lang="ru-RU" sz="2400" dirty="0"/>
              <a:t>У </a:t>
            </a:r>
            <a:r>
              <a:rPr lang="ru-RU" sz="2400" dirty="0" err="1"/>
              <a:t>чому</a:t>
            </a:r>
            <a:r>
              <a:rPr lang="ru-RU" sz="2400" dirty="0"/>
              <a:t> </a:t>
            </a:r>
            <a:r>
              <a:rPr lang="ru-RU" sz="2400" dirty="0" err="1"/>
              <a:t>різниця</a:t>
            </a:r>
            <a:r>
              <a:rPr lang="ru-RU" sz="2400" dirty="0"/>
              <a:t> </a:t>
            </a:r>
            <a:r>
              <a:rPr lang="ru-RU" sz="2400" dirty="0" err="1"/>
              <a:t>між</a:t>
            </a:r>
            <a:r>
              <a:rPr lang="ru-RU" sz="2400" dirty="0"/>
              <a:t> </a:t>
            </a:r>
            <a:r>
              <a:rPr lang="ru-RU" sz="2400" dirty="0" err="1"/>
              <a:t>суміщенням</a:t>
            </a:r>
            <a:r>
              <a:rPr lang="ru-RU" sz="2400" dirty="0"/>
              <a:t> та </a:t>
            </a:r>
            <a:r>
              <a:rPr lang="ru-RU" sz="2400" dirty="0" err="1"/>
              <a:t>сумісництвом</a:t>
            </a:r>
            <a:r>
              <a:rPr lang="ru-RU" sz="2400" dirty="0"/>
              <a:t>?</a:t>
            </a:r>
            <a:endParaRPr lang="uk-UA" sz="2400" dirty="0"/>
          </a:p>
        </p:txBody>
      </p:sp>
      <p:sp>
        <p:nvSpPr>
          <p:cNvPr id="3" name="Місце для вмісту 2">
            <a:extLst>
              <a:ext uri="{FF2B5EF4-FFF2-40B4-BE49-F238E27FC236}">
                <a16:creationId xmlns:a16="http://schemas.microsoft.com/office/drawing/2014/main" id="{4BA8BEE8-BA95-4384-ADA2-2B6F5CC24F46}"/>
              </a:ext>
            </a:extLst>
          </p:cNvPr>
          <p:cNvSpPr>
            <a:spLocks noGrp="1"/>
          </p:cNvSpPr>
          <p:nvPr>
            <p:ph idx="1"/>
          </p:nvPr>
        </p:nvSpPr>
        <p:spPr>
          <a:xfrm>
            <a:off x="84842" y="1432874"/>
            <a:ext cx="12107158" cy="4815525"/>
          </a:xfrm>
        </p:spPr>
        <p:txBody>
          <a:bodyPr>
            <a:normAutofit/>
          </a:bodyPr>
          <a:lstStyle/>
          <a:p>
            <a:r>
              <a:rPr lang="uk-UA" dirty="0"/>
              <a:t>Це важливе питання, оскільки від нього залежать як обсяги того, що «можна-не можна», так і умови оплати та порядок оформлення відповідних видів діяльності.</a:t>
            </a:r>
          </a:p>
          <a:p>
            <a:endParaRPr lang="uk-UA" dirty="0"/>
          </a:p>
          <a:p>
            <a:r>
              <a:rPr lang="uk-UA" dirty="0"/>
              <a:t>Згідно зі ст. 105 Кодексу законів про працю України (далі – КЗпП), суміщенням вважається виконання працівником на тому ж підприємстві, в установі, організації поряд з своєю основною роботою, обумовленою трудовим договором, додаткову роботу за іншою професією (посадою) або обов'язки тимчасово відсутнього працівника без звільнення від своєї основної роботи.</a:t>
            </a:r>
          </a:p>
          <a:p>
            <a:endParaRPr lang="uk-UA" dirty="0"/>
          </a:p>
          <a:p>
            <a:r>
              <a:rPr lang="uk-UA" dirty="0"/>
              <a:t>Сумісництво – це виконання працівником, крім основної, іншої регулярної оплачуваної роботи на умовах трудового договору у вільний від основної роботи час на тому самому чи на іншому підприємстві, в установі, організації або у суб’єкта господарювання фізичної особи по найму.</a:t>
            </a:r>
          </a:p>
        </p:txBody>
      </p:sp>
    </p:spTree>
    <p:extLst>
      <p:ext uri="{BB962C8B-B14F-4D97-AF65-F5344CB8AC3E}">
        <p14:creationId xmlns:p14="http://schemas.microsoft.com/office/powerpoint/2010/main" val="2877656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err="1"/>
              <a:t>Стаття</a:t>
            </a:r>
            <a:r>
              <a:rPr lang="ru-RU" sz="3600" dirty="0"/>
              <a:t> 364. </a:t>
            </a:r>
            <a:r>
              <a:rPr lang="ru-RU" sz="3600" dirty="0" err="1"/>
              <a:t>Зловживання</a:t>
            </a:r>
            <a:r>
              <a:rPr lang="ru-RU" sz="3600" dirty="0"/>
              <a:t> </a:t>
            </a:r>
            <a:r>
              <a:rPr lang="ru-RU" sz="3600" dirty="0" err="1"/>
              <a:t>владою</a:t>
            </a:r>
            <a:r>
              <a:rPr lang="ru-RU" sz="3600" dirty="0"/>
              <a:t> </a:t>
            </a:r>
            <a:r>
              <a:rPr lang="ru-RU" sz="3600" dirty="0" err="1"/>
              <a:t>або</a:t>
            </a:r>
            <a:r>
              <a:rPr lang="ru-RU" sz="3600" dirty="0"/>
              <a:t> </a:t>
            </a:r>
            <a:r>
              <a:rPr lang="ru-RU" sz="3600" dirty="0" err="1"/>
              <a:t>службовим</a:t>
            </a:r>
            <a:r>
              <a:rPr lang="ru-RU" sz="3600" dirty="0"/>
              <a:t> становищем</a:t>
            </a:r>
          </a:p>
        </p:txBody>
      </p:sp>
      <p:sp>
        <p:nvSpPr>
          <p:cNvPr id="3" name="Объект 2"/>
          <p:cNvSpPr>
            <a:spLocks noGrp="1"/>
          </p:cNvSpPr>
          <p:nvPr>
            <p:ph idx="1"/>
          </p:nvPr>
        </p:nvSpPr>
        <p:spPr/>
        <p:txBody>
          <a:bodyPr>
            <a:normAutofit fontScale="85000" lnSpcReduction="20000"/>
          </a:bodyPr>
          <a:lstStyle/>
          <a:p>
            <a:r>
              <a:rPr lang="ru-RU" dirty="0"/>
              <a:t>. </a:t>
            </a:r>
            <a:r>
              <a:rPr lang="ru-RU" dirty="0" err="1"/>
              <a:t>Зловживання</a:t>
            </a:r>
            <a:r>
              <a:rPr lang="ru-RU" dirty="0"/>
              <a:t> </a:t>
            </a:r>
            <a:r>
              <a:rPr lang="ru-RU" dirty="0" err="1"/>
              <a:t>владою</a:t>
            </a:r>
            <a:r>
              <a:rPr lang="ru-RU" dirty="0"/>
              <a:t> </a:t>
            </a:r>
            <a:r>
              <a:rPr lang="ru-RU" dirty="0" err="1"/>
              <a:t>або</a:t>
            </a:r>
            <a:r>
              <a:rPr lang="ru-RU" dirty="0"/>
              <a:t> </a:t>
            </a:r>
            <a:r>
              <a:rPr lang="ru-RU" dirty="0" err="1"/>
              <a:t>службовим</a:t>
            </a:r>
            <a:r>
              <a:rPr lang="ru-RU" dirty="0"/>
              <a:t> становищем, </a:t>
            </a:r>
            <a:r>
              <a:rPr lang="ru-RU" dirty="0" err="1"/>
              <a:t>тобто</a:t>
            </a:r>
            <a:r>
              <a:rPr lang="ru-RU" dirty="0"/>
              <a:t> </a:t>
            </a:r>
            <a:r>
              <a:rPr lang="ru-RU" dirty="0" err="1"/>
              <a:t>умисне</a:t>
            </a:r>
            <a:r>
              <a:rPr lang="ru-RU" dirty="0"/>
              <a:t>, з метою </a:t>
            </a:r>
            <a:r>
              <a:rPr lang="ru-RU" dirty="0" err="1"/>
              <a:t>одержання</a:t>
            </a:r>
            <a:r>
              <a:rPr lang="ru-RU" dirty="0"/>
              <a:t> будь-</a:t>
            </a:r>
            <a:r>
              <a:rPr lang="ru-RU" dirty="0" err="1"/>
              <a:t>якої</a:t>
            </a:r>
            <a:r>
              <a:rPr lang="ru-RU" dirty="0"/>
              <a:t> </a:t>
            </a:r>
            <a:r>
              <a:rPr lang="ru-RU" dirty="0" err="1"/>
              <a:t>неправомірної</a:t>
            </a:r>
            <a:r>
              <a:rPr lang="ru-RU" dirty="0"/>
              <a:t> </a:t>
            </a:r>
            <a:r>
              <a:rPr lang="ru-RU" dirty="0" err="1"/>
              <a:t>вигоди</a:t>
            </a:r>
            <a:r>
              <a:rPr lang="ru-RU" dirty="0"/>
              <a:t> для </a:t>
            </a:r>
            <a:r>
              <a:rPr lang="ru-RU" dirty="0" err="1"/>
              <a:t>самої</a:t>
            </a:r>
            <a:r>
              <a:rPr lang="ru-RU" dirty="0"/>
              <a:t> себе </a:t>
            </a:r>
            <a:r>
              <a:rPr lang="ru-RU" dirty="0" err="1"/>
              <a:t>чи</a:t>
            </a:r>
            <a:r>
              <a:rPr lang="ru-RU" dirty="0"/>
              <a:t> </a:t>
            </a:r>
            <a:r>
              <a:rPr lang="ru-RU" dirty="0" err="1"/>
              <a:t>іншої</a:t>
            </a:r>
            <a:r>
              <a:rPr lang="ru-RU" dirty="0"/>
              <a:t> </a:t>
            </a:r>
            <a:r>
              <a:rPr lang="ru-RU" dirty="0" err="1"/>
              <a:t>фізичної</a:t>
            </a:r>
            <a:r>
              <a:rPr lang="ru-RU" dirty="0"/>
              <a:t> </a:t>
            </a:r>
            <a:r>
              <a:rPr lang="ru-RU" dirty="0" err="1"/>
              <a:t>або</a:t>
            </a:r>
            <a:r>
              <a:rPr lang="ru-RU" dirty="0"/>
              <a:t> </a:t>
            </a:r>
            <a:r>
              <a:rPr lang="ru-RU" dirty="0" err="1"/>
              <a:t>юридичної</a:t>
            </a:r>
            <a:r>
              <a:rPr lang="ru-RU" dirty="0"/>
              <a:t> особи </a:t>
            </a:r>
            <a:r>
              <a:rPr lang="ru-RU" dirty="0" err="1"/>
              <a:t>використання</a:t>
            </a:r>
            <a:r>
              <a:rPr lang="ru-RU" dirty="0"/>
              <a:t> </a:t>
            </a:r>
            <a:r>
              <a:rPr lang="ru-RU" dirty="0" err="1"/>
              <a:t>службовою</a:t>
            </a:r>
            <a:r>
              <a:rPr lang="ru-RU" dirty="0"/>
              <a:t> особою </a:t>
            </a:r>
            <a:r>
              <a:rPr lang="ru-RU" dirty="0" err="1"/>
              <a:t>влади</a:t>
            </a:r>
            <a:r>
              <a:rPr lang="ru-RU" dirty="0"/>
              <a:t> </a:t>
            </a:r>
            <a:r>
              <a:rPr lang="ru-RU" dirty="0" err="1"/>
              <a:t>чи</a:t>
            </a:r>
            <a:r>
              <a:rPr lang="ru-RU" dirty="0"/>
              <a:t> </a:t>
            </a:r>
            <a:r>
              <a:rPr lang="ru-RU" dirty="0" err="1"/>
              <a:t>службового</a:t>
            </a:r>
            <a:r>
              <a:rPr lang="ru-RU" dirty="0"/>
              <a:t> становища </a:t>
            </a:r>
            <a:r>
              <a:rPr lang="ru-RU" dirty="0" err="1"/>
              <a:t>всупереч</a:t>
            </a:r>
            <a:r>
              <a:rPr lang="ru-RU" dirty="0"/>
              <a:t> </a:t>
            </a:r>
            <a:r>
              <a:rPr lang="ru-RU" dirty="0" err="1"/>
              <a:t>інтересам</a:t>
            </a:r>
            <a:r>
              <a:rPr lang="ru-RU" dirty="0"/>
              <a:t> </a:t>
            </a:r>
            <a:r>
              <a:rPr lang="ru-RU" dirty="0" err="1"/>
              <a:t>служби</a:t>
            </a:r>
            <a:r>
              <a:rPr lang="ru-RU" dirty="0"/>
              <a:t>, </a:t>
            </a:r>
            <a:r>
              <a:rPr lang="ru-RU" dirty="0" err="1"/>
              <a:t>якщо</a:t>
            </a:r>
            <a:r>
              <a:rPr lang="ru-RU" dirty="0"/>
              <a:t> </a:t>
            </a:r>
            <a:r>
              <a:rPr lang="ru-RU" dirty="0" err="1"/>
              <a:t>воно</a:t>
            </a:r>
            <a:r>
              <a:rPr lang="ru-RU" dirty="0"/>
              <a:t> </a:t>
            </a:r>
            <a:r>
              <a:rPr lang="ru-RU" dirty="0" err="1"/>
              <a:t>завдало</a:t>
            </a:r>
            <a:r>
              <a:rPr lang="ru-RU" dirty="0"/>
              <a:t> </a:t>
            </a:r>
            <a:r>
              <a:rPr lang="ru-RU" dirty="0" err="1"/>
              <a:t>істотної</a:t>
            </a:r>
            <a:r>
              <a:rPr lang="ru-RU" dirty="0"/>
              <a:t> </a:t>
            </a:r>
            <a:r>
              <a:rPr lang="ru-RU" dirty="0" err="1"/>
              <a:t>шкоди</a:t>
            </a:r>
            <a:r>
              <a:rPr lang="ru-RU" dirty="0"/>
              <a:t> </a:t>
            </a:r>
            <a:r>
              <a:rPr lang="ru-RU" dirty="0" err="1"/>
              <a:t>охоронюваним</a:t>
            </a:r>
            <a:r>
              <a:rPr lang="ru-RU" dirty="0"/>
              <a:t> законом правам, свободам та </a:t>
            </a:r>
            <a:r>
              <a:rPr lang="ru-RU" dirty="0" err="1"/>
              <a:t>інтересам</a:t>
            </a:r>
            <a:r>
              <a:rPr lang="ru-RU" dirty="0"/>
              <a:t> </a:t>
            </a:r>
            <a:r>
              <a:rPr lang="ru-RU" dirty="0" err="1"/>
              <a:t>окремих</a:t>
            </a:r>
            <a:r>
              <a:rPr lang="ru-RU" dirty="0"/>
              <a:t> </a:t>
            </a:r>
            <a:r>
              <a:rPr lang="ru-RU" dirty="0" err="1"/>
              <a:t>громадян</a:t>
            </a:r>
            <a:r>
              <a:rPr lang="ru-RU" dirty="0"/>
              <a:t> </a:t>
            </a:r>
            <a:r>
              <a:rPr lang="ru-RU" dirty="0" err="1"/>
              <a:t>або</a:t>
            </a:r>
            <a:r>
              <a:rPr lang="ru-RU" dirty="0"/>
              <a:t> </a:t>
            </a:r>
            <a:r>
              <a:rPr lang="ru-RU" dirty="0" err="1"/>
              <a:t>державним</a:t>
            </a:r>
            <a:r>
              <a:rPr lang="ru-RU" dirty="0"/>
              <a:t> </a:t>
            </a:r>
            <a:r>
              <a:rPr lang="ru-RU" dirty="0" err="1"/>
              <a:t>чи</a:t>
            </a:r>
            <a:r>
              <a:rPr lang="ru-RU" dirty="0"/>
              <a:t> </a:t>
            </a:r>
            <a:r>
              <a:rPr lang="ru-RU" dirty="0" err="1"/>
              <a:t>громадським</a:t>
            </a:r>
            <a:r>
              <a:rPr lang="ru-RU" dirty="0"/>
              <a:t> </a:t>
            </a:r>
            <a:r>
              <a:rPr lang="ru-RU" dirty="0" err="1"/>
              <a:t>інтересам</a:t>
            </a:r>
            <a:r>
              <a:rPr lang="ru-RU" dirty="0"/>
              <a:t>, </a:t>
            </a:r>
            <a:r>
              <a:rPr lang="ru-RU" dirty="0" err="1"/>
              <a:t>або</a:t>
            </a:r>
            <a:r>
              <a:rPr lang="ru-RU" dirty="0"/>
              <a:t> </a:t>
            </a:r>
            <a:r>
              <a:rPr lang="ru-RU" dirty="0" err="1"/>
              <a:t>інтересам</a:t>
            </a:r>
            <a:r>
              <a:rPr lang="ru-RU" dirty="0"/>
              <a:t> </a:t>
            </a:r>
            <a:r>
              <a:rPr lang="ru-RU" dirty="0" err="1"/>
              <a:t>юридичних</a:t>
            </a:r>
            <a:r>
              <a:rPr lang="ru-RU" dirty="0"/>
              <a:t> </a:t>
            </a:r>
            <a:r>
              <a:rPr lang="ru-RU" dirty="0" err="1"/>
              <a:t>осіб</a:t>
            </a:r>
            <a:r>
              <a:rPr lang="ru-RU" dirty="0"/>
              <a:t>, -</a:t>
            </a:r>
          </a:p>
          <a:p>
            <a:r>
              <a:rPr lang="ru-RU" dirty="0" err="1"/>
              <a:t>карається</a:t>
            </a:r>
            <a:r>
              <a:rPr lang="ru-RU" dirty="0"/>
              <a:t> </a:t>
            </a:r>
            <a:r>
              <a:rPr lang="ru-RU" dirty="0" err="1"/>
              <a:t>арештом</a:t>
            </a:r>
            <a:r>
              <a:rPr lang="ru-RU" dirty="0"/>
              <a:t> на строк до шести </a:t>
            </a:r>
            <a:r>
              <a:rPr lang="ru-RU" dirty="0" err="1"/>
              <a:t>місяців</a:t>
            </a:r>
            <a:r>
              <a:rPr lang="ru-RU" dirty="0"/>
              <a:t> </a:t>
            </a:r>
            <a:r>
              <a:rPr lang="ru-RU" dirty="0" err="1"/>
              <a:t>або</a:t>
            </a:r>
            <a:r>
              <a:rPr lang="ru-RU" dirty="0"/>
              <a:t> </a:t>
            </a:r>
            <a:r>
              <a:rPr lang="ru-RU" dirty="0" err="1"/>
              <a:t>обмеженням</a:t>
            </a:r>
            <a:r>
              <a:rPr lang="ru-RU" dirty="0"/>
              <a:t> </a:t>
            </a:r>
            <a:r>
              <a:rPr lang="ru-RU" dirty="0" err="1"/>
              <a:t>волі</a:t>
            </a:r>
            <a:r>
              <a:rPr lang="ru-RU" dirty="0"/>
              <a:t> на строк до </a:t>
            </a:r>
            <a:r>
              <a:rPr lang="ru-RU" dirty="0" err="1"/>
              <a:t>трьох</a:t>
            </a:r>
            <a:r>
              <a:rPr lang="ru-RU" dirty="0"/>
              <a:t> </a:t>
            </a:r>
            <a:r>
              <a:rPr lang="ru-RU" dirty="0" err="1"/>
              <a:t>років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той </a:t>
            </a:r>
            <a:r>
              <a:rPr lang="ru-RU" dirty="0" err="1"/>
              <a:t>самий</a:t>
            </a:r>
            <a:r>
              <a:rPr lang="ru-RU" dirty="0"/>
              <a:t> строк,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a:t>
            </a:r>
            <a:r>
              <a:rPr lang="ru-RU" dirty="0" err="1"/>
              <a:t>трьох</a:t>
            </a:r>
            <a:r>
              <a:rPr lang="ru-RU" dirty="0"/>
              <a:t> </a:t>
            </a:r>
            <a:r>
              <a:rPr lang="ru-RU" dirty="0" err="1"/>
              <a:t>років</a:t>
            </a:r>
            <a:r>
              <a:rPr lang="ru-RU" dirty="0"/>
              <a:t>, </a:t>
            </a:r>
            <a:r>
              <a:rPr lang="ru-RU" dirty="0" err="1"/>
              <a:t>із</a:t>
            </a:r>
            <a:r>
              <a:rPr lang="ru-RU" dirty="0"/>
              <a:t> штрафом </a:t>
            </a:r>
            <a:r>
              <a:rPr lang="ru-RU" dirty="0" err="1"/>
              <a:t>від</a:t>
            </a:r>
            <a:r>
              <a:rPr lang="ru-RU" dirty="0"/>
              <a:t> </a:t>
            </a:r>
            <a:r>
              <a:rPr lang="ru-RU" dirty="0" err="1"/>
              <a:t>двохсот</a:t>
            </a:r>
            <a:r>
              <a:rPr lang="ru-RU" dirty="0"/>
              <a:t> </a:t>
            </a:r>
            <a:r>
              <a:rPr lang="ru-RU" dirty="0" err="1"/>
              <a:t>п’ятдесяти</a:t>
            </a:r>
            <a:r>
              <a:rPr lang="ru-RU" dirty="0"/>
              <a:t> до семисот </a:t>
            </a:r>
            <a:r>
              <a:rPr lang="ru-RU" dirty="0" err="1"/>
              <a:t>п’ятдесяти</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r>
              <a:rPr lang="ru-RU" dirty="0"/>
              <a:t>2. Те </a:t>
            </a:r>
            <a:r>
              <a:rPr lang="ru-RU" dirty="0" err="1"/>
              <a:t>саме</a:t>
            </a:r>
            <a:r>
              <a:rPr lang="ru-RU" dirty="0"/>
              <a:t> </a:t>
            </a:r>
            <a:r>
              <a:rPr lang="ru-RU" dirty="0" err="1"/>
              <a:t>діяння</a:t>
            </a:r>
            <a:r>
              <a:rPr lang="ru-RU" dirty="0"/>
              <a:t>, </a:t>
            </a:r>
            <a:r>
              <a:rPr lang="ru-RU" dirty="0" err="1"/>
              <a:t>якщо</a:t>
            </a:r>
            <a:r>
              <a:rPr lang="ru-RU" dirty="0"/>
              <a:t> </a:t>
            </a:r>
            <a:r>
              <a:rPr lang="ru-RU" dirty="0" err="1"/>
              <a:t>воно</a:t>
            </a:r>
            <a:r>
              <a:rPr lang="ru-RU" dirty="0"/>
              <a:t> </a:t>
            </a:r>
            <a:r>
              <a:rPr lang="ru-RU" dirty="0" err="1"/>
              <a:t>спричинило</a:t>
            </a:r>
            <a:r>
              <a:rPr lang="ru-RU" dirty="0"/>
              <a:t> </a:t>
            </a:r>
            <a:r>
              <a:rPr lang="ru-RU" dirty="0" err="1"/>
              <a:t>тяжкі</a:t>
            </a:r>
            <a:r>
              <a:rPr lang="ru-RU" dirty="0"/>
              <a:t> </a:t>
            </a:r>
            <a:r>
              <a:rPr lang="ru-RU" dirty="0" err="1"/>
              <a:t>наслідки</a:t>
            </a:r>
            <a:r>
              <a:rPr lang="ru-RU" dirty="0"/>
              <a:t>, -</a:t>
            </a:r>
          </a:p>
          <a:p>
            <a:r>
              <a:rPr lang="ru-RU" dirty="0" err="1"/>
              <a:t>карається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трьох</a:t>
            </a:r>
            <a:r>
              <a:rPr lang="ru-RU" dirty="0"/>
              <a:t> до шести </a:t>
            </a:r>
            <a:r>
              <a:rPr lang="ru-RU" dirty="0" err="1"/>
              <a:t>років</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a:t>
            </a:r>
            <a:r>
              <a:rPr lang="ru-RU" dirty="0" err="1"/>
              <a:t>трьох</a:t>
            </a:r>
            <a:r>
              <a:rPr lang="ru-RU" dirty="0"/>
              <a:t> </a:t>
            </a:r>
            <a:r>
              <a:rPr lang="ru-RU" dirty="0" err="1"/>
              <a:t>років</a:t>
            </a:r>
            <a:r>
              <a:rPr lang="ru-RU" dirty="0"/>
              <a:t>, </a:t>
            </a:r>
            <a:r>
              <a:rPr lang="ru-RU" dirty="0" err="1"/>
              <a:t>зі</a:t>
            </a:r>
            <a:r>
              <a:rPr lang="ru-RU" dirty="0"/>
              <a:t> штрафом </a:t>
            </a:r>
            <a:r>
              <a:rPr lang="ru-RU" dirty="0" err="1"/>
              <a:t>від</a:t>
            </a:r>
            <a:r>
              <a:rPr lang="ru-RU" dirty="0"/>
              <a:t> </a:t>
            </a:r>
            <a:r>
              <a:rPr lang="ru-RU" dirty="0" err="1"/>
              <a:t>п’ятисот</a:t>
            </a:r>
            <a:r>
              <a:rPr lang="ru-RU" dirty="0"/>
              <a:t> до </a:t>
            </a:r>
            <a:r>
              <a:rPr lang="ru-RU" dirty="0" err="1"/>
              <a:t>однієї</a:t>
            </a:r>
            <a:r>
              <a:rPr lang="ru-RU" dirty="0"/>
              <a:t> </a:t>
            </a:r>
            <a:r>
              <a:rPr lang="ru-RU" dirty="0" err="1"/>
              <a:t>тисячі</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endParaRPr lang="ru-RU" dirty="0"/>
          </a:p>
        </p:txBody>
      </p:sp>
    </p:spTree>
    <p:extLst>
      <p:ext uri="{BB962C8B-B14F-4D97-AF65-F5344CB8AC3E}">
        <p14:creationId xmlns:p14="http://schemas.microsoft.com/office/powerpoint/2010/main" val="1559227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Істотною</a:t>
            </a:r>
            <a:r>
              <a:rPr lang="ru-RU" dirty="0"/>
              <a:t> шкодою у </a:t>
            </a:r>
            <a:r>
              <a:rPr lang="ru-RU" dirty="0" err="1"/>
              <a:t>статтях</a:t>
            </a:r>
            <a:r>
              <a:rPr lang="ru-RU" dirty="0"/>
              <a:t> 364, 364-1, 365, 365-2, 367 </a:t>
            </a:r>
            <a:r>
              <a:rPr lang="ru-RU" dirty="0" err="1"/>
              <a:t>вважається</a:t>
            </a:r>
            <a:r>
              <a:rPr lang="ru-RU" dirty="0"/>
              <a:t> </a:t>
            </a:r>
            <a:r>
              <a:rPr lang="ru-RU" dirty="0" err="1"/>
              <a:t>така</a:t>
            </a:r>
            <a:r>
              <a:rPr lang="ru-RU" dirty="0"/>
              <a:t> шкода, яка в сто і </a:t>
            </a:r>
            <a:r>
              <a:rPr lang="ru-RU" dirty="0" err="1"/>
              <a:t>більше</a:t>
            </a:r>
            <a:r>
              <a:rPr lang="ru-RU" dirty="0"/>
              <a:t> </a:t>
            </a:r>
            <a:r>
              <a:rPr lang="ru-RU" dirty="0" err="1"/>
              <a:t>разів</a:t>
            </a:r>
            <a:r>
              <a:rPr lang="ru-RU" dirty="0"/>
              <a:t> </a:t>
            </a:r>
            <a:r>
              <a:rPr lang="ru-RU" dirty="0" err="1"/>
              <a:t>перевищує</a:t>
            </a:r>
            <a:r>
              <a:rPr lang="ru-RU" dirty="0"/>
              <a:t> </a:t>
            </a:r>
            <a:r>
              <a:rPr lang="ru-RU" dirty="0" err="1"/>
              <a:t>неоподатковуваний</a:t>
            </a:r>
            <a:r>
              <a:rPr lang="ru-RU" dirty="0"/>
              <a:t> </a:t>
            </a:r>
            <a:r>
              <a:rPr lang="ru-RU" dirty="0" err="1"/>
              <a:t>мінімум</a:t>
            </a:r>
            <a:r>
              <a:rPr lang="ru-RU" dirty="0"/>
              <a:t> </a:t>
            </a:r>
            <a:r>
              <a:rPr lang="ru-RU" dirty="0" err="1"/>
              <a:t>доходів</a:t>
            </a:r>
            <a:r>
              <a:rPr lang="ru-RU" dirty="0"/>
              <a:t> </a:t>
            </a:r>
            <a:r>
              <a:rPr lang="ru-RU" dirty="0" err="1"/>
              <a:t>громадян</a:t>
            </a:r>
            <a:r>
              <a:rPr lang="ru-RU" dirty="0"/>
              <a:t>.</a:t>
            </a:r>
          </a:p>
          <a:p>
            <a:r>
              <a:rPr lang="ru-RU" dirty="0"/>
              <a:t>Тяжкими </a:t>
            </a:r>
            <a:r>
              <a:rPr lang="ru-RU" dirty="0" err="1"/>
              <a:t>наслідками</a:t>
            </a:r>
            <a:r>
              <a:rPr lang="ru-RU" dirty="0"/>
              <a:t> у </a:t>
            </a:r>
            <a:r>
              <a:rPr lang="ru-RU" dirty="0" err="1"/>
              <a:t>статтях</a:t>
            </a:r>
            <a:r>
              <a:rPr lang="ru-RU" dirty="0"/>
              <a:t> 364-367 </a:t>
            </a:r>
            <a:r>
              <a:rPr lang="ru-RU" dirty="0" err="1"/>
              <a:t>вважаються</a:t>
            </a:r>
            <a:r>
              <a:rPr lang="ru-RU" dirty="0"/>
              <a:t> </a:t>
            </a:r>
            <a:r>
              <a:rPr lang="ru-RU" dirty="0" err="1"/>
              <a:t>такі</a:t>
            </a:r>
            <a:r>
              <a:rPr lang="ru-RU" dirty="0"/>
              <a:t> </a:t>
            </a:r>
            <a:r>
              <a:rPr lang="ru-RU" dirty="0" err="1"/>
              <a:t>наслідки</a:t>
            </a:r>
            <a:r>
              <a:rPr lang="ru-RU" dirty="0"/>
              <a:t>, </a:t>
            </a:r>
            <a:r>
              <a:rPr lang="ru-RU" dirty="0" err="1"/>
              <a:t>які</a:t>
            </a:r>
            <a:r>
              <a:rPr lang="ru-RU" dirty="0"/>
              <a:t> у </a:t>
            </a:r>
            <a:r>
              <a:rPr lang="ru-RU" dirty="0" err="1"/>
              <a:t>двісті</a:t>
            </a:r>
            <a:r>
              <a:rPr lang="ru-RU" dirty="0"/>
              <a:t> </a:t>
            </a:r>
            <a:r>
              <a:rPr lang="ru-RU" dirty="0" err="1"/>
              <a:t>п’ятдесят</a:t>
            </a:r>
            <a:r>
              <a:rPr lang="ru-RU" dirty="0"/>
              <a:t> і </a:t>
            </a:r>
            <a:r>
              <a:rPr lang="ru-RU" dirty="0" err="1"/>
              <a:t>більше</a:t>
            </a:r>
            <a:r>
              <a:rPr lang="ru-RU" dirty="0"/>
              <a:t> </a:t>
            </a:r>
            <a:r>
              <a:rPr lang="ru-RU" dirty="0" err="1"/>
              <a:t>разів</a:t>
            </a:r>
            <a:r>
              <a:rPr lang="ru-RU" dirty="0"/>
              <a:t> </a:t>
            </a:r>
            <a:r>
              <a:rPr lang="ru-RU" dirty="0" err="1"/>
              <a:t>перевищують</a:t>
            </a:r>
            <a:r>
              <a:rPr lang="ru-RU" dirty="0"/>
              <a:t> </a:t>
            </a:r>
            <a:r>
              <a:rPr lang="ru-RU" dirty="0" err="1"/>
              <a:t>неоподатковуваний</a:t>
            </a:r>
            <a:r>
              <a:rPr lang="ru-RU" dirty="0"/>
              <a:t> </a:t>
            </a:r>
            <a:r>
              <a:rPr lang="ru-RU" dirty="0" err="1"/>
              <a:t>мінімум</a:t>
            </a:r>
            <a:r>
              <a:rPr lang="ru-RU" dirty="0"/>
              <a:t> </a:t>
            </a:r>
            <a:r>
              <a:rPr lang="ru-RU" dirty="0" err="1"/>
              <a:t>доходів</a:t>
            </a:r>
            <a:r>
              <a:rPr lang="ru-RU" dirty="0"/>
              <a:t> </a:t>
            </a:r>
            <a:r>
              <a:rPr lang="ru-RU" dirty="0" err="1"/>
              <a:t>громадян</a:t>
            </a:r>
            <a:r>
              <a:rPr lang="ru-RU" dirty="0"/>
              <a:t>.</a:t>
            </a:r>
          </a:p>
          <a:p>
            <a:endParaRPr lang="ru-RU" dirty="0"/>
          </a:p>
        </p:txBody>
      </p:sp>
    </p:spTree>
    <p:extLst>
      <p:ext uri="{BB962C8B-B14F-4D97-AF65-F5344CB8AC3E}">
        <p14:creationId xmlns:p14="http://schemas.microsoft.com/office/powerpoint/2010/main" val="3035920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err="1"/>
              <a:t>Стаття</a:t>
            </a:r>
            <a:r>
              <a:rPr lang="ru-RU" sz="3200" dirty="0"/>
              <a:t> 365-2. </a:t>
            </a:r>
            <a:r>
              <a:rPr lang="ru-RU" sz="3200" dirty="0" err="1"/>
              <a:t>Зловживання</a:t>
            </a:r>
            <a:r>
              <a:rPr lang="ru-RU" sz="3200" dirty="0"/>
              <a:t> </a:t>
            </a:r>
            <a:r>
              <a:rPr lang="ru-RU" sz="3200" dirty="0" err="1"/>
              <a:t>повноваженнями</a:t>
            </a:r>
            <a:r>
              <a:rPr lang="ru-RU" sz="3200" dirty="0"/>
              <a:t> особами, </a:t>
            </a:r>
            <a:r>
              <a:rPr lang="ru-RU" sz="3200" dirty="0" err="1"/>
              <a:t>які</a:t>
            </a:r>
            <a:r>
              <a:rPr lang="ru-RU" sz="3200" dirty="0"/>
              <a:t> </a:t>
            </a:r>
            <a:r>
              <a:rPr lang="ru-RU" sz="3200" dirty="0" err="1"/>
              <a:t>надають</a:t>
            </a:r>
            <a:r>
              <a:rPr lang="ru-RU" sz="3200" dirty="0"/>
              <a:t> </a:t>
            </a:r>
            <a:r>
              <a:rPr lang="ru-RU" sz="3200" dirty="0" err="1"/>
              <a:t>публічні</a:t>
            </a:r>
            <a:r>
              <a:rPr lang="ru-RU" sz="3200" dirty="0"/>
              <a:t> </a:t>
            </a:r>
            <a:r>
              <a:rPr lang="ru-RU" sz="3200" dirty="0" err="1"/>
              <a:t>послуги</a:t>
            </a:r>
            <a:endParaRPr lang="ru-RU" sz="3200" dirty="0"/>
          </a:p>
        </p:txBody>
      </p:sp>
      <p:sp>
        <p:nvSpPr>
          <p:cNvPr id="3" name="Объект 2"/>
          <p:cNvSpPr>
            <a:spLocks noGrp="1"/>
          </p:cNvSpPr>
          <p:nvPr>
            <p:ph idx="1"/>
          </p:nvPr>
        </p:nvSpPr>
        <p:spPr/>
        <p:txBody>
          <a:bodyPr>
            <a:normAutofit fontScale="85000" lnSpcReduction="10000"/>
          </a:bodyPr>
          <a:lstStyle/>
          <a:p>
            <a:r>
              <a:rPr lang="ru-RU" dirty="0" err="1"/>
              <a:t>Зловживання</a:t>
            </a:r>
            <a:r>
              <a:rPr lang="ru-RU" dirty="0"/>
              <a:t> </a:t>
            </a:r>
            <a:r>
              <a:rPr lang="ru-RU" dirty="0" err="1"/>
              <a:t>своїми</a:t>
            </a:r>
            <a:r>
              <a:rPr lang="ru-RU" dirty="0"/>
              <a:t> </a:t>
            </a:r>
            <a:r>
              <a:rPr lang="ru-RU" dirty="0" err="1"/>
              <a:t>повноваженнями</a:t>
            </a:r>
            <a:r>
              <a:rPr lang="ru-RU" dirty="0"/>
              <a:t> аудитором, </a:t>
            </a:r>
            <a:r>
              <a:rPr lang="ru-RU" dirty="0" err="1"/>
              <a:t>нотаріусом</a:t>
            </a:r>
            <a:r>
              <a:rPr lang="ru-RU" dirty="0"/>
              <a:t>, </a:t>
            </a:r>
            <a:r>
              <a:rPr lang="ru-RU" dirty="0" err="1"/>
              <a:t>оцінювачем</a:t>
            </a:r>
            <a:r>
              <a:rPr lang="ru-RU" dirty="0"/>
              <a:t>, </a:t>
            </a:r>
            <a:r>
              <a:rPr lang="ru-RU" dirty="0" err="1"/>
              <a:t>уповноваженою</a:t>
            </a:r>
            <a:r>
              <a:rPr lang="ru-RU" dirty="0"/>
              <a:t> особою </a:t>
            </a:r>
            <a:r>
              <a:rPr lang="ru-RU" dirty="0" err="1"/>
              <a:t>або</a:t>
            </a:r>
            <a:r>
              <a:rPr lang="ru-RU" dirty="0"/>
              <a:t> </a:t>
            </a:r>
            <a:r>
              <a:rPr lang="ru-RU" dirty="0" err="1"/>
              <a:t>службовою</a:t>
            </a:r>
            <a:r>
              <a:rPr lang="ru-RU" dirty="0"/>
              <a:t> особою Фонду </a:t>
            </a:r>
            <a:r>
              <a:rPr lang="ru-RU" dirty="0" err="1"/>
              <a:t>гарантування</a:t>
            </a:r>
            <a:r>
              <a:rPr lang="ru-RU" dirty="0"/>
              <a:t> </a:t>
            </a:r>
            <a:r>
              <a:rPr lang="ru-RU" dirty="0" err="1"/>
              <a:t>вкладів</a:t>
            </a:r>
            <a:r>
              <a:rPr lang="ru-RU" dirty="0"/>
              <a:t> </a:t>
            </a:r>
            <a:r>
              <a:rPr lang="ru-RU" dirty="0" err="1"/>
              <a:t>фізичних</a:t>
            </a:r>
            <a:r>
              <a:rPr lang="ru-RU" dirty="0"/>
              <a:t> </a:t>
            </a:r>
            <a:r>
              <a:rPr lang="ru-RU" dirty="0" err="1"/>
              <a:t>осіб</a:t>
            </a:r>
            <a:r>
              <a:rPr lang="ru-RU" dirty="0"/>
              <a:t>, </a:t>
            </a:r>
            <a:r>
              <a:rPr lang="ru-RU" dirty="0" err="1"/>
              <a:t>іншою</a:t>
            </a:r>
            <a:r>
              <a:rPr lang="ru-RU" dirty="0"/>
              <a:t> особою, яка не є </a:t>
            </a:r>
            <a:r>
              <a:rPr lang="ru-RU" dirty="0" err="1"/>
              <a:t>державним</a:t>
            </a:r>
            <a:r>
              <a:rPr lang="ru-RU" dirty="0"/>
              <a:t> </a:t>
            </a:r>
            <a:r>
              <a:rPr lang="ru-RU" dirty="0" err="1"/>
              <a:t>службовцем</a:t>
            </a:r>
            <a:r>
              <a:rPr lang="ru-RU" dirty="0"/>
              <a:t>, </a:t>
            </a:r>
            <a:r>
              <a:rPr lang="ru-RU" dirty="0" err="1"/>
              <a:t>посадовою</a:t>
            </a:r>
            <a:r>
              <a:rPr lang="ru-RU" dirty="0"/>
              <a:t> особою </a:t>
            </a:r>
            <a:r>
              <a:rPr lang="ru-RU" dirty="0" err="1"/>
              <a:t>місцевого</a:t>
            </a:r>
            <a:r>
              <a:rPr lang="ru-RU" dirty="0"/>
              <a:t> </a:t>
            </a:r>
            <a:r>
              <a:rPr lang="ru-RU" dirty="0" err="1"/>
              <a:t>самоврядування</a:t>
            </a:r>
            <a:r>
              <a:rPr lang="ru-RU" dirty="0"/>
              <a:t>, але </a:t>
            </a:r>
            <a:r>
              <a:rPr lang="ru-RU" dirty="0" err="1"/>
              <a:t>здійснює</a:t>
            </a:r>
            <a:r>
              <a:rPr lang="ru-RU" dirty="0"/>
              <a:t> </a:t>
            </a:r>
            <a:r>
              <a:rPr lang="ru-RU" dirty="0" err="1"/>
              <a:t>професійну</a:t>
            </a:r>
            <a:r>
              <a:rPr lang="ru-RU" dirty="0"/>
              <a:t> </a:t>
            </a:r>
            <a:r>
              <a:rPr lang="ru-RU" dirty="0" err="1"/>
              <a:t>діяльність</a:t>
            </a:r>
            <a:r>
              <a:rPr lang="ru-RU" dirty="0"/>
              <a:t>, </a:t>
            </a:r>
            <a:r>
              <a:rPr lang="ru-RU" dirty="0" err="1"/>
              <a:t>пов'язану</a:t>
            </a:r>
            <a:r>
              <a:rPr lang="ru-RU" dirty="0"/>
              <a:t> з </a:t>
            </a:r>
            <a:r>
              <a:rPr lang="ru-RU" dirty="0" err="1"/>
              <a:t>наданням</a:t>
            </a:r>
            <a:r>
              <a:rPr lang="ru-RU" dirty="0"/>
              <a:t> </a:t>
            </a:r>
            <a:r>
              <a:rPr lang="ru-RU" dirty="0" err="1"/>
              <a:t>публічних</a:t>
            </a:r>
            <a:r>
              <a:rPr lang="ru-RU" dirty="0"/>
              <a:t> </a:t>
            </a:r>
            <a:r>
              <a:rPr lang="ru-RU" dirty="0" err="1"/>
              <a:t>послуг</a:t>
            </a:r>
            <a:r>
              <a:rPr lang="ru-RU" dirty="0"/>
              <a:t>, у тому </a:t>
            </a:r>
            <a:r>
              <a:rPr lang="ru-RU" dirty="0" err="1"/>
              <a:t>числі</a:t>
            </a:r>
            <a:r>
              <a:rPr lang="ru-RU" dirty="0"/>
              <a:t> </a:t>
            </a:r>
            <a:r>
              <a:rPr lang="ru-RU" dirty="0" err="1"/>
              <a:t>послуг</a:t>
            </a:r>
            <a:r>
              <a:rPr lang="ru-RU" dirty="0"/>
              <a:t> </a:t>
            </a:r>
            <a:r>
              <a:rPr lang="ru-RU" dirty="0" err="1"/>
              <a:t>експерта</a:t>
            </a:r>
            <a:r>
              <a:rPr lang="ru-RU" dirty="0"/>
              <a:t>, </a:t>
            </a:r>
            <a:r>
              <a:rPr lang="ru-RU" dirty="0" err="1"/>
              <a:t>арбітражного</a:t>
            </a:r>
            <a:r>
              <a:rPr lang="ru-RU" dirty="0"/>
              <a:t> </a:t>
            </a:r>
            <a:r>
              <a:rPr lang="ru-RU" dirty="0" err="1"/>
              <a:t>керуючого</a:t>
            </a:r>
            <a:r>
              <a:rPr lang="ru-RU" dirty="0"/>
              <a:t>, приватного </a:t>
            </a:r>
            <a:r>
              <a:rPr lang="ru-RU" dirty="0" err="1"/>
              <a:t>виконавця</a:t>
            </a:r>
            <a:r>
              <a:rPr lang="ru-RU" dirty="0"/>
              <a:t>, </a:t>
            </a:r>
            <a:r>
              <a:rPr lang="ru-RU" dirty="0" err="1"/>
              <a:t>незалежного</a:t>
            </a:r>
            <a:r>
              <a:rPr lang="ru-RU" dirty="0"/>
              <a:t> </a:t>
            </a:r>
            <a:r>
              <a:rPr lang="ru-RU" dirty="0" err="1"/>
              <a:t>посередника</a:t>
            </a:r>
            <a:r>
              <a:rPr lang="ru-RU" dirty="0"/>
              <a:t>, члена трудового </a:t>
            </a:r>
            <a:r>
              <a:rPr lang="ru-RU" dirty="0" err="1"/>
              <a:t>арбітражу</a:t>
            </a:r>
            <a:r>
              <a:rPr lang="ru-RU" dirty="0"/>
              <a:t>, </a:t>
            </a:r>
            <a:r>
              <a:rPr lang="ru-RU" dirty="0" err="1"/>
              <a:t>третейського</a:t>
            </a:r>
            <a:r>
              <a:rPr lang="ru-RU" dirty="0"/>
              <a:t> </a:t>
            </a:r>
            <a:r>
              <a:rPr lang="ru-RU" dirty="0" err="1"/>
              <a:t>судді</a:t>
            </a:r>
            <a:r>
              <a:rPr lang="ru-RU" dirty="0"/>
              <a:t> (</a:t>
            </a:r>
            <a:r>
              <a:rPr lang="ru-RU" dirty="0" err="1"/>
              <a:t>під</a:t>
            </a:r>
            <a:r>
              <a:rPr lang="ru-RU" dirty="0"/>
              <a:t> час </a:t>
            </a:r>
            <a:r>
              <a:rPr lang="ru-RU" dirty="0" err="1"/>
              <a:t>виконання</a:t>
            </a:r>
            <a:r>
              <a:rPr lang="ru-RU" dirty="0"/>
              <a:t> </a:t>
            </a:r>
            <a:r>
              <a:rPr lang="ru-RU" dirty="0" err="1"/>
              <a:t>цих</a:t>
            </a:r>
            <a:r>
              <a:rPr lang="ru-RU" dirty="0"/>
              <a:t> </a:t>
            </a:r>
            <a:r>
              <a:rPr lang="ru-RU" dirty="0" err="1"/>
              <a:t>функцій</a:t>
            </a:r>
            <a:r>
              <a:rPr lang="ru-RU" dirty="0"/>
              <a:t>), </a:t>
            </a:r>
            <a:r>
              <a:rPr lang="ru-RU" dirty="0" err="1"/>
              <a:t>або</a:t>
            </a:r>
            <a:r>
              <a:rPr lang="ru-RU" dirty="0"/>
              <a:t> </a:t>
            </a:r>
            <a:r>
              <a:rPr lang="ru-RU" dirty="0" err="1"/>
              <a:t>державним</a:t>
            </a:r>
            <a:r>
              <a:rPr lang="ru-RU" dirty="0"/>
              <a:t> </a:t>
            </a:r>
            <a:r>
              <a:rPr lang="ru-RU" dirty="0" err="1"/>
              <a:t>реєстратором</a:t>
            </a:r>
            <a:r>
              <a:rPr lang="ru-RU" dirty="0"/>
              <a:t>, </a:t>
            </a:r>
            <a:r>
              <a:rPr lang="ru-RU" dirty="0" err="1"/>
              <a:t>суб’єктом</a:t>
            </a:r>
            <a:r>
              <a:rPr lang="ru-RU" dirty="0"/>
              <a:t> </a:t>
            </a:r>
            <a:r>
              <a:rPr lang="ru-RU" dirty="0" err="1"/>
              <a:t>державної</a:t>
            </a:r>
            <a:r>
              <a:rPr lang="ru-RU" dirty="0"/>
              <a:t> </a:t>
            </a:r>
            <a:r>
              <a:rPr lang="ru-RU" dirty="0" err="1"/>
              <a:t>реєстрації</a:t>
            </a:r>
            <a:r>
              <a:rPr lang="ru-RU" dirty="0"/>
              <a:t> прав, </a:t>
            </a:r>
            <a:r>
              <a:rPr lang="ru-RU" dirty="0" err="1"/>
              <a:t>державним</a:t>
            </a:r>
            <a:r>
              <a:rPr lang="ru-RU" dirty="0"/>
              <a:t> </a:t>
            </a:r>
            <a:r>
              <a:rPr lang="ru-RU" dirty="0" err="1"/>
              <a:t>виконавцем</a:t>
            </a:r>
            <a:r>
              <a:rPr lang="ru-RU" dirty="0"/>
              <a:t>, </a:t>
            </a:r>
            <a:r>
              <a:rPr lang="ru-RU" dirty="0" err="1"/>
              <a:t>приватним</a:t>
            </a:r>
            <a:r>
              <a:rPr lang="ru-RU" dirty="0"/>
              <a:t> </a:t>
            </a:r>
            <a:r>
              <a:rPr lang="ru-RU" dirty="0" err="1"/>
              <a:t>виконавцем</a:t>
            </a:r>
            <a:r>
              <a:rPr lang="ru-RU" dirty="0"/>
              <a:t> з метою </a:t>
            </a:r>
            <a:r>
              <a:rPr lang="ru-RU" dirty="0" err="1"/>
              <a:t>отримання</a:t>
            </a:r>
            <a:r>
              <a:rPr lang="ru-RU" dirty="0"/>
              <a:t> </a:t>
            </a:r>
            <a:r>
              <a:rPr lang="ru-RU" dirty="0" err="1"/>
              <a:t>неправомірної</a:t>
            </a:r>
            <a:r>
              <a:rPr lang="ru-RU" dirty="0"/>
              <a:t> </a:t>
            </a:r>
            <a:r>
              <a:rPr lang="ru-RU" dirty="0" err="1"/>
              <a:t>вигоди</a:t>
            </a:r>
            <a:r>
              <a:rPr lang="ru-RU" dirty="0"/>
              <a:t>, </a:t>
            </a:r>
            <a:r>
              <a:rPr lang="ru-RU" dirty="0" err="1"/>
              <a:t>якщо</a:t>
            </a:r>
            <a:r>
              <a:rPr lang="ru-RU" dirty="0"/>
              <a:t> </a:t>
            </a:r>
            <a:r>
              <a:rPr lang="ru-RU" dirty="0" err="1"/>
              <a:t>це</a:t>
            </a:r>
            <a:r>
              <a:rPr lang="ru-RU" dirty="0"/>
              <a:t> </a:t>
            </a:r>
            <a:r>
              <a:rPr lang="ru-RU" dirty="0" err="1"/>
              <a:t>завдало</a:t>
            </a:r>
            <a:r>
              <a:rPr lang="ru-RU" dirty="0"/>
              <a:t> </a:t>
            </a:r>
            <a:r>
              <a:rPr lang="ru-RU" dirty="0" err="1"/>
              <a:t>істотної</a:t>
            </a:r>
            <a:r>
              <a:rPr lang="ru-RU" dirty="0"/>
              <a:t> </a:t>
            </a:r>
            <a:r>
              <a:rPr lang="ru-RU" dirty="0" err="1"/>
              <a:t>шкоди</a:t>
            </a:r>
            <a:r>
              <a:rPr lang="ru-RU" dirty="0"/>
              <a:t> </a:t>
            </a:r>
            <a:r>
              <a:rPr lang="ru-RU" dirty="0" err="1"/>
              <a:t>охоронюваним</a:t>
            </a:r>
            <a:r>
              <a:rPr lang="ru-RU" dirty="0"/>
              <a:t> законом правам </a:t>
            </a:r>
            <a:r>
              <a:rPr lang="ru-RU" dirty="0" err="1"/>
              <a:t>або</a:t>
            </a:r>
            <a:r>
              <a:rPr lang="ru-RU" dirty="0"/>
              <a:t> </a:t>
            </a:r>
            <a:r>
              <a:rPr lang="ru-RU" dirty="0" err="1"/>
              <a:t>інтересам</a:t>
            </a:r>
            <a:r>
              <a:rPr lang="ru-RU" dirty="0"/>
              <a:t> </a:t>
            </a:r>
            <a:r>
              <a:rPr lang="ru-RU" dirty="0" err="1"/>
              <a:t>окремих</a:t>
            </a:r>
            <a:r>
              <a:rPr lang="ru-RU" dirty="0"/>
              <a:t> </a:t>
            </a:r>
            <a:r>
              <a:rPr lang="ru-RU" dirty="0" err="1"/>
              <a:t>громадян</a:t>
            </a:r>
            <a:r>
              <a:rPr lang="ru-RU" dirty="0"/>
              <a:t>, </a:t>
            </a:r>
            <a:r>
              <a:rPr lang="ru-RU" dirty="0" err="1"/>
              <a:t>державним</a:t>
            </a:r>
            <a:r>
              <a:rPr lang="ru-RU" dirty="0"/>
              <a:t> </a:t>
            </a:r>
            <a:r>
              <a:rPr lang="ru-RU" dirty="0" err="1"/>
              <a:t>чи</a:t>
            </a:r>
            <a:r>
              <a:rPr lang="ru-RU" dirty="0"/>
              <a:t> </a:t>
            </a:r>
            <a:r>
              <a:rPr lang="ru-RU" dirty="0" err="1"/>
              <a:t>громадським</a:t>
            </a:r>
            <a:r>
              <a:rPr lang="ru-RU" dirty="0"/>
              <a:t> </a:t>
            </a:r>
            <a:r>
              <a:rPr lang="ru-RU" dirty="0" err="1"/>
              <a:t>інтересам</a:t>
            </a:r>
            <a:r>
              <a:rPr lang="ru-RU" dirty="0"/>
              <a:t> </a:t>
            </a:r>
            <a:r>
              <a:rPr lang="ru-RU" dirty="0" err="1"/>
              <a:t>або</a:t>
            </a:r>
            <a:r>
              <a:rPr lang="ru-RU" dirty="0"/>
              <a:t> </a:t>
            </a:r>
            <a:r>
              <a:rPr lang="ru-RU" dirty="0" err="1"/>
              <a:t>інтересам</a:t>
            </a:r>
            <a:r>
              <a:rPr lang="ru-RU" dirty="0"/>
              <a:t> </a:t>
            </a:r>
            <a:r>
              <a:rPr lang="ru-RU" dirty="0" err="1"/>
              <a:t>юридичних</a:t>
            </a:r>
            <a:r>
              <a:rPr lang="ru-RU" dirty="0"/>
              <a:t> </a:t>
            </a:r>
            <a:r>
              <a:rPr lang="ru-RU" dirty="0" err="1"/>
              <a:t>осіб</a:t>
            </a:r>
            <a:r>
              <a:rPr lang="ru-RU" dirty="0"/>
              <a:t>, -</a:t>
            </a:r>
          </a:p>
          <a:p>
            <a:r>
              <a:rPr lang="ru-RU" dirty="0" err="1"/>
              <a:t>карається</a:t>
            </a:r>
            <a:r>
              <a:rPr lang="ru-RU" dirty="0"/>
              <a:t> штрафом </a:t>
            </a:r>
            <a:r>
              <a:rPr lang="ru-RU" dirty="0" err="1"/>
              <a:t>від</a:t>
            </a:r>
            <a:r>
              <a:rPr lang="ru-RU" dirty="0"/>
              <a:t> </a:t>
            </a:r>
            <a:r>
              <a:rPr lang="ru-RU" dirty="0" err="1"/>
              <a:t>двох</a:t>
            </a:r>
            <a:r>
              <a:rPr lang="ru-RU" dirty="0"/>
              <a:t> </a:t>
            </a:r>
            <a:r>
              <a:rPr lang="ru-RU" dirty="0" err="1"/>
              <a:t>тисяч</a:t>
            </a:r>
            <a:r>
              <a:rPr lang="ru-RU" dirty="0"/>
              <a:t> до </a:t>
            </a:r>
            <a:r>
              <a:rPr lang="ru-RU" dirty="0" err="1"/>
              <a:t>чотирьох</a:t>
            </a:r>
            <a:r>
              <a:rPr lang="ru-RU" dirty="0"/>
              <a:t> </a:t>
            </a:r>
            <a:r>
              <a:rPr lang="ru-RU" dirty="0" err="1"/>
              <a:t>тисяч</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a:t>
            </a:r>
            <a:r>
              <a:rPr lang="ru-RU" dirty="0" err="1"/>
              <a:t>або</a:t>
            </a:r>
            <a:r>
              <a:rPr lang="ru-RU" dirty="0"/>
              <a:t> </a:t>
            </a:r>
            <a:r>
              <a:rPr lang="ru-RU" dirty="0" err="1"/>
              <a:t>обмеженням</a:t>
            </a:r>
            <a:r>
              <a:rPr lang="ru-RU" dirty="0"/>
              <a:t> </a:t>
            </a:r>
            <a:r>
              <a:rPr lang="ru-RU" dirty="0" err="1"/>
              <a:t>волі</a:t>
            </a:r>
            <a:r>
              <a:rPr lang="ru-RU" dirty="0"/>
              <a:t> на строк до </a:t>
            </a:r>
            <a:r>
              <a:rPr lang="ru-RU" dirty="0" err="1"/>
              <a:t>трьох</a:t>
            </a:r>
            <a:r>
              <a:rPr lang="ru-RU" dirty="0"/>
              <a:t> </a:t>
            </a:r>
            <a:r>
              <a:rPr lang="ru-RU" dirty="0" err="1"/>
              <a:t>років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той </a:t>
            </a:r>
            <a:r>
              <a:rPr lang="ru-RU" dirty="0" err="1"/>
              <a:t>самий</a:t>
            </a:r>
            <a:r>
              <a:rPr lang="ru-RU" dirty="0"/>
              <a:t> строк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десяти </a:t>
            </a:r>
            <a:r>
              <a:rPr lang="ru-RU" dirty="0" err="1"/>
              <a:t>років</a:t>
            </a:r>
            <a:r>
              <a:rPr lang="ru-RU" dirty="0"/>
              <a:t>.</a:t>
            </a:r>
          </a:p>
        </p:txBody>
      </p:sp>
    </p:spTree>
    <p:extLst>
      <p:ext uri="{BB962C8B-B14F-4D97-AF65-F5344CB8AC3E}">
        <p14:creationId xmlns:p14="http://schemas.microsoft.com/office/powerpoint/2010/main" val="196453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2. Те </a:t>
            </a:r>
            <a:r>
              <a:rPr lang="ru-RU" dirty="0" err="1"/>
              <a:t>саме</a:t>
            </a:r>
            <a:r>
              <a:rPr lang="ru-RU" dirty="0"/>
              <a:t> </a:t>
            </a:r>
            <a:r>
              <a:rPr lang="ru-RU" dirty="0" err="1"/>
              <a:t>діяння</a:t>
            </a:r>
            <a:r>
              <a:rPr lang="ru-RU" dirty="0"/>
              <a:t>, </a:t>
            </a:r>
            <a:r>
              <a:rPr lang="ru-RU" dirty="0" err="1"/>
              <a:t>вчинене</a:t>
            </a:r>
            <a:r>
              <a:rPr lang="ru-RU" dirty="0"/>
              <a:t> </a:t>
            </a:r>
            <a:r>
              <a:rPr lang="ru-RU" dirty="0" err="1"/>
              <a:t>стосовно</a:t>
            </a:r>
            <a:r>
              <a:rPr lang="ru-RU" dirty="0"/>
              <a:t> </a:t>
            </a:r>
            <a:r>
              <a:rPr lang="ru-RU" dirty="0" err="1"/>
              <a:t>неповнолітньої</a:t>
            </a:r>
            <a:r>
              <a:rPr lang="ru-RU" dirty="0"/>
              <a:t> </a:t>
            </a:r>
            <a:r>
              <a:rPr lang="ru-RU" dirty="0" err="1"/>
              <a:t>чи</a:t>
            </a:r>
            <a:r>
              <a:rPr lang="ru-RU" dirty="0"/>
              <a:t> </a:t>
            </a:r>
            <a:r>
              <a:rPr lang="ru-RU" dirty="0" err="1"/>
              <a:t>недієздатної</a:t>
            </a:r>
            <a:r>
              <a:rPr lang="ru-RU" dirty="0"/>
              <a:t> особи, особи </a:t>
            </a:r>
            <a:r>
              <a:rPr lang="ru-RU" dirty="0" err="1"/>
              <a:t>похилого</a:t>
            </a:r>
            <a:r>
              <a:rPr lang="ru-RU" dirty="0"/>
              <a:t> </a:t>
            </a:r>
            <a:r>
              <a:rPr lang="ru-RU" dirty="0" err="1"/>
              <a:t>віку</a:t>
            </a:r>
            <a:r>
              <a:rPr lang="ru-RU" dirty="0"/>
              <a:t> </a:t>
            </a:r>
            <a:r>
              <a:rPr lang="ru-RU" dirty="0" err="1"/>
              <a:t>або</a:t>
            </a:r>
            <a:r>
              <a:rPr lang="ru-RU" dirty="0"/>
              <a:t> повторно, -</a:t>
            </a:r>
          </a:p>
          <a:p>
            <a:r>
              <a:rPr lang="ru-RU" dirty="0" err="1"/>
              <a:t>карається</a:t>
            </a:r>
            <a:r>
              <a:rPr lang="ru-RU" dirty="0"/>
              <a:t> </a:t>
            </a:r>
            <a:r>
              <a:rPr lang="ru-RU" dirty="0" err="1"/>
              <a:t>обмеженням</a:t>
            </a:r>
            <a:r>
              <a:rPr lang="ru-RU" dirty="0"/>
              <a:t> </a:t>
            </a:r>
            <a:r>
              <a:rPr lang="ru-RU" dirty="0" err="1"/>
              <a:t>волі</a:t>
            </a:r>
            <a:r>
              <a:rPr lang="ru-RU" dirty="0"/>
              <a:t> на строк до </a:t>
            </a:r>
            <a:r>
              <a:rPr lang="ru-RU" dirty="0" err="1"/>
              <a:t>п’яти</a:t>
            </a:r>
            <a:r>
              <a:rPr lang="ru-RU" dirty="0"/>
              <a:t> </a:t>
            </a:r>
            <a:r>
              <a:rPr lang="ru-RU" dirty="0" err="1"/>
              <a:t>років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трьох</a:t>
            </a:r>
            <a:r>
              <a:rPr lang="ru-RU" dirty="0"/>
              <a:t> до </a:t>
            </a:r>
            <a:r>
              <a:rPr lang="ru-RU" dirty="0" err="1"/>
              <a:t>п’яти</a:t>
            </a:r>
            <a:r>
              <a:rPr lang="ru-RU" dirty="0"/>
              <a:t> </a:t>
            </a:r>
            <a:r>
              <a:rPr lang="ru-RU" dirty="0" err="1"/>
              <a:t>років</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a:t>
            </a:r>
            <a:r>
              <a:rPr lang="ru-RU" dirty="0" err="1"/>
              <a:t>трьох</a:t>
            </a:r>
            <a:r>
              <a:rPr lang="ru-RU" dirty="0"/>
              <a:t> </a:t>
            </a:r>
            <a:r>
              <a:rPr lang="ru-RU" dirty="0" err="1"/>
              <a:t>років</a:t>
            </a:r>
            <a:r>
              <a:rPr lang="ru-RU" dirty="0"/>
              <a:t>.</a:t>
            </a:r>
          </a:p>
          <a:p>
            <a:r>
              <a:rPr lang="ru-RU" dirty="0"/>
              <a:t>3. </a:t>
            </a:r>
            <a:r>
              <a:rPr lang="ru-RU" dirty="0" err="1"/>
              <a:t>Дії</a:t>
            </a:r>
            <a:r>
              <a:rPr lang="ru-RU" dirty="0"/>
              <a:t>, </a:t>
            </a:r>
            <a:r>
              <a:rPr lang="ru-RU" dirty="0" err="1"/>
              <a:t>передбачені</a:t>
            </a:r>
            <a:r>
              <a:rPr lang="ru-RU" dirty="0"/>
              <a:t> </a:t>
            </a:r>
            <a:r>
              <a:rPr lang="ru-RU" dirty="0" err="1"/>
              <a:t>частинами</a:t>
            </a:r>
            <a:r>
              <a:rPr lang="ru-RU" dirty="0"/>
              <a:t> </a:t>
            </a:r>
            <a:r>
              <a:rPr lang="ru-RU" dirty="0" err="1"/>
              <a:t>першою</a:t>
            </a:r>
            <a:r>
              <a:rPr lang="ru-RU" dirty="0"/>
              <a:t> </a:t>
            </a:r>
            <a:r>
              <a:rPr lang="ru-RU" dirty="0" err="1"/>
              <a:t>або</a:t>
            </a:r>
            <a:r>
              <a:rPr lang="ru-RU" dirty="0"/>
              <a:t> другою </a:t>
            </a:r>
            <a:r>
              <a:rPr lang="ru-RU" dirty="0" err="1"/>
              <a:t>цієї</a:t>
            </a:r>
            <a:r>
              <a:rPr lang="ru-RU" dirty="0"/>
              <a:t> </a:t>
            </a:r>
            <a:r>
              <a:rPr lang="ru-RU" dirty="0" err="1"/>
              <a:t>статті</a:t>
            </a:r>
            <a:r>
              <a:rPr lang="ru-RU" dirty="0"/>
              <a:t>, </a:t>
            </a:r>
            <a:r>
              <a:rPr lang="ru-RU" dirty="0" err="1"/>
              <a:t>якщо</a:t>
            </a:r>
            <a:r>
              <a:rPr lang="ru-RU" dirty="0"/>
              <a:t> вони </a:t>
            </a:r>
            <a:r>
              <a:rPr lang="ru-RU" dirty="0" err="1"/>
              <a:t>спричинили</a:t>
            </a:r>
            <a:r>
              <a:rPr lang="ru-RU" dirty="0"/>
              <a:t> </a:t>
            </a:r>
            <a:r>
              <a:rPr lang="ru-RU" dirty="0" err="1"/>
              <a:t>тяжкі</a:t>
            </a:r>
            <a:r>
              <a:rPr lang="ru-RU" dirty="0"/>
              <a:t> </a:t>
            </a:r>
            <a:r>
              <a:rPr lang="ru-RU" dirty="0" err="1"/>
              <a:t>наслідки</a:t>
            </a:r>
            <a:r>
              <a:rPr lang="ru-RU" dirty="0"/>
              <a:t>, -</a:t>
            </a:r>
          </a:p>
          <a:p>
            <a:r>
              <a:rPr lang="ru-RU" dirty="0" err="1"/>
              <a:t>караються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п’яти</a:t>
            </a:r>
            <a:r>
              <a:rPr lang="ru-RU" dirty="0"/>
              <a:t> до восьми </a:t>
            </a:r>
            <a:r>
              <a:rPr lang="ru-RU" dirty="0" err="1"/>
              <a:t>років</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a:t>
            </a:r>
            <a:r>
              <a:rPr lang="ru-RU" dirty="0" err="1"/>
              <a:t>трьох</a:t>
            </a:r>
            <a:r>
              <a:rPr lang="ru-RU" dirty="0"/>
              <a:t> </a:t>
            </a:r>
            <a:r>
              <a:rPr lang="ru-RU" dirty="0" err="1"/>
              <a:t>років</a:t>
            </a:r>
            <a:r>
              <a:rPr lang="ru-RU" dirty="0"/>
              <a:t>, з </a:t>
            </a:r>
            <a:r>
              <a:rPr lang="ru-RU" dirty="0" err="1"/>
              <a:t>конфіскацією</a:t>
            </a:r>
            <a:r>
              <a:rPr lang="ru-RU" dirty="0"/>
              <a:t> майна </a:t>
            </a:r>
            <a:r>
              <a:rPr lang="ru-RU" dirty="0" err="1"/>
              <a:t>або</a:t>
            </a:r>
            <a:r>
              <a:rPr lang="ru-RU" dirty="0"/>
              <a:t> без </a:t>
            </a:r>
            <a:r>
              <a:rPr lang="ru-RU" dirty="0" err="1"/>
              <a:t>такої</a:t>
            </a:r>
            <a:r>
              <a:rPr lang="ru-RU" dirty="0"/>
              <a:t>.</a:t>
            </a:r>
          </a:p>
          <a:p>
            <a:endParaRPr lang="ru-RU" dirty="0"/>
          </a:p>
          <a:p>
            <a:endParaRPr lang="ru-RU" dirty="0"/>
          </a:p>
        </p:txBody>
      </p:sp>
    </p:spTree>
    <p:extLst>
      <p:ext uri="{BB962C8B-B14F-4D97-AF65-F5344CB8AC3E}">
        <p14:creationId xmlns:p14="http://schemas.microsoft.com/office/powerpoint/2010/main" val="766116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err="1"/>
              <a:t>Стаття</a:t>
            </a:r>
            <a:r>
              <a:rPr lang="ru-RU" sz="2800" dirty="0"/>
              <a:t> 368. </a:t>
            </a:r>
            <a:r>
              <a:rPr lang="ru-RU" sz="2800" dirty="0" err="1"/>
              <a:t>Прийняття</a:t>
            </a:r>
            <a:r>
              <a:rPr lang="ru-RU" sz="2800" dirty="0"/>
              <a:t> </a:t>
            </a:r>
            <a:r>
              <a:rPr lang="ru-RU" sz="2800" dirty="0" err="1"/>
              <a:t>пропозиції</a:t>
            </a:r>
            <a:r>
              <a:rPr lang="ru-RU" sz="2800" dirty="0"/>
              <a:t>, </a:t>
            </a:r>
            <a:r>
              <a:rPr lang="ru-RU" sz="2800" dirty="0" err="1"/>
              <a:t>обіцянки</a:t>
            </a:r>
            <a:r>
              <a:rPr lang="ru-RU" sz="2800" dirty="0"/>
              <a:t> </a:t>
            </a:r>
            <a:r>
              <a:rPr lang="ru-RU" sz="2800" dirty="0" err="1"/>
              <a:t>або</a:t>
            </a:r>
            <a:r>
              <a:rPr lang="ru-RU" sz="2800" dirty="0"/>
              <a:t> </a:t>
            </a:r>
            <a:r>
              <a:rPr lang="ru-RU" sz="2800" dirty="0" err="1"/>
              <a:t>одержання</a:t>
            </a:r>
            <a:r>
              <a:rPr lang="ru-RU" sz="2800" dirty="0"/>
              <a:t> </a:t>
            </a:r>
            <a:r>
              <a:rPr lang="ru-RU" sz="2800" dirty="0" err="1"/>
              <a:t>неправомірної</a:t>
            </a:r>
            <a:r>
              <a:rPr lang="ru-RU" sz="2800" dirty="0"/>
              <a:t> </a:t>
            </a:r>
            <a:r>
              <a:rPr lang="ru-RU" sz="2800" dirty="0" err="1"/>
              <a:t>вигоди</a:t>
            </a:r>
            <a:r>
              <a:rPr lang="ru-RU" sz="2800" dirty="0"/>
              <a:t> </a:t>
            </a:r>
            <a:r>
              <a:rPr lang="ru-RU" sz="2800" dirty="0" err="1"/>
              <a:t>службовою</a:t>
            </a:r>
            <a:r>
              <a:rPr lang="ru-RU" sz="2800" dirty="0"/>
              <a:t> особою</a:t>
            </a:r>
          </a:p>
        </p:txBody>
      </p:sp>
      <p:sp>
        <p:nvSpPr>
          <p:cNvPr id="3" name="Объект 2"/>
          <p:cNvSpPr>
            <a:spLocks noGrp="1"/>
          </p:cNvSpPr>
          <p:nvPr>
            <p:ph idx="1"/>
          </p:nvPr>
        </p:nvSpPr>
        <p:spPr/>
        <p:txBody>
          <a:bodyPr>
            <a:normAutofit fontScale="77500" lnSpcReduction="20000"/>
          </a:bodyPr>
          <a:lstStyle/>
          <a:p>
            <a:r>
              <a:rPr lang="ru-RU" dirty="0"/>
              <a:t>. </a:t>
            </a:r>
            <a:r>
              <a:rPr lang="ru-RU" dirty="0" err="1"/>
              <a:t>Прийняття</a:t>
            </a:r>
            <a:r>
              <a:rPr lang="ru-RU" dirty="0"/>
              <a:t> </a:t>
            </a:r>
            <a:r>
              <a:rPr lang="ru-RU" dirty="0" err="1"/>
              <a:t>пропозиції</a:t>
            </a:r>
            <a:r>
              <a:rPr lang="ru-RU" dirty="0"/>
              <a:t>, </a:t>
            </a:r>
            <a:r>
              <a:rPr lang="ru-RU" dirty="0" err="1"/>
              <a:t>обіцянки</a:t>
            </a:r>
            <a:r>
              <a:rPr lang="ru-RU" dirty="0"/>
              <a:t> </a:t>
            </a:r>
            <a:r>
              <a:rPr lang="ru-RU" dirty="0" err="1"/>
              <a:t>або</a:t>
            </a:r>
            <a:r>
              <a:rPr lang="ru-RU" dirty="0"/>
              <a:t> </a:t>
            </a:r>
            <a:r>
              <a:rPr lang="ru-RU" dirty="0" err="1"/>
              <a:t>одержання</a:t>
            </a:r>
            <a:r>
              <a:rPr lang="ru-RU" dirty="0"/>
              <a:t> </a:t>
            </a:r>
            <a:r>
              <a:rPr lang="ru-RU" dirty="0" err="1"/>
              <a:t>службовою</a:t>
            </a:r>
            <a:r>
              <a:rPr lang="ru-RU" dirty="0"/>
              <a:t> особою </a:t>
            </a:r>
            <a:r>
              <a:rPr lang="ru-RU" dirty="0" err="1"/>
              <a:t>неправомірної</a:t>
            </a:r>
            <a:r>
              <a:rPr lang="ru-RU" dirty="0"/>
              <a:t> </a:t>
            </a:r>
            <a:r>
              <a:rPr lang="ru-RU" dirty="0" err="1"/>
              <a:t>вигоди</a:t>
            </a:r>
            <a:r>
              <a:rPr lang="ru-RU" dirty="0"/>
              <a:t>, а так само </a:t>
            </a:r>
            <a:r>
              <a:rPr lang="ru-RU" dirty="0" err="1"/>
              <a:t>прохання</a:t>
            </a:r>
            <a:r>
              <a:rPr lang="ru-RU" dirty="0"/>
              <a:t> </a:t>
            </a:r>
            <a:r>
              <a:rPr lang="ru-RU" dirty="0" err="1"/>
              <a:t>надати</a:t>
            </a:r>
            <a:r>
              <a:rPr lang="ru-RU" dirty="0"/>
              <a:t> </a:t>
            </a:r>
            <a:r>
              <a:rPr lang="ru-RU" dirty="0" err="1"/>
              <a:t>таку</a:t>
            </a:r>
            <a:r>
              <a:rPr lang="ru-RU" dirty="0"/>
              <a:t> </a:t>
            </a:r>
            <a:r>
              <a:rPr lang="ru-RU" dirty="0" err="1"/>
              <a:t>вигоду</a:t>
            </a:r>
            <a:r>
              <a:rPr lang="ru-RU" dirty="0"/>
              <a:t> для себе </a:t>
            </a:r>
            <a:r>
              <a:rPr lang="ru-RU" dirty="0" err="1"/>
              <a:t>чи</a:t>
            </a:r>
            <a:r>
              <a:rPr lang="ru-RU" dirty="0"/>
              <a:t> </a:t>
            </a:r>
            <a:r>
              <a:rPr lang="ru-RU" dirty="0" err="1"/>
              <a:t>третьої</a:t>
            </a:r>
            <a:r>
              <a:rPr lang="ru-RU" dirty="0"/>
              <a:t> особи за </a:t>
            </a:r>
            <a:r>
              <a:rPr lang="ru-RU" dirty="0" err="1"/>
              <a:t>вчинення</a:t>
            </a:r>
            <a:r>
              <a:rPr lang="ru-RU" dirty="0"/>
              <a:t> </a:t>
            </a:r>
            <a:r>
              <a:rPr lang="ru-RU" dirty="0" err="1"/>
              <a:t>чи</a:t>
            </a:r>
            <a:r>
              <a:rPr lang="ru-RU" dirty="0"/>
              <a:t> </a:t>
            </a:r>
            <a:r>
              <a:rPr lang="ru-RU" dirty="0" err="1"/>
              <a:t>невчинення</a:t>
            </a:r>
            <a:r>
              <a:rPr lang="ru-RU" dirty="0"/>
              <a:t> такою </a:t>
            </a:r>
            <a:r>
              <a:rPr lang="ru-RU" dirty="0" err="1"/>
              <a:t>службовою</a:t>
            </a:r>
            <a:r>
              <a:rPr lang="ru-RU" dirty="0"/>
              <a:t> особою в </a:t>
            </a:r>
            <a:r>
              <a:rPr lang="ru-RU" dirty="0" err="1"/>
              <a:t>інтересах</a:t>
            </a:r>
            <a:r>
              <a:rPr lang="ru-RU" dirty="0"/>
              <a:t> того, </a:t>
            </a:r>
            <a:r>
              <a:rPr lang="ru-RU" dirty="0" err="1"/>
              <a:t>хто</a:t>
            </a:r>
            <a:r>
              <a:rPr lang="ru-RU" dirty="0"/>
              <a:t> </a:t>
            </a:r>
            <a:r>
              <a:rPr lang="ru-RU" dirty="0" err="1"/>
              <a:t>пропонує</a:t>
            </a:r>
            <a:r>
              <a:rPr lang="ru-RU" dirty="0"/>
              <a:t>, </a:t>
            </a:r>
            <a:r>
              <a:rPr lang="ru-RU" dirty="0" err="1"/>
              <a:t>обіцяє</a:t>
            </a:r>
            <a:r>
              <a:rPr lang="ru-RU" dirty="0"/>
              <a:t> </a:t>
            </a:r>
            <a:r>
              <a:rPr lang="ru-RU" dirty="0" err="1"/>
              <a:t>чи</a:t>
            </a:r>
            <a:r>
              <a:rPr lang="ru-RU" dirty="0"/>
              <a:t> </a:t>
            </a:r>
            <a:r>
              <a:rPr lang="ru-RU" dirty="0" err="1"/>
              <a:t>надає</a:t>
            </a:r>
            <a:r>
              <a:rPr lang="ru-RU" dirty="0"/>
              <a:t> </a:t>
            </a:r>
            <a:r>
              <a:rPr lang="ru-RU" dirty="0" err="1"/>
              <a:t>неправомірну</a:t>
            </a:r>
            <a:r>
              <a:rPr lang="ru-RU" dirty="0"/>
              <a:t> </a:t>
            </a:r>
            <a:r>
              <a:rPr lang="ru-RU" dirty="0" err="1"/>
              <a:t>вигоду</a:t>
            </a:r>
            <a:r>
              <a:rPr lang="ru-RU" dirty="0"/>
              <a:t>, </a:t>
            </a:r>
            <a:r>
              <a:rPr lang="ru-RU" dirty="0" err="1"/>
              <a:t>чи</a:t>
            </a:r>
            <a:r>
              <a:rPr lang="ru-RU" dirty="0"/>
              <a:t> в </a:t>
            </a:r>
            <a:r>
              <a:rPr lang="ru-RU" dirty="0" err="1"/>
              <a:t>інтересах</a:t>
            </a:r>
            <a:r>
              <a:rPr lang="ru-RU" dirty="0"/>
              <a:t> </a:t>
            </a:r>
            <a:r>
              <a:rPr lang="ru-RU" dirty="0" err="1"/>
              <a:t>третьої</a:t>
            </a:r>
            <a:r>
              <a:rPr lang="ru-RU" dirty="0"/>
              <a:t> особи будь-</a:t>
            </a:r>
            <a:r>
              <a:rPr lang="ru-RU" dirty="0" err="1"/>
              <a:t>якої</a:t>
            </a:r>
            <a:r>
              <a:rPr lang="ru-RU" dirty="0"/>
              <a:t> </a:t>
            </a:r>
            <a:r>
              <a:rPr lang="ru-RU" dirty="0" err="1"/>
              <a:t>дії</a:t>
            </a:r>
            <a:r>
              <a:rPr lang="ru-RU" dirty="0"/>
              <a:t> з </a:t>
            </a:r>
            <a:r>
              <a:rPr lang="ru-RU" dirty="0" err="1"/>
              <a:t>використанням</a:t>
            </a:r>
            <a:r>
              <a:rPr lang="ru-RU" dirty="0"/>
              <a:t> </a:t>
            </a:r>
            <a:r>
              <a:rPr lang="ru-RU" dirty="0" err="1"/>
              <a:t>наданої</a:t>
            </a:r>
            <a:r>
              <a:rPr lang="ru-RU" dirty="0"/>
              <a:t> </a:t>
            </a:r>
            <a:r>
              <a:rPr lang="ru-RU" dirty="0" err="1"/>
              <a:t>їй</a:t>
            </a:r>
            <a:r>
              <a:rPr lang="ru-RU" dirty="0"/>
              <a:t> </a:t>
            </a:r>
            <a:r>
              <a:rPr lang="ru-RU" dirty="0" err="1"/>
              <a:t>влади</a:t>
            </a:r>
            <a:r>
              <a:rPr lang="ru-RU" dirty="0"/>
              <a:t> </a:t>
            </a:r>
            <a:r>
              <a:rPr lang="ru-RU" dirty="0" err="1"/>
              <a:t>чи</a:t>
            </a:r>
            <a:r>
              <a:rPr lang="ru-RU" dirty="0"/>
              <a:t> </a:t>
            </a:r>
            <a:r>
              <a:rPr lang="ru-RU" dirty="0" err="1"/>
              <a:t>службового</a:t>
            </a:r>
            <a:r>
              <a:rPr lang="ru-RU" dirty="0"/>
              <a:t> становища -</a:t>
            </a:r>
          </a:p>
          <a:p>
            <a:r>
              <a:rPr lang="ru-RU" dirty="0" err="1"/>
              <a:t>карається</a:t>
            </a:r>
            <a:r>
              <a:rPr lang="ru-RU" dirty="0"/>
              <a:t> штрафом </a:t>
            </a:r>
            <a:r>
              <a:rPr lang="ru-RU" dirty="0" err="1"/>
              <a:t>від</a:t>
            </a:r>
            <a:r>
              <a:rPr lang="ru-RU" dirty="0"/>
              <a:t> </a:t>
            </a:r>
            <a:r>
              <a:rPr lang="ru-RU" dirty="0" err="1"/>
              <a:t>однієї</a:t>
            </a:r>
            <a:r>
              <a:rPr lang="ru-RU" dirty="0"/>
              <a:t> </a:t>
            </a:r>
            <a:r>
              <a:rPr lang="ru-RU" dirty="0" err="1"/>
              <a:t>тисячі</a:t>
            </a:r>
            <a:r>
              <a:rPr lang="ru-RU" dirty="0"/>
              <a:t> до </a:t>
            </a:r>
            <a:r>
              <a:rPr lang="ru-RU" dirty="0" err="1"/>
              <a:t>чотирьох</a:t>
            </a:r>
            <a:r>
              <a:rPr lang="ru-RU" dirty="0"/>
              <a:t> </a:t>
            </a:r>
            <a:r>
              <a:rPr lang="ru-RU" dirty="0" err="1"/>
              <a:t>тисяч</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a:t>
            </a:r>
            <a:r>
              <a:rPr lang="ru-RU" dirty="0" err="1"/>
              <a:t>або</a:t>
            </a:r>
            <a:r>
              <a:rPr lang="ru-RU" dirty="0"/>
              <a:t> </a:t>
            </a:r>
            <a:r>
              <a:rPr lang="ru-RU" dirty="0" err="1"/>
              <a:t>арештом</a:t>
            </a:r>
            <a:r>
              <a:rPr lang="ru-RU" dirty="0"/>
              <a:t> на строк </a:t>
            </a:r>
            <a:r>
              <a:rPr lang="ru-RU" dirty="0" err="1"/>
              <a:t>від</a:t>
            </a:r>
            <a:r>
              <a:rPr lang="ru-RU" dirty="0"/>
              <a:t> </a:t>
            </a:r>
            <a:r>
              <a:rPr lang="ru-RU" dirty="0" err="1"/>
              <a:t>трьох</a:t>
            </a:r>
            <a:r>
              <a:rPr lang="ru-RU" dirty="0"/>
              <a:t> до шести </a:t>
            </a:r>
            <a:r>
              <a:rPr lang="ru-RU" dirty="0" err="1"/>
              <a:t>місяців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двох</a:t>
            </a:r>
            <a:r>
              <a:rPr lang="ru-RU" dirty="0"/>
              <a:t> до </a:t>
            </a:r>
            <a:r>
              <a:rPr lang="ru-RU" dirty="0" err="1"/>
              <a:t>чотирьох</a:t>
            </a:r>
            <a:r>
              <a:rPr lang="ru-RU" dirty="0"/>
              <a:t> </a:t>
            </a:r>
            <a:r>
              <a:rPr lang="ru-RU" dirty="0" err="1"/>
              <a:t>років</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a:t>
            </a:r>
            <a:r>
              <a:rPr lang="ru-RU" dirty="0" err="1"/>
              <a:t>трьох</a:t>
            </a:r>
            <a:r>
              <a:rPr lang="ru-RU" dirty="0"/>
              <a:t> </a:t>
            </a:r>
            <a:r>
              <a:rPr lang="ru-RU" dirty="0" err="1"/>
              <a:t>років</a:t>
            </a:r>
            <a:r>
              <a:rPr lang="ru-RU" dirty="0"/>
              <a:t>.</a:t>
            </a:r>
          </a:p>
          <a:p>
            <a:r>
              <a:rPr lang="ru-RU" dirty="0"/>
              <a:t>2. </a:t>
            </a:r>
            <a:r>
              <a:rPr lang="ru-RU" dirty="0" err="1"/>
              <a:t>Діяння</a:t>
            </a:r>
            <a:r>
              <a:rPr lang="ru-RU" dirty="0"/>
              <a:t>, </a:t>
            </a:r>
            <a:r>
              <a:rPr lang="ru-RU" dirty="0" err="1"/>
              <a:t>передбачене</a:t>
            </a:r>
            <a:r>
              <a:rPr lang="ru-RU" dirty="0"/>
              <a:t> </a:t>
            </a:r>
            <a:r>
              <a:rPr lang="ru-RU" dirty="0" err="1"/>
              <a:t>частиною</a:t>
            </a:r>
            <a:r>
              <a:rPr lang="ru-RU" dirty="0"/>
              <a:t> </a:t>
            </a:r>
            <a:r>
              <a:rPr lang="ru-RU" dirty="0" err="1"/>
              <a:t>першою</a:t>
            </a:r>
            <a:r>
              <a:rPr lang="ru-RU" dirty="0"/>
              <a:t> </a:t>
            </a:r>
            <a:r>
              <a:rPr lang="ru-RU" dirty="0" err="1"/>
              <a:t>цієї</a:t>
            </a:r>
            <a:r>
              <a:rPr lang="ru-RU" dirty="0"/>
              <a:t> </a:t>
            </a:r>
            <a:r>
              <a:rPr lang="ru-RU" dirty="0" err="1"/>
              <a:t>статті</a:t>
            </a:r>
            <a:r>
              <a:rPr lang="ru-RU" dirty="0"/>
              <a:t>, предметом </a:t>
            </a:r>
            <a:r>
              <a:rPr lang="ru-RU" dirty="0" err="1"/>
              <a:t>якого</a:t>
            </a:r>
            <a:r>
              <a:rPr lang="ru-RU" dirty="0"/>
              <a:t> </a:t>
            </a:r>
            <a:r>
              <a:rPr lang="ru-RU" dirty="0" err="1"/>
              <a:t>була</a:t>
            </a:r>
            <a:r>
              <a:rPr lang="ru-RU" dirty="0"/>
              <a:t> </a:t>
            </a:r>
            <a:r>
              <a:rPr lang="ru-RU" dirty="0" err="1"/>
              <a:t>неправомірна</a:t>
            </a:r>
            <a:r>
              <a:rPr lang="ru-RU" dirty="0"/>
              <a:t> </a:t>
            </a:r>
            <a:r>
              <a:rPr lang="ru-RU" dirty="0" err="1"/>
              <a:t>вигода</a:t>
            </a:r>
            <a:r>
              <a:rPr lang="ru-RU" dirty="0"/>
              <a:t> у </a:t>
            </a:r>
            <a:r>
              <a:rPr lang="ru-RU" dirty="0" err="1"/>
              <a:t>значному</a:t>
            </a:r>
            <a:r>
              <a:rPr lang="ru-RU" dirty="0"/>
              <a:t> </a:t>
            </a:r>
            <a:r>
              <a:rPr lang="ru-RU" dirty="0" err="1"/>
              <a:t>розмірі</a:t>
            </a:r>
            <a:r>
              <a:rPr lang="ru-RU" dirty="0"/>
              <a:t>, -</a:t>
            </a:r>
          </a:p>
          <a:p>
            <a:r>
              <a:rPr lang="ru-RU" dirty="0" err="1"/>
              <a:t>карається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трьох</a:t>
            </a:r>
            <a:r>
              <a:rPr lang="ru-RU" dirty="0"/>
              <a:t> до шести </a:t>
            </a:r>
            <a:r>
              <a:rPr lang="ru-RU" dirty="0" err="1"/>
              <a:t>років</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a:t>
            </a:r>
            <a:r>
              <a:rPr lang="ru-RU" dirty="0" err="1"/>
              <a:t>трьох</a:t>
            </a:r>
            <a:r>
              <a:rPr lang="ru-RU" dirty="0"/>
              <a:t> </a:t>
            </a:r>
            <a:r>
              <a:rPr lang="ru-RU" dirty="0" err="1"/>
              <a:t>років</a:t>
            </a:r>
            <a:r>
              <a:rPr lang="ru-RU" dirty="0"/>
              <a:t>.</a:t>
            </a:r>
          </a:p>
          <a:p>
            <a:r>
              <a:rPr lang="ru-RU" dirty="0"/>
              <a:t>3. </a:t>
            </a:r>
            <a:r>
              <a:rPr lang="ru-RU" dirty="0" err="1"/>
              <a:t>Діяння</a:t>
            </a:r>
            <a:r>
              <a:rPr lang="ru-RU" dirty="0"/>
              <a:t>, </a:t>
            </a:r>
            <a:r>
              <a:rPr lang="ru-RU" dirty="0" err="1"/>
              <a:t>передбачене</a:t>
            </a:r>
            <a:r>
              <a:rPr lang="ru-RU" dirty="0"/>
              <a:t> </a:t>
            </a:r>
            <a:r>
              <a:rPr lang="ru-RU" dirty="0" err="1"/>
              <a:t>частиною</a:t>
            </a:r>
            <a:r>
              <a:rPr lang="ru-RU" dirty="0"/>
              <a:t> </a:t>
            </a:r>
            <a:r>
              <a:rPr lang="ru-RU" dirty="0" err="1"/>
              <a:t>першою</a:t>
            </a:r>
            <a:r>
              <a:rPr lang="ru-RU" dirty="0"/>
              <a:t> </a:t>
            </a:r>
            <a:r>
              <a:rPr lang="ru-RU" dirty="0" err="1"/>
              <a:t>або</a:t>
            </a:r>
            <a:r>
              <a:rPr lang="ru-RU" dirty="0"/>
              <a:t> другою </a:t>
            </a:r>
            <a:r>
              <a:rPr lang="ru-RU" dirty="0" err="1"/>
              <a:t>цієї</a:t>
            </a:r>
            <a:r>
              <a:rPr lang="ru-RU" dirty="0"/>
              <a:t> </a:t>
            </a:r>
            <a:r>
              <a:rPr lang="ru-RU" dirty="0" err="1"/>
              <a:t>статті</a:t>
            </a:r>
            <a:r>
              <a:rPr lang="ru-RU" dirty="0"/>
              <a:t>, предметом </a:t>
            </a:r>
            <a:r>
              <a:rPr lang="ru-RU" dirty="0" err="1"/>
              <a:t>якого</a:t>
            </a:r>
            <a:r>
              <a:rPr lang="ru-RU" dirty="0"/>
              <a:t> </a:t>
            </a:r>
            <a:r>
              <a:rPr lang="ru-RU" dirty="0" err="1"/>
              <a:t>була</a:t>
            </a:r>
            <a:r>
              <a:rPr lang="ru-RU" dirty="0"/>
              <a:t> </a:t>
            </a:r>
            <a:r>
              <a:rPr lang="ru-RU" dirty="0" err="1"/>
              <a:t>неправомірна</a:t>
            </a:r>
            <a:r>
              <a:rPr lang="ru-RU" dirty="0"/>
              <a:t> </a:t>
            </a:r>
            <a:r>
              <a:rPr lang="ru-RU" dirty="0" err="1"/>
              <a:t>вигода</a:t>
            </a:r>
            <a:r>
              <a:rPr lang="ru-RU" dirty="0"/>
              <a:t> у великому </a:t>
            </a:r>
            <a:r>
              <a:rPr lang="ru-RU" dirty="0" err="1"/>
              <a:t>розмірі</a:t>
            </a:r>
            <a:r>
              <a:rPr lang="ru-RU" dirty="0"/>
              <a:t> </a:t>
            </a:r>
            <a:r>
              <a:rPr lang="ru-RU" dirty="0" err="1"/>
              <a:t>або</a:t>
            </a:r>
            <a:r>
              <a:rPr lang="ru-RU" dirty="0"/>
              <a:t> </a:t>
            </a:r>
            <a:r>
              <a:rPr lang="ru-RU" dirty="0" err="1"/>
              <a:t>вчинене</a:t>
            </a:r>
            <a:r>
              <a:rPr lang="ru-RU" dirty="0"/>
              <a:t> </a:t>
            </a:r>
            <a:r>
              <a:rPr lang="ru-RU" dirty="0" err="1"/>
              <a:t>службовою</a:t>
            </a:r>
            <a:r>
              <a:rPr lang="ru-RU" dirty="0"/>
              <a:t> особою, яка </a:t>
            </a:r>
            <a:r>
              <a:rPr lang="ru-RU" dirty="0" err="1"/>
              <a:t>займає</a:t>
            </a:r>
            <a:r>
              <a:rPr lang="ru-RU" dirty="0"/>
              <a:t> </a:t>
            </a:r>
            <a:r>
              <a:rPr lang="ru-RU" dirty="0" err="1"/>
              <a:t>відповідальне</a:t>
            </a:r>
            <a:r>
              <a:rPr lang="ru-RU" dirty="0"/>
              <a:t> становище, </a:t>
            </a:r>
            <a:r>
              <a:rPr lang="ru-RU" dirty="0" err="1"/>
              <a:t>або</a:t>
            </a:r>
            <a:r>
              <a:rPr lang="ru-RU" dirty="0"/>
              <a:t> за </a:t>
            </a:r>
            <a:r>
              <a:rPr lang="ru-RU" dirty="0" err="1"/>
              <a:t>попередньою</a:t>
            </a:r>
            <a:r>
              <a:rPr lang="ru-RU" dirty="0"/>
              <a:t> </a:t>
            </a:r>
            <a:r>
              <a:rPr lang="ru-RU" dirty="0" err="1"/>
              <a:t>змовою</a:t>
            </a:r>
            <a:r>
              <a:rPr lang="ru-RU" dirty="0"/>
              <a:t> </a:t>
            </a:r>
            <a:r>
              <a:rPr lang="ru-RU" dirty="0" err="1"/>
              <a:t>групою</a:t>
            </a:r>
            <a:r>
              <a:rPr lang="ru-RU" dirty="0"/>
              <a:t> </a:t>
            </a:r>
            <a:r>
              <a:rPr lang="ru-RU" dirty="0" err="1"/>
              <a:t>осіб</a:t>
            </a:r>
            <a:r>
              <a:rPr lang="ru-RU" dirty="0"/>
              <a:t>, </a:t>
            </a:r>
            <a:r>
              <a:rPr lang="ru-RU" dirty="0" err="1"/>
              <a:t>або</a:t>
            </a:r>
            <a:r>
              <a:rPr lang="ru-RU" dirty="0"/>
              <a:t> повторно, </a:t>
            </a:r>
            <a:r>
              <a:rPr lang="ru-RU" dirty="0" err="1"/>
              <a:t>або</a:t>
            </a:r>
            <a:r>
              <a:rPr lang="ru-RU" dirty="0"/>
              <a:t> </a:t>
            </a:r>
            <a:r>
              <a:rPr lang="ru-RU" dirty="0" err="1"/>
              <a:t>поєднане</a:t>
            </a:r>
            <a:r>
              <a:rPr lang="ru-RU" dirty="0"/>
              <a:t> з </a:t>
            </a:r>
            <a:r>
              <a:rPr lang="ru-RU" dirty="0" err="1"/>
              <a:t>вимаганням</a:t>
            </a:r>
            <a:r>
              <a:rPr lang="ru-RU" dirty="0"/>
              <a:t> </a:t>
            </a:r>
            <a:r>
              <a:rPr lang="ru-RU" dirty="0" err="1"/>
              <a:t>неправомірної</a:t>
            </a:r>
            <a:r>
              <a:rPr lang="ru-RU" dirty="0"/>
              <a:t> </a:t>
            </a:r>
            <a:r>
              <a:rPr lang="ru-RU" dirty="0" err="1"/>
              <a:t>вигоди</a:t>
            </a:r>
            <a:r>
              <a:rPr lang="ru-RU" dirty="0"/>
              <a:t>, -</a:t>
            </a:r>
          </a:p>
        </p:txBody>
      </p:sp>
    </p:spTree>
    <p:extLst>
      <p:ext uri="{BB962C8B-B14F-4D97-AF65-F5344CB8AC3E}">
        <p14:creationId xmlns:p14="http://schemas.microsoft.com/office/powerpoint/2010/main" val="4276522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a:t>4. </a:t>
            </a:r>
            <a:r>
              <a:rPr lang="ru-RU" dirty="0" err="1"/>
              <a:t>Діяння</a:t>
            </a:r>
            <a:r>
              <a:rPr lang="ru-RU" dirty="0"/>
              <a:t>, </a:t>
            </a:r>
            <a:r>
              <a:rPr lang="ru-RU" dirty="0" err="1"/>
              <a:t>передбачене</a:t>
            </a:r>
            <a:r>
              <a:rPr lang="ru-RU" dirty="0"/>
              <a:t> </a:t>
            </a:r>
            <a:r>
              <a:rPr lang="ru-RU" dirty="0" err="1"/>
              <a:t>частинами</a:t>
            </a:r>
            <a:r>
              <a:rPr lang="ru-RU" dirty="0"/>
              <a:t> </a:t>
            </a:r>
            <a:r>
              <a:rPr lang="ru-RU" dirty="0" err="1"/>
              <a:t>першою</a:t>
            </a:r>
            <a:r>
              <a:rPr lang="ru-RU" dirty="0"/>
              <a:t>, другою </a:t>
            </a:r>
            <a:r>
              <a:rPr lang="ru-RU" dirty="0" err="1"/>
              <a:t>або</a:t>
            </a:r>
            <a:r>
              <a:rPr lang="ru-RU" dirty="0"/>
              <a:t> </a:t>
            </a:r>
            <a:r>
              <a:rPr lang="ru-RU" dirty="0" err="1"/>
              <a:t>третьою</a:t>
            </a:r>
            <a:r>
              <a:rPr lang="ru-RU" dirty="0"/>
              <a:t> </a:t>
            </a:r>
            <a:r>
              <a:rPr lang="ru-RU" dirty="0" err="1"/>
              <a:t>цієї</a:t>
            </a:r>
            <a:r>
              <a:rPr lang="ru-RU" dirty="0"/>
              <a:t> </a:t>
            </a:r>
            <a:r>
              <a:rPr lang="ru-RU" dirty="0" err="1"/>
              <a:t>статті</a:t>
            </a:r>
            <a:r>
              <a:rPr lang="ru-RU" dirty="0"/>
              <a:t>, предметом </a:t>
            </a:r>
            <a:r>
              <a:rPr lang="ru-RU" dirty="0" err="1"/>
              <a:t>якого</a:t>
            </a:r>
            <a:r>
              <a:rPr lang="ru-RU" dirty="0"/>
              <a:t> </a:t>
            </a:r>
            <a:r>
              <a:rPr lang="ru-RU" dirty="0" err="1"/>
              <a:t>була</a:t>
            </a:r>
            <a:r>
              <a:rPr lang="ru-RU" dirty="0"/>
              <a:t> </a:t>
            </a:r>
            <a:r>
              <a:rPr lang="ru-RU" dirty="0" err="1"/>
              <a:t>неправомірна</a:t>
            </a:r>
            <a:r>
              <a:rPr lang="ru-RU" dirty="0"/>
              <a:t> </a:t>
            </a:r>
            <a:r>
              <a:rPr lang="ru-RU" dirty="0" err="1"/>
              <a:t>вигода</a:t>
            </a:r>
            <a:r>
              <a:rPr lang="ru-RU" dirty="0"/>
              <a:t> в особливо великому </a:t>
            </a:r>
            <a:r>
              <a:rPr lang="ru-RU" dirty="0" err="1"/>
              <a:t>розмірі</a:t>
            </a:r>
            <a:r>
              <a:rPr lang="ru-RU" dirty="0"/>
              <a:t>, </a:t>
            </a:r>
            <a:r>
              <a:rPr lang="ru-RU" dirty="0" err="1"/>
              <a:t>або</a:t>
            </a:r>
            <a:r>
              <a:rPr lang="ru-RU" dirty="0"/>
              <a:t> </a:t>
            </a:r>
            <a:r>
              <a:rPr lang="ru-RU" dirty="0" err="1"/>
              <a:t>вчинене</a:t>
            </a:r>
            <a:r>
              <a:rPr lang="ru-RU" dirty="0"/>
              <a:t> </a:t>
            </a:r>
            <a:r>
              <a:rPr lang="ru-RU" dirty="0" err="1"/>
              <a:t>службовою</a:t>
            </a:r>
            <a:r>
              <a:rPr lang="ru-RU" dirty="0"/>
              <a:t> особою, яка </a:t>
            </a:r>
            <a:r>
              <a:rPr lang="ru-RU" dirty="0" err="1"/>
              <a:t>займає</a:t>
            </a:r>
            <a:r>
              <a:rPr lang="ru-RU" dirty="0"/>
              <a:t> особливо </a:t>
            </a:r>
            <a:r>
              <a:rPr lang="ru-RU" dirty="0" err="1"/>
              <a:t>відповідальне</a:t>
            </a:r>
            <a:r>
              <a:rPr lang="ru-RU" dirty="0"/>
              <a:t> становище, -</a:t>
            </a:r>
          </a:p>
          <a:p>
            <a:r>
              <a:rPr lang="ru-RU" dirty="0" err="1"/>
              <a:t>карається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восьми до </a:t>
            </a:r>
            <a:r>
              <a:rPr lang="ru-RU" dirty="0" err="1"/>
              <a:t>дванадцяти</a:t>
            </a:r>
            <a:r>
              <a:rPr lang="ru-RU" dirty="0"/>
              <a:t> </a:t>
            </a:r>
            <a:r>
              <a:rPr lang="ru-RU" dirty="0" err="1"/>
              <a:t>років</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a:t>
            </a:r>
            <a:r>
              <a:rPr lang="ru-RU" dirty="0" err="1"/>
              <a:t>трьох</a:t>
            </a:r>
            <a:r>
              <a:rPr lang="ru-RU" dirty="0"/>
              <a:t> </a:t>
            </a:r>
            <a:r>
              <a:rPr lang="ru-RU" dirty="0" err="1"/>
              <a:t>років</a:t>
            </a:r>
            <a:r>
              <a:rPr lang="ru-RU" dirty="0"/>
              <a:t>, з </a:t>
            </a:r>
            <a:r>
              <a:rPr lang="ru-RU" dirty="0" err="1"/>
              <a:t>конфіскацією</a:t>
            </a:r>
            <a:r>
              <a:rPr lang="ru-RU" dirty="0"/>
              <a:t> майна.</a:t>
            </a:r>
          </a:p>
          <a:p>
            <a:r>
              <a:rPr lang="ru-RU" dirty="0" err="1"/>
              <a:t>Примітка</a:t>
            </a:r>
            <a:r>
              <a:rPr lang="ru-RU" dirty="0"/>
              <a:t>. 1. </a:t>
            </a:r>
            <a:r>
              <a:rPr lang="ru-RU" dirty="0" err="1"/>
              <a:t>Неправомірною</a:t>
            </a:r>
            <a:r>
              <a:rPr lang="ru-RU" dirty="0"/>
              <a:t> </a:t>
            </a:r>
            <a:r>
              <a:rPr lang="ru-RU" dirty="0" err="1"/>
              <a:t>вигодою</a:t>
            </a:r>
            <a:r>
              <a:rPr lang="ru-RU" dirty="0"/>
              <a:t> в </a:t>
            </a:r>
            <a:r>
              <a:rPr lang="ru-RU" dirty="0" err="1"/>
              <a:t>значному</a:t>
            </a:r>
            <a:r>
              <a:rPr lang="ru-RU" dirty="0"/>
              <a:t> </a:t>
            </a:r>
            <a:r>
              <a:rPr lang="ru-RU" dirty="0" err="1"/>
              <a:t>розмірі</a:t>
            </a:r>
            <a:r>
              <a:rPr lang="ru-RU" dirty="0"/>
              <a:t> </a:t>
            </a:r>
            <a:r>
              <a:rPr lang="ru-RU" dirty="0" err="1"/>
              <a:t>вважається</a:t>
            </a:r>
            <a:r>
              <a:rPr lang="ru-RU" dirty="0"/>
              <a:t> </a:t>
            </a:r>
            <a:r>
              <a:rPr lang="ru-RU" dirty="0" err="1"/>
              <a:t>вигода</a:t>
            </a:r>
            <a:r>
              <a:rPr lang="ru-RU" dirty="0"/>
              <a:t>, </a:t>
            </a:r>
            <a:r>
              <a:rPr lang="ru-RU" dirty="0" err="1"/>
              <a:t>що</a:t>
            </a:r>
            <a:r>
              <a:rPr lang="ru-RU" dirty="0"/>
              <a:t> в сто і </a:t>
            </a:r>
            <a:r>
              <a:rPr lang="ru-RU" dirty="0" err="1"/>
              <a:t>більше</a:t>
            </a:r>
            <a:r>
              <a:rPr lang="ru-RU" dirty="0"/>
              <a:t> </a:t>
            </a:r>
            <a:r>
              <a:rPr lang="ru-RU" dirty="0" err="1"/>
              <a:t>разів</a:t>
            </a:r>
            <a:r>
              <a:rPr lang="ru-RU" dirty="0"/>
              <a:t> </a:t>
            </a:r>
            <a:r>
              <a:rPr lang="ru-RU" dirty="0" err="1"/>
              <a:t>перевищує</a:t>
            </a:r>
            <a:r>
              <a:rPr lang="ru-RU" dirty="0"/>
              <a:t> </a:t>
            </a:r>
            <a:r>
              <a:rPr lang="ru-RU" dirty="0" err="1"/>
              <a:t>неоподатковуваний</a:t>
            </a:r>
            <a:r>
              <a:rPr lang="ru-RU" dirty="0"/>
              <a:t> </a:t>
            </a:r>
            <a:r>
              <a:rPr lang="ru-RU" dirty="0" err="1"/>
              <a:t>мінімум</a:t>
            </a:r>
            <a:r>
              <a:rPr lang="ru-RU" dirty="0"/>
              <a:t> </a:t>
            </a:r>
            <a:r>
              <a:rPr lang="ru-RU" dirty="0" err="1"/>
              <a:t>доходів</a:t>
            </a:r>
            <a:r>
              <a:rPr lang="ru-RU" dirty="0"/>
              <a:t> </a:t>
            </a:r>
            <a:r>
              <a:rPr lang="ru-RU" dirty="0" err="1"/>
              <a:t>громадян</a:t>
            </a:r>
            <a:r>
              <a:rPr lang="ru-RU" dirty="0"/>
              <a:t>, у великому </a:t>
            </a:r>
            <a:r>
              <a:rPr lang="ru-RU" dirty="0" err="1"/>
              <a:t>розмірі</a:t>
            </a:r>
            <a:r>
              <a:rPr lang="ru-RU" dirty="0"/>
              <a:t> - </a:t>
            </a:r>
            <a:r>
              <a:rPr lang="ru-RU" dirty="0" err="1"/>
              <a:t>така</a:t>
            </a:r>
            <a:r>
              <a:rPr lang="ru-RU" dirty="0"/>
              <a:t>, </a:t>
            </a:r>
            <a:r>
              <a:rPr lang="ru-RU" dirty="0" err="1"/>
              <a:t>що</a:t>
            </a:r>
            <a:r>
              <a:rPr lang="ru-RU" dirty="0"/>
              <a:t> у </a:t>
            </a:r>
            <a:r>
              <a:rPr lang="ru-RU" dirty="0" err="1"/>
              <a:t>двісті</a:t>
            </a:r>
            <a:r>
              <a:rPr lang="ru-RU" dirty="0"/>
              <a:t> і </a:t>
            </a:r>
            <a:r>
              <a:rPr lang="ru-RU" dirty="0" err="1"/>
              <a:t>більше</a:t>
            </a:r>
            <a:r>
              <a:rPr lang="ru-RU" dirty="0"/>
              <a:t> </a:t>
            </a:r>
            <a:r>
              <a:rPr lang="ru-RU" dirty="0" err="1"/>
              <a:t>разів</a:t>
            </a:r>
            <a:r>
              <a:rPr lang="ru-RU" dirty="0"/>
              <a:t> </a:t>
            </a:r>
            <a:r>
              <a:rPr lang="ru-RU" dirty="0" err="1"/>
              <a:t>перевищує</a:t>
            </a:r>
            <a:r>
              <a:rPr lang="ru-RU" dirty="0"/>
              <a:t> </a:t>
            </a:r>
            <a:r>
              <a:rPr lang="ru-RU" dirty="0" err="1"/>
              <a:t>неоподатковуваний</a:t>
            </a:r>
            <a:r>
              <a:rPr lang="ru-RU" dirty="0"/>
              <a:t> </a:t>
            </a:r>
            <a:r>
              <a:rPr lang="ru-RU" dirty="0" err="1"/>
              <a:t>мінімум</a:t>
            </a:r>
            <a:r>
              <a:rPr lang="ru-RU" dirty="0"/>
              <a:t> </a:t>
            </a:r>
            <a:r>
              <a:rPr lang="ru-RU" dirty="0" err="1"/>
              <a:t>доходів</a:t>
            </a:r>
            <a:r>
              <a:rPr lang="ru-RU" dirty="0"/>
              <a:t> </a:t>
            </a:r>
            <a:r>
              <a:rPr lang="ru-RU" dirty="0" err="1"/>
              <a:t>громадян</a:t>
            </a:r>
            <a:r>
              <a:rPr lang="ru-RU" dirty="0"/>
              <a:t>, в особливо великому </a:t>
            </a:r>
            <a:r>
              <a:rPr lang="ru-RU" dirty="0" err="1"/>
              <a:t>розмірі</a:t>
            </a:r>
            <a:r>
              <a:rPr lang="ru-RU" dirty="0"/>
              <a:t> - </a:t>
            </a:r>
            <a:r>
              <a:rPr lang="ru-RU" dirty="0" err="1"/>
              <a:t>така</a:t>
            </a:r>
            <a:r>
              <a:rPr lang="ru-RU" dirty="0"/>
              <a:t>, </a:t>
            </a:r>
            <a:r>
              <a:rPr lang="ru-RU" dirty="0" err="1"/>
              <a:t>що</a:t>
            </a:r>
            <a:r>
              <a:rPr lang="ru-RU" dirty="0"/>
              <a:t> у </a:t>
            </a:r>
            <a:r>
              <a:rPr lang="ru-RU" dirty="0" err="1"/>
              <a:t>п’ятсот</a:t>
            </a:r>
            <a:r>
              <a:rPr lang="ru-RU" dirty="0"/>
              <a:t> і </a:t>
            </a:r>
            <a:r>
              <a:rPr lang="ru-RU" dirty="0" err="1"/>
              <a:t>більше</a:t>
            </a:r>
            <a:r>
              <a:rPr lang="ru-RU" dirty="0"/>
              <a:t> </a:t>
            </a:r>
            <a:r>
              <a:rPr lang="ru-RU" dirty="0" err="1"/>
              <a:t>разів</a:t>
            </a:r>
            <a:r>
              <a:rPr lang="ru-RU" dirty="0"/>
              <a:t> </a:t>
            </a:r>
            <a:r>
              <a:rPr lang="ru-RU" dirty="0" err="1"/>
              <a:t>перевищує</a:t>
            </a:r>
            <a:r>
              <a:rPr lang="ru-RU" dirty="0"/>
              <a:t> </a:t>
            </a:r>
            <a:r>
              <a:rPr lang="ru-RU" dirty="0" err="1"/>
              <a:t>неоподатковуваний</a:t>
            </a:r>
            <a:r>
              <a:rPr lang="ru-RU" dirty="0"/>
              <a:t> </a:t>
            </a:r>
            <a:r>
              <a:rPr lang="ru-RU" dirty="0" err="1"/>
              <a:t>мінімум</a:t>
            </a:r>
            <a:r>
              <a:rPr lang="ru-RU" dirty="0"/>
              <a:t> </a:t>
            </a:r>
            <a:r>
              <a:rPr lang="ru-RU" dirty="0" err="1"/>
              <a:t>доходів</a:t>
            </a:r>
            <a:r>
              <a:rPr lang="ru-RU" dirty="0"/>
              <a:t> </a:t>
            </a:r>
            <a:r>
              <a:rPr lang="ru-RU" dirty="0" err="1"/>
              <a:t>громадян</a:t>
            </a:r>
            <a:r>
              <a:rPr lang="ru-RU" dirty="0"/>
              <a:t>.</a:t>
            </a:r>
          </a:p>
          <a:p>
            <a:endParaRPr lang="ru-RU" dirty="0"/>
          </a:p>
        </p:txBody>
      </p:sp>
    </p:spTree>
    <p:extLst>
      <p:ext uri="{BB962C8B-B14F-4D97-AF65-F5344CB8AC3E}">
        <p14:creationId xmlns:p14="http://schemas.microsoft.com/office/powerpoint/2010/main" val="3932231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Стаття</a:t>
            </a:r>
            <a:r>
              <a:rPr lang="ru-RU" dirty="0"/>
              <a:t> 368-2. </a:t>
            </a:r>
            <a:r>
              <a:rPr lang="ru-RU" dirty="0" err="1"/>
              <a:t>Незаконне</a:t>
            </a:r>
            <a:r>
              <a:rPr lang="ru-RU" dirty="0"/>
              <a:t> </a:t>
            </a:r>
            <a:r>
              <a:rPr lang="ru-RU" dirty="0" err="1"/>
              <a:t>збагачення</a:t>
            </a:r>
            <a:br>
              <a:rPr lang="ru-RU" dirty="0"/>
            </a:br>
            <a:br>
              <a:rPr lang="ru-RU" dirty="0"/>
            </a:br>
            <a:endParaRPr lang="ru-RU" dirty="0"/>
          </a:p>
        </p:txBody>
      </p:sp>
      <p:sp>
        <p:nvSpPr>
          <p:cNvPr id="3" name="Объект 2"/>
          <p:cNvSpPr>
            <a:spLocks noGrp="1"/>
          </p:cNvSpPr>
          <p:nvPr>
            <p:ph idx="1"/>
          </p:nvPr>
        </p:nvSpPr>
        <p:spPr/>
        <p:txBody>
          <a:bodyPr/>
          <a:lstStyle/>
          <a:p>
            <a:r>
              <a:rPr lang="ru-RU" dirty="0"/>
              <a:t>Статтю 368-2 </a:t>
            </a:r>
            <a:r>
              <a:rPr lang="ru-RU" dirty="0" err="1"/>
              <a:t>визнано</a:t>
            </a:r>
            <a:r>
              <a:rPr lang="ru-RU" dirty="0"/>
              <a:t> такою, </a:t>
            </a:r>
            <a:r>
              <a:rPr lang="ru-RU" dirty="0" err="1"/>
              <a:t>що</a:t>
            </a:r>
            <a:r>
              <a:rPr lang="ru-RU" dirty="0"/>
              <a:t> не </a:t>
            </a:r>
            <a:r>
              <a:rPr lang="ru-RU" dirty="0" err="1"/>
              <a:t>відповідає</a:t>
            </a:r>
            <a:r>
              <a:rPr lang="ru-RU" dirty="0"/>
              <a:t> </a:t>
            </a:r>
            <a:r>
              <a:rPr lang="ru-RU" dirty="0" err="1"/>
              <a:t>Конституції</a:t>
            </a:r>
            <a:r>
              <a:rPr lang="ru-RU" dirty="0"/>
              <a:t> </a:t>
            </a:r>
            <a:r>
              <a:rPr lang="ru-RU" dirty="0" err="1"/>
              <a:t>України</a:t>
            </a:r>
            <a:r>
              <a:rPr lang="ru-RU" dirty="0"/>
              <a:t> (є </a:t>
            </a:r>
            <a:r>
              <a:rPr lang="ru-RU" dirty="0" err="1"/>
              <a:t>неконституційною</a:t>
            </a:r>
            <a:r>
              <a:rPr lang="ru-RU" dirty="0"/>
              <a:t>), </a:t>
            </a:r>
            <a:r>
              <a:rPr lang="ru-RU" dirty="0" err="1"/>
              <a:t>згідно</a:t>
            </a:r>
            <a:r>
              <a:rPr lang="ru-RU" dirty="0"/>
              <a:t> з </a:t>
            </a:r>
            <a:r>
              <a:rPr lang="ru-RU" dirty="0" err="1"/>
              <a:t>Рішенням</a:t>
            </a:r>
            <a:r>
              <a:rPr lang="ru-RU" dirty="0"/>
              <a:t> </a:t>
            </a:r>
            <a:r>
              <a:rPr lang="ru-RU" dirty="0" err="1"/>
              <a:t>Конституційного</a:t>
            </a:r>
            <a:r>
              <a:rPr lang="ru-RU" dirty="0"/>
              <a:t> Суду № 1-р/2019 </a:t>
            </a:r>
            <a:r>
              <a:rPr lang="ru-RU" dirty="0" err="1"/>
              <a:t>від</a:t>
            </a:r>
            <a:r>
              <a:rPr lang="ru-RU" dirty="0"/>
              <a:t> 26.02.2019</a:t>
            </a:r>
          </a:p>
        </p:txBody>
      </p:sp>
    </p:spTree>
    <p:extLst>
      <p:ext uri="{BB962C8B-B14F-4D97-AF65-F5344CB8AC3E}">
        <p14:creationId xmlns:p14="http://schemas.microsoft.com/office/powerpoint/2010/main" val="349619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Стаття</a:t>
            </a:r>
            <a:r>
              <a:rPr lang="ru-RU" dirty="0"/>
              <a:t> 368-4. </a:t>
            </a:r>
            <a:r>
              <a:rPr lang="ru-RU" dirty="0" err="1"/>
              <a:t>Підкуп</a:t>
            </a:r>
            <a:r>
              <a:rPr lang="ru-RU" dirty="0"/>
              <a:t> особи, яка </a:t>
            </a:r>
            <a:r>
              <a:rPr lang="ru-RU" dirty="0" err="1"/>
              <a:t>надає</a:t>
            </a:r>
            <a:r>
              <a:rPr lang="ru-RU" dirty="0"/>
              <a:t> </a:t>
            </a:r>
            <a:r>
              <a:rPr lang="ru-RU" dirty="0" err="1"/>
              <a:t>публічні</a:t>
            </a:r>
            <a:r>
              <a:rPr lang="ru-RU" dirty="0"/>
              <a:t> </a:t>
            </a:r>
            <a:r>
              <a:rPr lang="ru-RU" dirty="0" err="1"/>
              <a:t>послуги</a:t>
            </a:r>
            <a:endParaRPr lang="ru-RU" dirty="0"/>
          </a:p>
        </p:txBody>
      </p:sp>
      <p:sp>
        <p:nvSpPr>
          <p:cNvPr id="3" name="Объект 2"/>
          <p:cNvSpPr>
            <a:spLocks noGrp="1"/>
          </p:cNvSpPr>
          <p:nvPr>
            <p:ph idx="1"/>
          </p:nvPr>
        </p:nvSpPr>
        <p:spPr/>
        <p:txBody>
          <a:bodyPr>
            <a:normAutofit fontScale="77500" lnSpcReduction="20000"/>
          </a:bodyPr>
          <a:lstStyle/>
          <a:p>
            <a:r>
              <a:rPr lang="ru-RU" dirty="0" err="1"/>
              <a:t>Пропозиція</a:t>
            </a:r>
            <a:r>
              <a:rPr lang="ru-RU" dirty="0"/>
              <a:t> </a:t>
            </a:r>
            <a:r>
              <a:rPr lang="ru-RU" dirty="0" err="1"/>
              <a:t>чи</a:t>
            </a:r>
            <a:r>
              <a:rPr lang="ru-RU" dirty="0"/>
              <a:t> </a:t>
            </a:r>
            <a:r>
              <a:rPr lang="ru-RU" dirty="0" err="1"/>
              <a:t>обіцянка</a:t>
            </a:r>
            <a:r>
              <a:rPr lang="ru-RU" dirty="0"/>
              <a:t> аудитору, </a:t>
            </a:r>
            <a:r>
              <a:rPr lang="ru-RU" dirty="0" err="1"/>
              <a:t>нотаріусу</a:t>
            </a:r>
            <a:r>
              <a:rPr lang="ru-RU" dirty="0"/>
              <a:t>, </a:t>
            </a:r>
            <a:r>
              <a:rPr lang="ru-RU" dirty="0" err="1"/>
              <a:t>оцінювачу</a:t>
            </a:r>
            <a:r>
              <a:rPr lang="ru-RU" dirty="0"/>
              <a:t>, </a:t>
            </a:r>
            <a:r>
              <a:rPr lang="ru-RU" dirty="0" err="1"/>
              <a:t>іншій</a:t>
            </a:r>
            <a:r>
              <a:rPr lang="ru-RU" dirty="0"/>
              <a:t> </a:t>
            </a:r>
            <a:r>
              <a:rPr lang="ru-RU" dirty="0" err="1"/>
              <a:t>особі</a:t>
            </a:r>
            <a:r>
              <a:rPr lang="ru-RU" dirty="0"/>
              <a:t>, яка не є </a:t>
            </a:r>
            <a:r>
              <a:rPr lang="ru-RU" dirty="0" err="1"/>
              <a:t>державним</a:t>
            </a:r>
            <a:r>
              <a:rPr lang="ru-RU" dirty="0"/>
              <a:t> </a:t>
            </a:r>
            <a:r>
              <a:rPr lang="ru-RU" dirty="0" err="1"/>
              <a:t>службовцем</a:t>
            </a:r>
            <a:r>
              <a:rPr lang="ru-RU" dirty="0"/>
              <a:t>, </a:t>
            </a:r>
            <a:r>
              <a:rPr lang="ru-RU" dirty="0" err="1"/>
              <a:t>посадовою</a:t>
            </a:r>
            <a:r>
              <a:rPr lang="ru-RU" dirty="0"/>
              <a:t> особою </a:t>
            </a:r>
            <a:r>
              <a:rPr lang="ru-RU" dirty="0" err="1"/>
              <a:t>місцевого</a:t>
            </a:r>
            <a:r>
              <a:rPr lang="ru-RU" dirty="0"/>
              <a:t> </a:t>
            </a:r>
            <a:r>
              <a:rPr lang="ru-RU" dirty="0" err="1"/>
              <a:t>самоврядування</a:t>
            </a:r>
            <a:r>
              <a:rPr lang="ru-RU" dirty="0"/>
              <a:t>, але </a:t>
            </a:r>
            <a:r>
              <a:rPr lang="ru-RU" dirty="0" err="1"/>
              <a:t>провадить</a:t>
            </a:r>
            <a:r>
              <a:rPr lang="ru-RU" dirty="0"/>
              <a:t> </a:t>
            </a:r>
            <a:r>
              <a:rPr lang="ru-RU" dirty="0" err="1"/>
              <a:t>професійну</a:t>
            </a:r>
            <a:r>
              <a:rPr lang="ru-RU" dirty="0"/>
              <a:t> </a:t>
            </a:r>
            <a:r>
              <a:rPr lang="ru-RU" dirty="0" err="1"/>
              <a:t>діяльність</a:t>
            </a:r>
            <a:r>
              <a:rPr lang="ru-RU" dirty="0"/>
              <a:t>, </a:t>
            </a:r>
            <a:r>
              <a:rPr lang="ru-RU" dirty="0" err="1"/>
              <a:t>пов’язану</a:t>
            </a:r>
            <a:r>
              <a:rPr lang="ru-RU" dirty="0"/>
              <a:t> з </a:t>
            </a:r>
            <a:r>
              <a:rPr lang="ru-RU" dirty="0" err="1"/>
              <a:t>наданням</a:t>
            </a:r>
            <a:r>
              <a:rPr lang="ru-RU" dirty="0"/>
              <a:t> </a:t>
            </a:r>
            <a:r>
              <a:rPr lang="ru-RU" dirty="0" err="1"/>
              <a:t>публічних</a:t>
            </a:r>
            <a:r>
              <a:rPr lang="ru-RU" dirty="0"/>
              <a:t> </a:t>
            </a:r>
            <a:r>
              <a:rPr lang="ru-RU" dirty="0" err="1"/>
              <a:t>послуг</a:t>
            </a:r>
            <a:r>
              <a:rPr lang="ru-RU" dirty="0"/>
              <a:t>, у тому </a:t>
            </a:r>
            <a:r>
              <a:rPr lang="ru-RU" dirty="0" err="1"/>
              <a:t>числі</a:t>
            </a:r>
            <a:r>
              <a:rPr lang="ru-RU" dirty="0"/>
              <a:t> </a:t>
            </a:r>
            <a:r>
              <a:rPr lang="ru-RU" dirty="0" err="1"/>
              <a:t>послуг</a:t>
            </a:r>
            <a:r>
              <a:rPr lang="ru-RU" dirty="0"/>
              <a:t> </a:t>
            </a:r>
            <a:r>
              <a:rPr lang="ru-RU" dirty="0" err="1"/>
              <a:t>експерта</a:t>
            </a:r>
            <a:r>
              <a:rPr lang="ru-RU" dirty="0"/>
              <a:t>, </a:t>
            </a:r>
            <a:r>
              <a:rPr lang="ru-RU" dirty="0" err="1"/>
              <a:t>арбітражного</a:t>
            </a:r>
            <a:r>
              <a:rPr lang="ru-RU" dirty="0"/>
              <a:t> </a:t>
            </a:r>
            <a:r>
              <a:rPr lang="ru-RU" dirty="0" err="1"/>
              <a:t>керуючого</a:t>
            </a:r>
            <a:r>
              <a:rPr lang="ru-RU" dirty="0"/>
              <a:t>, приватного </a:t>
            </a:r>
            <a:r>
              <a:rPr lang="ru-RU" dirty="0" err="1"/>
              <a:t>виконавця</a:t>
            </a:r>
            <a:r>
              <a:rPr lang="ru-RU" dirty="0"/>
              <a:t>, </a:t>
            </a:r>
            <a:r>
              <a:rPr lang="ru-RU" dirty="0" err="1"/>
              <a:t>незалежного</a:t>
            </a:r>
            <a:r>
              <a:rPr lang="ru-RU" dirty="0"/>
              <a:t> </a:t>
            </a:r>
            <a:r>
              <a:rPr lang="ru-RU" dirty="0" err="1"/>
              <a:t>посередника</a:t>
            </a:r>
            <a:r>
              <a:rPr lang="ru-RU" dirty="0"/>
              <a:t>, члена трудового </a:t>
            </a:r>
            <a:r>
              <a:rPr lang="ru-RU" dirty="0" err="1"/>
              <a:t>арбітражу</a:t>
            </a:r>
            <a:r>
              <a:rPr lang="ru-RU" dirty="0"/>
              <a:t>, </a:t>
            </a:r>
            <a:r>
              <a:rPr lang="ru-RU" dirty="0" err="1"/>
              <a:t>третейського</a:t>
            </a:r>
            <a:r>
              <a:rPr lang="ru-RU" dirty="0"/>
              <a:t> </a:t>
            </a:r>
            <a:r>
              <a:rPr lang="ru-RU" dirty="0" err="1"/>
              <a:t>судді</a:t>
            </a:r>
            <a:r>
              <a:rPr lang="ru-RU" dirty="0"/>
              <a:t> (</a:t>
            </a:r>
            <a:r>
              <a:rPr lang="ru-RU" dirty="0" err="1"/>
              <a:t>під</a:t>
            </a:r>
            <a:r>
              <a:rPr lang="ru-RU" dirty="0"/>
              <a:t> час </a:t>
            </a:r>
            <a:r>
              <a:rPr lang="ru-RU" dirty="0" err="1"/>
              <a:t>виконання</a:t>
            </a:r>
            <a:r>
              <a:rPr lang="ru-RU" dirty="0"/>
              <a:t> </a:t>
            </a:r>
            <a:r>
              <a:rPr lang="ru-RU" dirty="0" err="1"/>
              <a:t>цих</a:t>
            </a:r>
            <a:r>
              <a:rPr lang="ru-RU" dirty="0"/>
              <a:t> </a:t>
            </a:r>
            <a:r>
              <a:rPr lang="ru-RU" dirty="0" err="1"/>
              <a:t>функцій</a:t>
            </a:r>
            <a:r>
              <a:rPr lang="ru-RU" dirty="0"/>
              <a:t>), </a:t>
            </a:r>
            <a:r>
              <a:rPr lang="ru-RU" dirty="0" err="1"/>
              <a:t>надати</a:t>
            </a:r>
            <a:r>
              <a:rPr lang="ru-RU" dirty="0"/>
              <a:t> </a:t>
            </a:r>
            <a:r>
              <a:rPr lang="ru-RU" dirty="0" err="1"/>
              <a:t>йому</a:t>
            </a:r>
            <a:r>
              <a:rPr lang="ru-RU" dirty="0"/>
              <a:t>/</a:t>
            </a:r>
            <a:r>
              <a:rPr lang="ru-RU" dirty="0" err="1"/>
              <a:t>їй</a:t>
            </a:r>
            <a:r>
              <a:rPr lang="ru-RU" dirty="0"/>
              <a:t> </a:t>
            </a:r>
            <a:r>
              <a:rPr lang="ru-RU" dirty="0" err="1"/>
              <a:t>або</a:t>
            </a:r>
            <a:r>
              <a:rPr lang="ru-RU" dirty="0"/>
              <a:t> </a:t>
            </a:r>
            <a:r>
              <a:rPr lang="ru-RU" dirty="0" err="1"/>
              <a:t>третій</a:t>
            </a:r>
            <a:r>
              <a:rPr lang="ru-RU" dirty="0"/>
              <a:t> </a:t>
            </a:r>
            <a:r>
              <a:rPr lang="ru-RU" dirty="0" err="1"/>
              <a:t>особі</a:t>
            </a:r>
            <a:r>
              <a:rPr lang="ru-RU" dirty="0"/>
              <a:t> </a:t>
            </a:r>
            <a:r>
              <a:rPr lang="ru-RU" dirty="0" err="1"/>
              <a:t>неправомірну</a:t>
            </a:r>
            <a:r>
              <a:rPr lang="ru-RU" dirty="0"/>
              <a:t> </a:t>
            </a:r>
            <a:r>
              <a:rPr lang="ru-RU" dirty="0" err="1"/>
              <a:t>вигоду</a:t>
            </a:r>
            <a:r>
              <a:rPr lang="ru-RU" dirty="0"/>
              <a:t>, а так само </a:t>
            </a:r>
            <a:r>
              <a:rPr lang="ru-RU" dirty="0" err="1"/>
              <a:t>надання</a:t>
            </a:r>
            <a:r>
              <a:rPr lang="ru-RU" dirty="0"/>
              <a:t> </a:t>
            </a:r>
            <a:r>
              <a:rPr lang="ru-RU" dirty="0" err="1"/>
              <a:t>такої</a:t>
            </a:r>
            <a:r>
              <a:rPr lang="ru-RU" dirty="0"/>
              <a:t> </a:t>
            </a:r>
            <a:r>
              <a:rPr lang="ru-RU" dirty="0" err="1"/>
              <a:t>вигоди</a:t>
            </a:r>
            <a:r>
              <a:rPr lang="ru-RU" dirty="0"/>
              <a:t> </a:t>
            </a:r>
            <a:r>
              <a:rPr lang="ru-RU" dirty="0" err="1"/>
              <a:t>або</a:t>
            </a:r>
            <a:r>
              <a:rPr lang="ru-RU" dirty="0"/>
              <a:t> </a:t>
            </a:r>
            <a:r>
              <a:rPr lang="ru-RU" dirty="0" err="1"/>
              <a:t>прохання</a:t>
            </a:r>
            <a:r>
              <a:rPr lang="ru-RU" dirty="0"/>
              <a:t> </a:t>
            </a:r>
            <a:r>
              <a:rPr lang="ru-RU" dirty="0" err="1"/>
              <a:t>її</a:t>
            </a:r>
            <a:r>
              <a:rPr lang="ru-RU" dirty="0"/>
              <a:t> </a:t>
            </a:r>
            <a:r>
              <a:rPr lang="ru-RU" dirty="0" err="1"/>
              <a:t>надати</a:t>
            </a:r>
            <a:r>
              <a:rPr lang="ru-RU" dirty="0"/>
              <a:t> за </a:t>
            </a:r>
            <a:r>
              <a:rPr lang="ru-RU" dirty="0" err="1"/>
              <a:t>вчинення</a:t>
            </a:r>
            <a:r>
              <a:rPr lang="ru-RU" dirty="0"/>
              <a:t> особою, яка </a:t>
            </a:r>
            <a:r>
              <a:rPr lang="ru-RU" dirty="0" err="1"/>
              <a:t>надає</a:t>
            </a:r>
            <a:r>
              <a:rPr lang="ru-RU" dirty="0"/>
              <a:t> </a:t>
            </a:r>
            <a:r>
              <a:rPr lang="ru-RU" dirty="0" err="1"/>
              <a:t>публічні</a:t>
            </a:r>
            <a:r>
              <a:rPr lang="ru-RU" dirty="0"/>
              <a:t> </a:t>
            </a:r>
            <a:r>
              <a:rPr lang="ru-RU" dirty="0" err="1"/>
              <a:t>послуги</a:t>
            </a:r>
            <a:r>
              <a:rPr lang="ru-RU" dirty="0"/>
              <a:t>, </a:t>
            </a:r>
            <a:r>
              <a:rPr lang="ru-RU" dirty="0" err="1"/>
              <a:t>дій</a:t>
            </a:r>
            <a:r>
              <a:rPr lang="ru-RU" dirty="0"/>
              <a:t> </a:t>
            </a:r>
            <a:r>
              <a:rPr lang="ru-RU" dirty="0" err="1"/>
              <a:t>або</a:t>
            </a:r>
            <a:r>
              <a:rPr lang="ru-RU" dirty="0"/>
              <a:t> </a:t>
            </a:r>
            <a:r>
              <a:rPr lang="ru-RU" dirty="0" err="1"/>
              <a:t>її</a:t>
            </a:r>
            <a:r>
              <a:rPr lang="ru-RU" dirty="0"/>
              <a:t> </a:t>
            </a:r>
            <a:r>
              <a:rPr lang="ru-RU" dirty="0" err="1"/>
              <a:t>бездіяльність</a:t>
            </a:r>
            <a:r>
              <a:rPr lang="ru-RU" dirty="0"/>
              <a:t> з </a:t>
            </a:r>
            <a:r>
              <a:rPr lang="ru-RU" dirty="0" err="1"/>
              <a:t>використанням</a:t>
            </a:r>
            <a:r>
              <a:rPr lang="ru-RU" dirty="0"/>
              <a:t> </a:t>
            </a:r>
            <a:r>
              <a:rPr lang="ru-RU" dirty="0" err="1"/>
              <a:t>наданих</a:t>
            </a:r>
            <a:r>
              <a:rPr lang="ru-RU" dirty="0"/>
              <a:t> </a:t>
            </a:r>
            <a:r>
              <a:rPr lang="ru-RU" dirty="0" err="1"/>
              <a:t>їй</a:t>
            </a:r>
            <a:r>
              <a:rPr lang="ru-RU" dirty="0"/>
              <a:t> </a:t>
            </a:r>
            <a:r>
              <a:rPr lang="ru-RU" dirty="0" err="1"/>
              <a:t>повноважень</a:t>
            </a:r>
            <a:r>
              <a:rPr lang="ru-RU" dirty="0"/>
              <a:t> в </a:t>
            </a:r>
            <a:r>
              <a:rPr lang="ru-RU" dirty="0" err="1"/>
              <a:t>інтересах</a:t>
            </a:r>
            <a:r>
              <a:rPr lang="ru-RU" dirty="0"/>
              <a:t> того, </a:t>
            </a:r>
            <a:r>
              <a:rPr lang="ru-RU" dirty="0" err="1"/>
              <a:t>хто</a:t>
            </a:r>
            <a:r>
              <a:rPr lang="ru-RU" dirty="0"/>
              <a:t> </a:t>
            </a:r>
            <a:r>
              <a:rPr lang="ru-RU" dirty="0" err="1"/>
              <a:t>пропонує</a:t>
            </a:r>
            <a:r>
              <a:rPr lang="ru-RU" dirty="0"/>
              <a:t>, </a:t>
            </a:r>
            <a:r>
              <a:rPr lang="ru-RU" dirty="0" err="1"/>
              <a:t>обіцяє</a:t>
            </a:r>
            <a:r>
              <a:rPr lang="ru-RU" dirty="0"/>
              <a:t> </a:t>
            </a:r>
            <a:r>
              <a:rPr lang="ru-RU" dirty="0" err="1"/>
              <a:t>чи</a:t>
            </a:r>
            <a:r>
              <a:rPr lang="ru-RU" dirty="0"/>
              <a:t> </a:t>
            </a:r>
            <a:r>
              <a:rPr lang="ru-RU" dirty="0" err="1"/>
              <a:t>надає</a:t>
            </a:r>
            <a:r>
              <a:rPr lang="ru-RU" dirty="0"/>
              <a:t> </a:t>
            </a:r>
            <a:r>
              <a:rPr lang="ru-RU" dirty="0" err="1"/>
              <a:t>таку</a:t>
            </a:r>
            <a:r>
              <a:rPr lang="ru-RU" dirty="0"/>
              <a:t> </a:t>
            </a:r>
            <a:r>
              <a:rPr lang="ru-RU" dirty="0" err="1"/>
              <a:t>вигоду</a:t>
            </a:r>
            <a:r>
              <a:rPr lang="ru-RU" dirty="0"/>
              <a:t>, </a:t>
            </a:r>
            <a:r>
              <a:rPr lang="ru-RU" dirty="0" err="1"/>
              <a:t>або</a:t>
            </a:r>
            <a:r>
              <a:rPr lang="ru-RU" dirty="0"/>
              <a:t> в </a:t>
            </a:r>
            <a:r>
              <a:rPr lang="ru-RU" dirty="0" err="1"/>
              <a:t>інтересах</a:t>
            </a:r>
            <a:r>
              <a:rPr lang="ru-RU" dirty="0"/>
              <a:t> </a:t>
            </a:r>
            <a:r>
              <a:rPr lang="ru-RU" dirty="0" err="1"/>
              <a:t>третьої</a:t>
            </a:r>
            <a:r>
              <a:rPr lang="ru-RU" dirty="0"/>
              <a:t> особи -</a:t>
            </a:r>
          </a:p>
          <a:p>
            <a:r>
              <a:rPr lang="ru-RU" dirty="0" err="1"/>
              <a:t>караються</a:t>
            </a:r>
            <a:r>
              <a:rPr lang="ru-RU" dirty="0"/>
              <a:t> штрафом </a:t>
            </a:r>
            <a:r>
              <a:rPr lang="ru-RU" dirty="0" err="1"/>
              <a:t>від</a:t>
            </a:r>
            <a:r>
              <a:rPr lang="ru-RU" dirty="0"/>
              <a:t> </a:t>
            </a:r>
            <a:r>
              <a:rPr lang="ru-RU" dirty="0" err="1"/>
              <a:t>однієї</a:t>
            </a:r>
            <a:r>
              <a:rPr lang="ru-RU" dirty="0"/>
              <a:t> </a:t>
            </a:r>
            <a:r>
              <a:rPr lang="ru-RU" dirty="0" err="1"/>
              <a:t>тисячі</a:t>
            </a:r>
            <a:r>
              <a:rPr lang="ru-RU" dirty="0"/>
              <a:t> до </a:t>
            </a:r>
            <a:r>
              <a:rPr lang="ru-RU" dirty="0" err="1"/>
              <a:t>чотирьох</a:t>
            </a:r>
            <a:r>
              <a:rPr lang="ru-RU" dirty="0"/>
              <a:t> </a:t>
            </a:r>
            <a:r>
              <a:rPr lang="ru-RU" dirty="0" err="1"/>
              <a:t>тисяч</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a:t>
            </a:r>
            <a:r>
              <a:rPr lang="ru-RU" dirty="0" err="1"/>
              <a:t>або</a:t>
            </a:r>
            <a:r>
              <a:rPr lang="ru-RU" dirty="0"/>
              <a:t> </a:t>
            </a:r>
            <a:r>
              <a:rPr lang="ru-RU" dirty="0" err="1"/>
              <a:t>громадськими</a:t>
            </a:r>
            <a:r>
              <a:rPr lang="ru-RU" dirty="0"/>
              <a:t> роботами на строк </a:t>
            </a:r>
            <a:r>
              <a:rPr lang="ru-RU" dirty="0" err="1"/>
              <a:t>від</a:t>
            </a:r>
            <a:r>
              <a:rPr lang="ru-RU" dirty="0"/>
              <a:t> ста до </a:t>
            </a:r>
            <a:r>
              <a:rPr lang="ru-RU" dirty="0" err="1"/>
              <a:t>двохсот</a:t>
            </a:r>
            <a:r>
              <a:rPr lang="ru-RU" dirty="0"/>
              <a:t> годин, </a:t>
            </a:r>
            <a:r>
              <a:rPr lang="ru-RU" dirty="0" err="1"/>
              <a:t>або</a:t>
            </a:r>
            <a:r>
              <a:rPr lang="ru-RU" dirty="0"/>
              <a:t> </a:t>
            </a:r>
            <a:r>
              <a:rPr lang="ru-RU" dirty="0" err="1"/>
              <a:t>обмеженням</a:t>
            </a:r>
            <a:r>
              <a:rPr lang="ru-RU" dirty="0"/>
              <a:t> </a:t>
            </a:r>
            <a:r>
              <a:rPr lang="ru-RU" dirty="0" err="1"/>
              <a:t>волі</a:t>
            </a:r>
            <a:r>
              <a:rPr lang="ru-RU" dirty="0"/>
              <a:t> на строк до </a:t>
            </a:r>
            <a:r>
              <a:rPr lang="ru-RU" dirty="0" err="1"/>
              <a:t>двох</a:t>
            </a:r>
            <a:r>
              <a:rPr lang="ru-RU" dirty="0"/>
              <a:t> </a:t>
            </a:r>
            <a:r>
              <a:rPr lang="ru-RU" dirty="0" err="1"/>
              <a:t>років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той </a:t>
            </a:r>
            <a:r>
              <a:rPr lang="ru-RU" dirty="0" err="1"/>
              <a:t>самий</a:t>
            </a:r>
            <a:r>
              <a:rPr lang="ru-RU" dirty="0"/>
              <a:t> строк.</a:t>
            </a:r>
          </a:p>
          <a:p>
            <a:r>
              <a:rPr lang="ru-RU" dirty="0"/>
              <a:t>2. </a:t>
            </a:r>
            <a:r>
              <a:rPr lang="ru-RU" dirty="0" err="1"/>
              <a:t>Ті</a:t>
            </a:r>
            <a:r>
              <a:rPr lang="ru-RU" dirty="0"/>
              <a:t> </a:t>
            </a:r>
            <a:r>
              <a:rPr lang="ru-RU" dirty="0" err="1"/>
              <a:t>самі</a:t>
            </a:r>
            <a:r>
              <a:rPr lang="ru-RU" dirty="0"/>
              <a:t> </a:t>
            </a:r>
            <a:r>
              <a:rPr lang="ru-RU" dirty="0" err="1"/>
              <a:t>дії</a:t>
            </a:r>
            <a:r>
              <a:rPr lang="ru-RU" dirty="0"/>
              <a:t>, </a:t>
            </a:r>
            <a:r>
              <a:rPr lang="ru-RU" dirty="0" err="1"/>
              <a:t>вчинені</a:t>
            </a:r>
            <a:r>
              <a:rPr lang="ru-RU" dirty="0"/>
              <a:t> повторно </a:t>
            </a:r>
            <a:r>
              <a:rPr lang="ru-RU" dirty="0" err="1"/>
              <a:t>або</a:t>
            </a:r>
            <a:r>
              <a:rPr lang="ru-RU" dirty="0"/>
              <a:t> за </a:t>
            </a:r>
            <a:r>
              <a:rPr lang="ru-RU" dirty="0" err="1"/>
              <a:t>попередньою</a:t>
            </a:r>
            <a:r>
              <a:rPr lang="ru-RU" dirty="0"/>
              <a:t> </a:t>
            </a:r>
            <a:r>
              <a:rPr lang="ru-RU" dirty="0" err="1"/>
              <a:t>змовою</a:t>
            </a:r>
            <a:r>
              <a:rPr lang="ru-RU" dirty="0"/>
              <a:t> </a:t>
            </a:r>
            <a:r>
              <a:rPr lang="ru-RU" dirty="0" err="1"/>
              <a:t>групою</a:t>
            </a:r>
            <a:r>
              <a:rPr lang="ru-RU" dirty="0"/>
              <a:t> </a:t>
            </a:r>
            <a:r>
              <a:rPr lang="ru-RU" dirty="0" err="1"/>
              <a:t>осіб</a:t>
            </a:r>
            <a:r>
              <a:rPr lang="ru-RU" dirty="0"/>
              <a:t> </a:t>
            </a:r>
            <a:r>
              <a:rPr lang="ru-RU" dirty="0" err="1"/>
              <a:t>чи</a:t>
            </a:r>
            <a:r>
              <a:rPr lang="ru-RU" dirty="0"/>
              <a:t> </a:t>
            </a:r>
            <a:r>
              <a:rPr lang="ru-RU" dirty="0" err="1"/>
              <a:t>організованою</a:t>
            </a:r>
            <a:r>
              <a:rPr lang="ru-RU" dirty="0"/>
              <a:t> </a:t>
            </a:r>
            <a:r>
              <a:rPr lang="ru-RU" dirty="0" err="1"/>
              <a:t>групою</a:t>
            </a:r>
            <a:r>
              <a:rPr lang="ru-RU" dirty="0"/>
              <a:t>, -</a:t>
            </a:r>
          </a:p>
          <a:p>
            <a:r>
              <a:rPr lang="ru-RU" dirty="0" err="1"/>
              <a:t>караються</a:t>
            </a:r>
            <a:r>
              <a:rPr lang="ru-RU" dirty="0"/>
              <a:t> штрафом </a:t>
            </a:r>
            <a:r>
              <a:rPr lang="ru-RU" dirty="0" err="1"/>
              <a:t>від</a:t>
            </a:r>
            <a:r>
              <a:rPr lang="ru-RU" dirty="0"/>
              <a:t> </a:t>
            </a:r>
            <a:r>
              <a:rPr lang="ru-RU" dirty="0" err="1"/>
              <a:t>двох</a:t>
            </a:r>
            <a:r>
              <a:rPr lang="ru-RU" dirty="0"/>
              <a:t> </a:t>
            </a:r>
            <a:r>
              <a:rPr lang="ru-RU" dirty="0" err="1"/>
              <a:t>тисяч</a:t>
            </a:r>
            <a:r>
              <a:rPr lang="ru-RU" dirty="0"/>
              <a:t> до </a:t>
            </a:r>
            <a:r>
              <a:rPr lang="ru-RU" dirty="0" err="1"/>
              <a:t>п’яти</a:t>
            </a:r>
            <a:r>
              <a:rPr lang="ru-RU" dirty="0"/>
              <a:t> </a:t>
            </a:r>
            <a:r>
              <a:rPr lang="ru-RU" dirty="0" err="1"/>
              <a:t>тисяч</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a:t>
            </a:r>
            <a:r>
              <a:rPr lang="ru-RU" dirty="0" err="1"/>
              <a:t>або</a:t>
            </a:r>
            <a:r>
              <a:rPr lang="ru-RU" dirty="0"/>
              <a:t> </a:t>
            </a:r>
            <a:r>
              <a:rPr lang="ru-RU" dirty="0" err="1"/>
              <a:t>обмеженням</a:t>
            </a:r>
            <a:r>
              <a:rPr lang="ru-RU" dirty="0"/>
              <a:t> </a:t>
            </a:r>
            <a:r>
              <a:rPr lang="ru-RU" dirty="0" err="1"/>
              <a:t>волі</a:t>
            </a:r>
            <a:r>
              <a:rPr lang="ru-RU" dirty="0"/>
              <a:t> на строк до </a:t>
            </a:r>
            <a:r>
              <a:rPr lang="ru-RU" dirty="0" err="1"/>
              <a:t>чотирьох</a:t>
            </a:r>
            <a:r>
              <a:rPr lang="ru-RU" dirty="0"/>
              <a:t> </a:t>
            </a:r>
            <a:r>
              <a:rPr lang="ru-RU" dirty="0" err="1"/>
              <a:t>років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той </a:t>
            </a:r>
            <a:r>
              <a:rPr lang="ru-RU" dirty="0" err="1"/>
              <a:t>самий</a:t>
            </a:r>
            <a:r>
              <a:rPr lang="ru-RU" dirty="0"/>
              <a:t> строк.</a:t>
            </a:r>
          </a:p>
          <a:p>
            <a:endParaRPr lang="ru-RU" dirty="0"/>
          </a:p>
        </p:txBody>
      </p:sp>
    </p:spTree>
    <p:extLst>
      <p:ext uri="{BB962C8B-B14F-4D97-AF65-F5344CB8AC3E}">
        <p14:creationId xmlns:p14="http://schemas.microsoft.com/office/powerpoint/2010/main" val="7664744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Стаття</a:t>
            </a:r>
            <a:r>
              <a:rPr lang="ru-RU" dirty="0"/>
              <a:t> 368-5. </a:t>
            </a:r>
            <a:r>
              <a:rPr lang="ru-RU" dirty="0" err="1"/>
              <a:t>Незаконне</a:t>
            </a:r>
            <a:r>
              <a:rPr lang="ru-RU" dirty="0"/>
              <a:t> </a:t>
            </a:r>
            <a:r>
              <a:rPr lang="ru-RU" dirty="0" err="1"/>
              <a:t>збагачення</a:t>
            </a:r>
            <a:endParaRPr lang="ru-RU" dirty="0"/>
          </a:p>
        </p:txBody>
      </p:sp>
      <p:sp>
        <p:nvSpPr>
          <p:cNvPr id="3" name="Объект 2"/>
          <p:cNvSpPr>
            <a:spLocks noGrp="1"/>
          </p:cNvSpPr>
          <p:nvPr>
            <p:ph idx="1"/>
          </p:nvPr>
        </p:nvSpPr>
        <p:spPr/>
        <p:txBody>
          <a:bodyPr>
            <a:normAutofit fontScale="77500" lnSpcReduction="20000"/>
          </a:bodyPr>
          <a:lstStyle/>
          <a:p>
            <a:r>
              <a:rPr lang="ru-RU" dirty="0"/>
              <a:t>1. </a:t>
            </a:r>
            <a:r>
              <a:rPr lang="ru-RU" dirty="0" err="1"/>
              <a:t>Набуття</a:t>
            </a:r>
            <a:r>
              <a:rPr lang="ru-RU" dirty="0"/>
              <a:t> особою, </a:t>
            </a:r>
            <a:r>
              <a:rPr lang="ru-RU" dirty="0" err="1"/>
              <a:t>уповноваженою</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a:t>
            </a:r>
            <a:r>
              <a:rPr lang="ru-RU" dirty="0" err="1"/>
              <a:t>активів</a:t>
            </a:r>
            <a:r>
              <a:rPr lang="ru-RU" dirty="0"/>
              <a:t>, </a:t>
            </a:r>
            <a:r>
              <a:rPr lang="ru-RU" dirty="0" err="1"/>
              <a:t>вартість</a:t>
            </a:r>
            <a:r>
              <a:rPr lang="ru-RU" dirty="0"/>
              <a:t> </a:t>
            </a:r>
            <a:r>
              <a:rPr lang="ru-RU" dirty="0" err="1"/>
              <a:t>яких</a:t>
            </a:r>
            <a:r>
              <a:rPr lang="ru-RU" dirty="0"/>
              <a:t> </a:t>
            </a:r>
            <a:r>
              <a:rPr lang="ru-RU" dirty="0" err="1"/>
              <a:t>більше</a:t>
            </a:r>
            <a:r>
              <a:rPr lang="ru-RU" dirty="0"/>
              <a:t> </a:t>
            </a:r>
            <a:r>
              <a:rPr lang="ru-RU" dirty="0" err="1"/>
              <a:t>ніж</a:t>
            </a:r>
            <a:r>
              <a:rPr lang="ru-RU" dirty="0"/>
              <a:t> на </a:t>
            </a:r>
            <a:r>
              <a:rPr lang="ru-RU" dirty="0" err="1"/>
              <a:t>шість</a:t>
            </a:r>
            <a:r>
              <a:rPr lang="ru-RU" dirty="0"/>
              <a:t> </a:t>
            </a:r>
            <a:r>
              <a:rPr lang="ru-RU" dirty="0" err="1"/>
              <a:t>тисяч</a:t>
            </a:r>
            <a:r>
              <a:rPr lang="ru-RU" dirty="0"/>
              <a:t> </a:t>
            </a:r>
            <a:r>
              <a:rPr lang="ru-RU" dirty="0" err="1"/>
              <a:t>п’ятсот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a:t>
            </a:r>
            <a:r>
              <a:rPr lang="ru-RU" dirty="0" err="1"/>
              <a:t>перевищує</a:t>
            </a:r>
            <a:r>
              <a:rPr lang="ru-RU" dirty="0"/>
              <a:t> </a:t>
            </a:r>
            <a:r>
              <a:rPr lang="ru-RU" dirty="0" err="1"/>
              <a:t>її</a:t>
            </a:r>
            <a:r>
              <a:rPr lang="ru-RU" dirty="0"/>
              <a:t> </a:t>
            </a:r>
            <a:r>
              <a:rPr lang="ru-RU" dirty="0" err="1"/>
              <a:t>законні</a:t>
            </a:r>
            <a:r>
              <a:rPr lang="ru-RU" dirty="0"/>
              <a:t> доходи, -</a:t>
            </a:r>
          </a:p>
          <a:p>
            <a:r>
              <a:rPr lang="ru-RU" dirty="0" err="1"/>
              <a:t>карається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п’яти</a:t>
            </a:r>
            <a:r>
              <a:rPr lang="ru-RU" dirty="0"/>
              <a:t> до десяти </a:t>
            </a:r>
            <a:r>
              <a:rPr lang="ru-RU" dirty="0" err="1"/>
              <a:t>років</a:t>
            </a:r>
            <a:r>
              <a:rPr lang="ru-RU" dirty="0"/>
              <a:t> з </a:t>
            </a:r>
            <a:r>
              <a:rPr lang="ru-RU" dirty="0" err="1"/>
              <a:t>позбавленням</a:t>
            </a:r>
            <a:r>
              <a:rPr lang="ru-RU" dirty="0"/>
              <a:t> права </a:t>
            </a:r>
            <a:r>
              <a:rPr lang="ru-RU" dirty="0" err="1"/>
              <a:t>обіймати</a:t>
            </a:r>
            <a:r>
              <a:rPr lang="ru-RU" dirty="0"/>
              <a:t> </a:t>
            </a:r>
            <a:r>
              <a:rPr lang="ru-RU" dirty="0" err="1"/>
              <a:t>певні</a:t>
            </a:r>
            <a:r>
              <a:rPr lang="ru-RU" dirty="0"/>
              <a:t> посади </a:t>
            </a:r>
            <a:r>
              <a:rPr lang="ru-RU" dirty="0" err="1"/>
              <a:t>чи</a:t>
            </a:r>
            <a:r>
              <a:rPr lang="ru-RU" dirty="0"/>
              <a:t> </a:t>
            </a:r>
            <a:r>
              <a:rPr lang="ru-RU" dirty="0" err="1"/>
              <a:t>займатися</a:t>
            </a:r>
            <a:r>
              <a:rPr lang="ru-RU" dirty="0"/>
              <a:t> </a:t>
            </a:r>
            <a:r>
              <a:rPr lang="ru-RU" dirty="0" err="1"/>
              <a:t>певною</a:t>
            </a:r>
            <a:r>
              <a:rPr lang="ru-RU" dirty="0"/>
              <a:t> </a:t>
            </a:r>
            <a:r>
              <a:rPr lang="ru-RU" dirty="0" err="1"/>
              <a:t>діяльністю</a:t>
            </a:r>
            <a:r>
              <a:rPr lang="ru-RU" dirty="0"/>
              <a:t> на строк до </a:t>
            </a:r>
            <a:r>
              <a:rPr lang="ru-RU" dirty="0" err="1"/>
              <a:t>трьох</a:t>
            </a:r>
            <a:r>
              <a:rPr lang="ru-RU" dirty="0"/>
              <a:t> </a:t>
            </a:r>
            <a:r>
              <a:rPr lang="ru-RU" dirty="0" err="1"/>
              <a:t>років</a:t>
            </a:r>
            <a:r>
              <a:rPr lang="ru-RU" dirty="0"/>
              <a:t>.</a:t>
            </a:r>
          </a:p>
          <a:p>
            <a:r>
              <a:rPr lang="ru-RU" dirty="0" err="1"/>
              <a:t>Примітка</a:t>
            </a:r>
            <a:r>
              <a:rPr lang="ru-RU" dirty="0"/>
              <a:t>. 1. Особами, </a:t>
            </a:r>
            <a:r>
              <a:rPr lang="ru-RU" dirty="0" err="1"/>
              <a:t>уповноваженими</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є особи, </a:t>
            </a:r>
            <a:r>
              <a:rPr lang="ru-RU" dirty="0" err="1"/>
              <a:t>зазначені</a:t>
            </a:r>
            <a:r>
              <a:rPr lang="ru-RU" dirty="0"/>
              <a:t> у </a:t>
            </a:r>
            <a:r>
              <a:rPr lang="ru-RU" dirty="0" err="1"/>
              <a:t>пункті</a:t>
            </a:r>
            <a:r>
              <a:rPr lang="ru-RU" dirty="0"/>
              <a:t> 1 </a:t>
            </a:r>
            <a:r>
              <a:rPr lang="ru-RU" dirty="0" err="1"/>
              <a:t>частини</a:t>
            </a:r>
            <a:r>
              <a:rPr lang="ru-RU" dirty="0"/>
              <a:t> </a:t>
            </a:r>
            <a:r>
              <a:rPr lang="ru-RU" dirty="0" err="1"/>
              <a:t>першої</a:t>
            </a:r>
            <a:r>
              <a:rPr lang="ru-RU" dirty="0"/>
              <a:t> </a:t>
            </a:r>
            <a:r>
              <a:rPr lang="ru-RU" dirty="0" err="1"/>
              <a:t>статті</a:t>
            </a:r>
            <a:r>
              <a:rPr lang="ru-RU" dirty="0"/>
              <a:t> 3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a:t>
            </a:r>
          </a:p>
          <a:p>
            <a:r>
              <a:rPr lang="ru-RU" dirty="0"/>
              <a:t>2. </a:t>
            </a:r>
            <a:r>
              <a:rPr lang="ru-RU" dirty="0" err="1"/>
              <a:t>Під</a:t>
            </a:r>
            <a:r>
              <a:rPr lang="ru-RU" dirty="0"/>
              <a:t> </a:t>
            </a:r>
            <a:r>
              <a:rPr lang="ru-RU" dirty="0" err="1"/>
              <a:t>набуттям</a:t>
            </a:r>
            <a:r>
              <a:rPr lang="ru-RU" dirty="0"/>
              <a:t> </a:t>
            </a:r>
            <a:r>
              <a:rPr lang="ru-RU" dirty="0" err="1"/>
              <a:t>активів</a:t>
            </a:r>
            <a:r>
              <a:rPr lang="ru-RU" dirty="0"/>
              <a:t> </a:t>
            </a:r>
            <a:r>
              <a:rPr lang="ru-RU" dirty="0" err="1"/>
              <a:t>слід</a:t>
            </a:r>
            <a:r>
              <a:rPr lang="ru-RU" dirty="0"/>
              <a:t> </a:t>
            </a:r>
            <a:r>
              <a:rPr lang="ru-RU" dirty="0" err="1"/>
              <a:t>розуміти</a:t>
            </a:r>
            <a:r>
              <a:rPr lang="ru-RU" dirty="0"/>
              <a:t> </a:t>
            </a:r>
            <a:r>
              <a:rPr lang="ru-RU" dirty="0" err="1"/>
              <a:t>набуття</a:t>
            </a:r>
            <a:r>
              <a:rPr lang="ru-RU" dirty="0"/>
              <a:t> </a:t>
            </a:r>
            <a:r>
              <a:rPr lang="ru-RU" dirty="0" err="1"/>
              <a:t>їх</a:t>
            </a:r>
            <a:r>
              <a:rPr lang="ru-RU" dirty="0"/>
              <a:t> особою, </a:t>
            </a:r>
            <a:r>
              <a:rPr lang="ru-RU" dirty="0" err="1"/>
              <a:t>уповноваженою</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у </a:t>
            </a:r>
            <a:r>
              <a:rPr lang="ru-RU" dirty="0" err="1"/>
              <a:t>власність</a:t>
            </a:r>
            <a:r>
              <a:rPr lang="ru-RU" dirty="0"/>
              <a:t>, а </a:t>
            </a:r>
            <a:r>
              <a:rPr lang="ru-RU" dirty="0" err="1"/>
              <a:t>також</a:t>
            </a:r>
            <a:r>
              <a:rPr lang="ru-RU" dirty="0"/>
              <a:t> </a:t>
            </a:r>
            <a:r>
              <a:rPr lang="ru-RU" dirty="0" err="1"/>
              <a:t>набуття</a:t>
            </a:r>
            <a:r>
              <a:rPr lang="ru-RU" dirty="0"/>
              <a:t> </a:t>
            </a:r>
            <a:r>
              <a:rPr lang="ru-RU" dirty="0" err="1"/>
              <a:t>активів</a:t>
            </a:r>
            <a:r>
              <a:rPr lang="ru-RU" dirty="0"/>
              <a:t> у </a:t>
            </a:r>
            <a:r>
              <a:rPr lang="ru-RU" dirty="0" err="1"/>
              <a:t>власність</a:t>
            </a:r>
            <a:r>
              <a:rPr lang="ru-RU" dirty="0"/>
              <a:t> </a:t>
            </a:r>
            <a:r>
              <a:rPr lang="ru-RU" dirty="0" err="1"/>
              <a:t>іншою</a:t>
            </a:r>
            <a:r>
              <a:rPr lang="ru-RU" dirty="0"/>
              <a:t> </a:t>
            </a:r>
            <a:r>
              <a:rPr lang="ru-RU" dirty="0" err="1"/>
              <a:t>фізичною</a:t>
            </a:r>
            <a:r>
              <a:rPr lang="ru-RU" dirty="0"/>
              <a:t> </a:t>
            </a:r>
            <a:r>
              <a:rPr lang="ru-RU" dirty="0" err="1"/>
              <a:t>або</a:t>
            </a:r>
            <a:r>
              <a:rPr lang="ru-RU" dirty="0"/>
              <a:t> </a:t>
            </a:r>
            <a:r>
              <a:rPr lang="ru-RU" dirty="0" err="1"/>
              <a:t>юридичною</a:t>
            </a:r>
            <a:r>
              <a:rPr lang="ru-RU" dirty="0"/>
              <a:t> особою, </a:t>
            </a:r>
            <a:r>
              <a:rPr lang="ru-RU" dirty="0" err="1"/>
              <a:t>якщо</a:t>
            </a:r>
            <a:r>
              <a:rPr lang="ru-RU" dirty="0"/>
              <a:t> доведено, </a:t>
            </a:r>
            <a:r>
              <a:rPr lang="ru-RU" dirty="0" err="1"/>
              <a:t>що</a:t>
            </a:r>
            <a:r>
              <a:rPr lang="ru-RU" dirty="0"/>
              <a:t> </a:t>
            </a:r>
            <a:r>
              <a:rPr lang="ru-RU" dirty="0" err="1"/>
              <a:t>таке</a:t>
            </a:r>
            <a:r>
              <a:rPr lang="ru-RU" dirty="0"/>
              <a:t> </a:t>
            </a:r>
            <a:r>
              <a:rPr lang="ru-RU" dirty="0" err="1"/>
              <a:t>набуття</a:t>
            </a:r>
            <a:r>
              <a:rPr lang="ru-RU" dirty="0"/>
              <a:t> </a:t>
            </a:r>
            <a:r>
              <a:rPr lang="ru-RU" dirty="0" err="1"/>
              <a:t>було</a:t>
            </a:r>
            <a:r>
              <a:rPr lang="ru-RU" dirty="0"/>
              <a:t> </a:t>
            </a:r>
            <a:r>
              <a:rPr lang="ru-RU" dirty="0" err="1"/>
              <a:t>здійснено</a:t>
            </a:r>
            <a:r>
              <a:rPr lang="ru-RU" dirty="0"/>
              <a:t> за </a:t>
            </a:r>
            <a:r>
              <a:rPr lang="ru-RU" dirty="0" err="1"/>
              <a:t>дорученням</a:t>
            </a:r>
            <a:r>
              <a:rPr lang="ru-RU" dirty="0"/>
              <a:t> особи, </a:t>
            </a:r>
            <a:r>
              <a:rPr lang="ru-RU" dirty="0" err="1"/>
              <a:t>уповноваженої</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a:t>
            </a:r>
            <a:r>
              <a:rPr lang="ru-RU" dirty="0" err="1"/>
              <a:t>або</a:t>
            </a:r>
            <a:r>
              <a:rPr lang="ru-RU" dirty="0"/>
              <a:t> </a:t>
            </a:r>
            <a:r>
              <a:rPr lang="ru-RU" dirty="0" err="1"/>
              <a:t>що</a:t>
            </a:r>
            <a:r>
              <a:rPr lang="ru-RU" dirty="0"/>
              <a:t> особа, </a:t>
            </a:r>
            <a:r>
              <a:rPr lang="ru-RU" dirty="0" err="1"/>
              <a:t>уповноважена</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 </a:t>
            </a:r>
            <a:r>
              <a:rPr lang="ru-RU" dirty="0" err="1"/>
              <a:t>може</a:t>
            </a:r>
            <a:r>
              <a:rPr lang="ru-RU" dirty="0"/>
              <a:t> прямо </a:t>
            </a:r>
            <a:r>
              <a:rPr lang="ru-RU" dirty="0" err="1"/>
              <a:t>чи</a:t>
            </a:r>
            <a:r>
              <a:rPr lang="ru-RU" dirty="0"/>
              <a:t> </a:t>
            </a:r>
            <a:r>
              <a:rPr lang="ru-RU" dirty="0" err="1"/>
              <a:t>опосередковано</a:t>
            </a:r>
            <a:r>
              <a:rPr lang="ru-RU" dirty="0"/>
              <a:t> </a:t>
            </a:r>
            <a:r>
              <a:rPr lang="ru-RU" dirty="0" err="1"/>
              <a:t>вчиняти</a:t>
            </a:r>
            <a:r>
              <a:rPr lang="ru-RU" dirty="0"/>
              <a:t> </a:t>
            </a:r>
            <a:r>
              <a:rPr lang="ru-RU" dirty="0" err="1"/>
              <a:t>щодо</a:t>
            </a:r>
            <a:r>
              <a:rPr lang="ru-RU" dirty="0"/>
              <a:t> таких </a:t>
            </a:r>
            <a:r>
              <a:rPr lang="ru-RU" dirty="0" err="1"/>
              <a:t>активів</a:t>
            </a:r>
            <a:r>
              <a:rPr lang="ru-RU" dirty="0"/>
              <a:t> </a:t>
            </a:r>
            <a:r>
              <a:rPr lang="ru-RU" dirty="0" err="1"/>
              <a:t>дії</a:t>
            </a:r>
            <a:r>
              <a:rPr lang="ru-RU" dirty="0"/>
              <a:t>, </a:t>
            </a:r>
            <a:r>
              <a:rPr lang="ru-RU" dirty="0" err="1"/>
              <a:t>тотожні</a:t>
            </a:r>
            <a:r>
              <a:rPr lang="ru-RU" dirty="0"/>
              <a:t> за </a:t>
            </a:r>
            <a:r>
              <a:rPr lang="ru-RU" dirty="0" err="1"/>
              <a:t>змістом</a:t>
            </a:r>
            <a:r>
              <a:rPr lang="ru-RU" dirty="0"/>
              <a:t> </a:t>
            </a:r>
            <a:r>
              <a:rPr lang="ru-RU" dirty="0" err="1"/>
              <a:t>здійсненню</a:t>
            </a:r>
            <a:r>
              <a:rPr lang="ru-RU" dirty="0"/>
              <a:t> права </a:t>
            </a:r>
            <a:r>
              <a:rPr lang="ru-RU" dirty="0" err="1"/>
              <a:t>розпорядження</a:t>
            </a:r>
            <a:r>
              <a:rPr lang="ru-RU" dirty="0"/>
              <a:t> ними.</a:t>
            </a:r>
          </a:p>
          <a:p>
            <a:endParaRPr lang="ru-RU" dirty="0"/>
          </a:p>
        </p:txBody>
      </p:sp>
    </p:spTree>
    <p:extLst>
      <p:ext uri="{BB962C8B-B14F-4D97-AF65-F5344CB8AC3E}">
        <p14:creationId xmlns:p14="http://schemas.microsoft.com/office/powerpoint/2010/main" val="3024230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3. </a:t>
            </a:r>
            <a:r>
              <a:rPr lang="ru-RU" dirty="0" err="1"/>
              <a:t>Під</a:t>
            </a:r>
            <a:r>
              <a:rPr lang="ru-RU" dirty="0"/>
              <a:t> активами </a:t>
            </a:r>
            <a:r>
              <a:rPr lang="ru-RU" dirty="0" err="1"/>
              <a:t>слід</a:t>
            </a:r>
            <a:r>
              <a:rPr lang="ru-RU" dirty="0"/>
              <a:t> </a:t>
            </a:r>
            <a:r>
              <a:rPr lang="ru-RU" dirty="0" err="1"/>
              <a:t>розуміти</a:t>
            </a:r>
            <a:r>
              <a:rPr lang="ru-RU" dirty="0"/>
              <a:t> </a:t>
            </a:r>
            <a:r>
              <a:rPr lang="ru-RU" dirty="0" err="1"/>
              <a:t>грошові</a:t>
            </a:r>
            <a:r>
              <a:rPr lang="ru-RU" dirty="0"/>
              <a:t> </a:t>
            </a:r>
            <a:r>
              <a:rPr lang="ru-RU" dirty="0" err="1"/>
              <a:t>кошти</a:t>
            </a:r>
            <a:r>
              <a:rPr lang="ru-RU" dirty="0"/>
              <a:t> (у тому </a:t>
            </a:r>
            <a:r>
              <a:rPr lang="ru-RU" dirty="0" err="1"/>
              <a:t>числі</a:t>
            </a:r>
            <a:r>
              <a:rPr lang="ru-RU" dirty="0"/>
              <a:t> </a:t>
            </a:r>
            <a:r>
              <a:rPr lang="ru-RU" dirty="0" err="1"/>
              <a:t>готівкові</a:t>
            </a:r>
            <a:r>
              <a:rPr lang="ru-RU" dirty="0"/>
              <a:t> </a:t>
            </a:r>
            <a:r>
              <a:rPr lang="ru-RU" dirty="0" err="1"/>
              <a:t>кошти</a:t>
            </a:r>
            <a:r>
              <a:rPr lang="ru-RU" dirty="0"/>
              <a:t>, </a:t>
            </a:r>
            <a:r>
              <a:rPr lang="ru-RU" dirty="0" err="1"/>
              <a:t>кошти</a:t>
            </a:r>
            <a:r>
              <a:rPr lang="ru-RU" dirty="0"/>
              <a:t>, </a:t>
            </a:r>
            <a:r>
              <a:rPr lang="ru-RU" dirty="0" err="1"/>
              <a:t>що</a:t>
            </a:r>
            <a:r>
              <a:rPr lang="ru-RU" dirty="0"/>
              <a:t> </a:t>
            </a:r>
            <a:r>
              <a:rPr lang="ru-RU" dirty="0" err="1"/>
              <a:t>перебувають</a:t>
            </a:r>
            <a:r>
              <a:rPr lang="ru-RU" dirty="0"/>
              <a:t> на </a:t>
            </a:r>
            <a:r>
              <a:rPr lang="ru-RU" dirty="0" err="1"/>
              <a:t>банківських</a:t>
            </a:r>
            <a:r>
              <a:rPr lang="ru-RU" dirty="0"/>
              <a:t> </a:t>
            </a:r>
            <a:r>
              <a:rPr lang="ru-RU" dirty="0" err="1"/>
              <a:t>рахунках</a:t>
            </a:r>
            <a:r>
              <a:rPr lang="ru-RU" dirty="0"/>
              <a:t> </a:t>
            </a:r>
            <a:r>
              <a:rPr lang="ru-RU" dirty="0" err="1"/>
              <a:t>чи</a:t>
            </a:r>
            <a:r>
              <a:rPr lang="ru-RU" dirty="0"/>
              <a:t> на </a:t>
            </a:r>
            <a:r>
              <a:rPr lang="ru-RU" dirty="0" err="1"/>
              <a:t>зберіганні</a:t>
            </a:r>
            <a:r>
              <a:rPr lang="ru-RU" dirty="0"/>
              <a:t> у банках </a:t>
            </a:r>
            <a:r>
              <a:rPr lang="ru-RU" dirty="0" err="1"/>
              <a:t>або</a:t>
            </a:r>
            <a:r>
              <a:rPr lang="ru-RU" dirty="0"/>
              <a:t> </a:t>
            </a:r>
            <a:r>
              <a:rPr lang="ru-RU" dirty="0" err="1"/>
              <a:t>інших</a:t>
            </a:r>
            <a:r>
              <a:rPr lang="ru-RU" dirty="0"/>
              <a:t> </a:t>
            </a:r>
            <a:r>
              <a:rPr lang="ru-RU" dirty="0" err="1"/>
              <a:t>фінансових</a:t>
            </a:r>
            <a:r>
              <a:rPr lang="ru-RU" dirty="0"/>
              <a:t> </a:t>
            </a:r>
            <a:r>
              <a:rPr lang="ru-RU" dirty="0" err="1"/>
              <a:t>установах</a:t>
            </a:r>
            <a:r>
              <a:rPr lang="ru-RU" dirty="0"/>
              <a:t>), </a:t>
            </a:r>
            <a:r>
              <a:rPr lang="ru-RU" dirty="0" err="1"/>
              <a:t>інше</a:t>
            </a:r>
            <a:r>
              <a:rPr lang="ru-RU" dirty="0"/>
              <a:t> </a:t>
            </a:r>
            <a:r>
              <a:rPr lang="ru-RU" dirty="0" err="1"/>
              <a:t>майно</a:t>
            </a:r>
            <a:r>
              <a:rPr lang="ru-RU" dirty="0"/>
              <a:t>, </a:t>
            </a:r>
            <a:r>
              <a:rPr lang="ru-RU" dirty="0" err="1"/>
              <a:t>майнові</a:t>
            </a:r>
            <a:r>
              <a:rPr lang="ru-RU" dirty="0"/>
              <a:t> права, </a:t>
            </a:r>
            <a:r>
              <a:rPr lang="ru-RU" dirty="0" err="1"/>
              <a:t>нематеріальні</a:t>
            </a:r>
            <a:r>
              <a:rPr lang="ru-RU" dirty="0"/>
              <a:t> </a:t>
            </a:r>
            <a:r>
              <a:rPr lang="ru-RU" dirty="0" err="1"/>
              <a:t>активи</a:t>
            </a:r>
            <a:r>
              <a:rPr lang="ru-RU" dirty="0"/>
              <a:t>, у тому </a:t>
            </a:r>
            <a:r>
              <a:rPr lang="ru-RU" dirty="0" err="1"/>
              <a:t>числі</a:t>
            </a:r>
            <a:r>
              <a:rPr lang="ru-RU" dirty="0"/>
              <a:t> </a:t>
            </a:r>
            <a:r>
              <a:rPr lang="ru-RU" dirty="0" err="1"/>
              <a:t>криптовалюти</a:t>
            </a:r>
            <a:r>
              <a:rPr lang="ru-RU" dirty="0"/>
              <a:t>, </a:t>
            </a:r>
            <a:r>
              <a:rPr lang="ru-RU" dirty="0" err="1"/>
              <a:t>обсяг</a:t>
            </a:r>
            <a:r>
              <a:rPr lang="ru-RU" dirty="0"/>
              <a:t> </a:t>
            </a:r>
            <a:r>
              <a:rPr lang="ru-RU" dirty="0" err="1"/>
              <a:t>зменшення</a:t>
            </a:r>
            <a:r>
              <a:rPr lang="ru-RU" dirty="0"/>
              <a:t> </a:t>
            </a:r>
            <a:r>
              <a:rPr lang="ru-RU" dirty="0" err="1"/>
              <a:t>фінансових</a:t>
            </a:r>
            <a:r>
              <a:rPr lang="ru-RU" dirty="0"/>
              <a:t> </a:t>
            </a:r>
            <a:r>
              <a:rPr lang="ru-RU" dirty="0" err="1"/>
              <a:t>зобов’язань</a:t>
            </a:r>
            <a:r>
              <a:rPr lang="ru-RU" dirty="0"/>
              <a:t>, а </a:t>
            </a:r>
            <a:r>
              <a:rPr lang="ru-RU" dirty="0" err="1"/>
              <a:t>також</a:t>
            </a:r>
            <a:r>
              <a:rPr lang="ru-RU" dirty="0"/>
              <a:t> </a:t>
            </a:r>
            <a:r>
              <a:rPr lang="ru-RU" dirty="0" err="1"/>
              <a:t>роботи</a:t>
            </a:r>
            <a:r>
              <a:rPr lang="ru-RU" dirty="0"/>
              <a:t> </a:t>
            </a:r>
            <a:r>
              <a:rPr lang="ru-RU" dirty="0" err="1"/>
              <a:t>чи</a:t>
            </a:r>
            <a:r>
              <a:rPr lang="ru-RU" dirty="0"/>
              <a:t> </a:t>
            </a:r>
            <a:r>
              <a:rPr lang="ru-RU" dirty="0" err="1"/>
              <a:t>послуги</a:t>
            </a:r>
            <a:r>
              <a:rPr lang="ru-RU" dirty="0"/>
              <a:t>, </a:t>
            </a:r>
            <a:r>
              <a:rPr lang="ru-RU" dirty="0" err="1"/>
              <a:t>надані</a:t>
            </a:r>
            <a:r>
              <a:rPr lang="ru-RU" dirty="0"/>
              <a:t> </a:t>
            </a:r>
            <a:r>
              <a:rPr lang="ru-RU" dirty="0" err="1"/>
              <a:t>особі</a:t>
            </a:r>
            <a:r>
              <a:rPr lang="ru-RU" dirty="0"/>
              <a:t>, </a:t>
            </a:r>
            <a:r>
              <a:rPr lang="ru-RU" dirty="0" err="1"/>
              <a:t>уповноваженій</a:t>
            </a:r>
            <a:r>
              <a:rPr lang="ru-RU" dirty="0"/>
              <a:t> на </a:t>
            </a:r>
            <a:r>
              <a:rPr lang="ru-RU" dirty="0" err="1"/>
              <a:t>виконання</a:t>
            </a:r>
            <a:r>
              <a:rPr lang="ru-RU" dirty="0"/>
              <a:t> </a:t>
            </a:r>
            <a:r>
              <a:rPr lang="ru-RU" dirty="0" err="1"/>
              <a:t>функцій</a:t>
            </a:r>
            <a:r>
              <a:rPr lang="ru-RU" dirty="0"/>
              <a:t> </a:t>
            </a:r>
            <a:r>
              <a:rPr lang="ru-RU" dirty="0" err="1"/>
              <a:t>держави</a:t>
            </a:r>
            <a:r>
              <a:rPr lang="ru-RU" dirty="0"/>
              <a:t> </a:t>
            </a:r>
            <a:r>
              <a:rPr lang="ru-RU" dirty="0" err="1"/>
              <a:t>або</a:t>
            </a:r>
            <a:r>
              <a:rPr lang="ru-RU" dirty="0"/>
              <a:t> </a:t>
            </a:r>
            <a:r>
              <a:rPr lang="ru-RU" dirty="0" err="1"/>
              <a:t>місцевого</a:t>
            </a:r>
            <a:r>
              <a:rPr lang="ru-RU" dirty="0"/>
              <a:t> </a:t>
            </a:r>
            <a:r>
              <a:rPr lang="ru-RU" dirty="0" err="1"/>
              <a:t>самоврядування</a:t>
            </a:r>
            <a:r>
              <a:rPr lang="ru-RU" dirty="0"/>
              <a:t>.</a:t>
            </a:r>
          </a:p>
          <a:p>
            <a:r>
              <a:rPr lang="ru-RU" dirty="0"/>
              <a:t>4. </a:t>
            </a:r>
            <a:r>
              <a:rPr lang="ru-RU" dirty="0" err="1"/>
              <a:t>Під</a:t>
            </a:r>
            <a:r>
              <a:rPr lang="ru-RU" dirty="0"/>
              <a:t> </a:t>
            </a:r>
            <a:r>
              <a:rPr lang="ru-RU" dirty="0" err="1"/>
              <a:t>законними</a:t>
            </a:r>
            <a:r>
              <a:rPr lang="ru-RU" dirty="0"/>
              <a:t> доходами особи </a:t>
            </a:r>
            <a:r>
              <a:rPr lang="ru-RU" dirty="0" err="1"/>
              <a:t>слід</a:t>
            </a:r>
            <a:r>
              <a:rPr lang="ru-RU" dirty="0"/>
              <a:t> </a:t>
            </a:r>
            <a:r>
              <a:rPr lang="ru-RU" dirty="0" err="1"/>
              <a:t>розуміти</a:t>
            </a:r>
            <a:r>
              <a:rPr lang="ru-RU" dirty="0"/>
              <a:t> доходи, </a:t>
            </a:r>
            <a:r>
              <a:rPr lang="ru-RU" dirty="0" err="1"/>
              <a:t>правомірно</a:t>
            </a:r>
            <a:r>
              <a:rPr lang="ru-RU" dirty="0"/>
              <a:t> </a:t>
            </a:r>
            <a:r>
              <a:rPr lang="ru-RU" dirty="0" err="1"/>
              <a:t>отримані</a:t>
            </a:r>
            <a:r>
              <a:rPr lang="ru-RU" dirty="0"/>
              <a:t> особою </a:t>
            </a:r>
            <a:r>
              <a:rPr lang="ru-RU" dirty="0" err="1"/>
              <a:t>із</a:t>
            </a:r>
            <a:r>
              <a:rPr lang="ru-RU" dirty="0"/>
              <a:t> законних </a:t>
            </a:r>
            <a:r>
              <a:rPr lang="ru-RU" dirty="0" err="1"/>
              <a:t>джерел</a:t>
            </a:r>
            <a:r>
              <a:rPr lang="ru-RU" dirty="0"/>
              <a:t>, </a:t>
            </a:r>
            <a:r>
              <a:rPr lang="ru-RU" dirty="0" err="1"/>
              <a:t>зокрема</a:t>
            </a:r>
            <a:r>
              <a:rPr lang="ru-RU" dirty="0"/>
              <a:t> </a:t>
            </a:r>
            <a:r>
              <a:rPr lang="ru-RU" dirty="0" err="1"/>
              <a:t>визначених</a:t>
            </a:r>
            <a:r>
              <a:rPr lang="ru-RU" dirty="0"/>
              <a:t> пунктами 7 і 8 </a:t>
            </a:r>
            <a:r>
              <a:rPr lang="ru-RU" dirty="0" err="1"/>
              <a:t>частини</a:t>
            </a:r>
            <a:r>
              <a:rPr lang="ru-RU" dirty="0"/>
              <a:t> </a:t>
            </a:r>
            <a:r>
              <a:rPr lang="ru-RU" dirty="0" err="1"/>
              <a:t>першої</a:t>
            </a:r>
            <a:r>
              <a:rPr lang="ru-RU" dirty="0"/>
              <a:t> </a:t>
            </a:r>
            <a:r>
              <a:rPr lang="ru-RU" dirty="0" err="1"/>
              <a:t>статті</a:t>
            </a:r>
            <a:r>
              <a:rPr lang="ru-RU" dirty="0"/>
              <a:t> 46 Закону </a:t>
            </a:r>
            <a:r>
              <a:rPr lang="ru-RU" dirty="0" err="1"/>
              <a:t>України</a:t>
            </a:r>
            <a:r>
              <a:rPr lang="ru-RU" dirty="0"/>
              <a:t> "Про </a:t>
            </a:r>
            <a:r>
              <a:rPr lang="ru-RU" dirty="0" err="1"/>
              <a:t>запобігання</a:t>
            </a:r>
            <a:r>
              <a:rPr lang="ru-RU" dirty="0"/>
              <a:t> </a:t>
            </a:r>
            <a:r>
              <a:rPr lang="ru-RU" dirty="0" err="1"/>
              <a:t>корупції</a:t>
            </a:r>
            <a:r>
              <a:rPr lang="ru-RU" dirty="0"/>
              <a:t>".</a:t>
            </a:r>
          </a:p>
          <a:p>
            <a:r>
              <a:rPr lang="ru-RU" dirty="0"/>
              <a:t>5. При </a:t>
            </a:r>
            <a:r>
              <a:rPr lang="ru-RU" dirty="0" err="1"/>
              <a:t>визначенні</a:t>
            </a:r>
            <a:r>
              <a:rPr lang="ru-RU" dirty="0"/>
              <a:t> </a:t>
            </a:r>
            <a:r>
              <a:rPr lang="ru-RU" dirty="0" err="1"/>
              <a:t>різниці</a:t>
            </a:r>
            <a:r>
              <a:rPr lang="ru-RU" dirty="0"/>
              <a:t> </a:t>
            </a:r>
            <a:r>
              <a:rPr lang="ru-RU" dirty="0" err="1"/>
              <a:t>між</a:t>
            </a:r>
            <a:r>
              <a:rPr lang="ru-RU" dirty="0"/>
              <a:t> </a:t>
            </a:r>
            <a:r>
              <a:rPr lang="ru-RU" dirty="0" err="1"/>
              <a:t>вартістю</a:t>
            </a:r>
            <a:r>
              <a:rPr lang="ru-RU" dirty="0"/>
              <a:t> </a:t>
            </a:r>
            <a:r>
              <a:rPr lang="ru-RU" dirty="0" err="1"/>
              <a:t>набутих</a:t>
            </a:r>
            <a:r>
              <a:rPr lang="ru-RU" dirty="0"/>
              <a:t> </a:t>
            </a:r>
            <a:r>
              <a:rPr lang="ru-RU" dirty="0" err="1"/>
              <a:t>активів</a:t>
            </a:r>
            <a:r>
              <a:rPr lang="ru-RU" dirty="0"/>
              <a:t> та </a:t>
            </a:r>
            <a:r>
              <a:rPr lang="ru-RU" dirty="0" err="1"/>
              <a:t>законними</a:t>
            </a:r>
            <a:r>
              <a:rPr lang="ru-RU" dirty="0"/>
              <a:t> доходами не </a:t>
            </a:r>
            <a:r>
              <a:rPr lang="ru-RU" dirty="0" err="1"/>
              <a:t>враховуються</a:t>
            </a:r>
            <a:r>
              <a:rPr lang="ru-RU" dirty="0"/>
              <a:t> </a:t>
            </a:r>
            <a:r>
              <a:rPr lang="ru-RU" dirty="0" err="1"/>
              <a:t>активи</a:t>
            </a:r>
            <a:r>
              <a:rPr lang="ru-RU" dirty="0"/>
              <a:t>, </a:t>
            </a:r>
            <a:r>
              <a:rPr lang="ru-RU" dirty="0" err="1"/>
              <a:t>які</a:t>
            </a:r>
            <a:r>
              <a:rPr lang="ru-RU" dirty="0"/>
              <a:t> є предметом </a:t>
            </a:r>
            <a:r>
              <a:rPr lang="ru-RU" dirty="0" err="1"/>
              <a:t>провадження</a:t>
            </a:r>
            <a:r>
              <a:rPr lang="ru-RU" dirty="0"/>
              <a:t> у справах про </a:t>
            </a:r>
            <a:r>
              <a:rPr lang="ru-RU" dirty="0" err="1"/>
              <a:t>визнання</a:t>
            </a:r>
            <a:r>
              <a:rPr lang="ru-RU" dirty="0"/>
              <a:t> </a:t>
            </a:r>
            <a:r>
              <a:rPr lang="ru-RU" dirty="0" err="1"/>
              <a:t>активів</a:t>
            </a:r>
            <a:r>
              <a:rPr lang="ru-RU" dirty="0"/>
              <a:t> </a:t>
            </a:r>
            <a:r>
              <a:rPr lang="ru-RU" dirty="0" err="1"/>
              <a:t>необґрунтованими</a:t>
            </a:r>
            <a:r>
              <a:rPr lang="ru-RU" dirty="0"/>
              <a:t> та </a:t>
            </a:r>
            <a:r>
              <a:rPr lang="ru-RU" dirty="0" err="1"/>
              <a:t>їх</a:t>
            </a:r>
            <a:r>
              <a:rPr lang="ru-RU" dirty="0"/>
              <a:t> </a:t>
            </a:r>
            <a:r>
              <a:rPr lang="ru-RU" dirty="0" err="1"/>
              <a:t>стягнення</a:t>
            </a:r>
            <a:r>
              <a:rPr lang="ru-RU" dirty="0"/>
              <a:t> в </a:t>
            </a:r>
            <a:r>
              <a:rPr lang="ru-RU" dirty="0" err="1"/>
              <a:t>дохід</a:t>
            </a:r>
            <a:r>
              <a:rPr lang="ru-RU" dirty="0"/>
              <a:t> </a:t>
            </a:r>
            <a:r>
              <a:rPr lang="ru-RU" dirty="0" err="1"/>
              <a:t>держави</a:t>
            </a:r>
            <a:r>
              <a:rPr lang="ru-RU" dirty="0"/>
              <a:t>, а </a:t>
            </a:r>
            <a:r>
              <a:rPr lang="ru-RU" dirty="0" err="1"/>
              <a:t>також</a:t>
            </a:r>
            <a:r>
              <a:rPr lang="ru-RU" dirty="0"/>
              <a:t> </a:t>
            </a:r>
            <a:r>
              <a:rPr lang="ru-RU" dirty="0" err="1"/>
              <a:t>активи</a:t>
            </a:r>
            <a:r>
              <a:rPr lang="ru-RU" dirty="0"/>
              <a:t>, </a:t>
            </a:r>
            <a:r>
              <a:rPr lang="ru-RU" dirty="0" err="1"/>
              <a:t>стягнуті</a:t>
            </a:r>
            <a:r>
              <a:rPr lang="ru-RU" dirty="0"/>
              <a:t> в </a:t>
            </a:r>
            <a:r>
              <a:rPr lang="ru-RU" dirty="0" err="1"/>
              <a:t>дохід</a:t>
            </a:r>
            <a:r>
              <a:rPr lang="ru-RU" dirty="0"/>
              <a:t> </a:t>
            </a:r>
            <a:r>
              <a:rPr lang="ru-RU" dirty="0" err="1"/>
              <a:t>держави</a:t>
            </a:r>
            <a:r>
              <a:rPr lang="ru-RU" dirty="0"/>
              <a:t> в рамках такого </a:t>
            </a:r>
            <a:r>
              <a:rPr lang="ru-RU" dirty="0" err="1"/>
              <a:t>провадження</a:t>
            </a:r>
            <a:r>
              <a:rPr lang="ru-RU" dirty="0"/>
              <a:t>.</a:t>
            </a:r>
          </a:p>
          <a:p>
            <a:endParaRPr lang="ru-RU" dirty="0"/>
          </a:p>
        </p:txBody>
      </p:sp>
    </p:spTree>
    <p:extLst>
      <p:ext uri="{BB962C8B-B14F-4D97-AF65-F5344CB8AC3E}">
        <p14:creationId xmlns:p14="http://schemas.microsoft.com/office/powerpoint/2010/main" val="274011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5C6E82-BEEE-4629-9D4A-C5139CB74D41}"/>
              </a:ext>
            </a:extLst>
          </p:cNvPr>
          <p:cNvSpPr>
            <a:spLocks noGrp="1"/>
          </p:cNvSpPr>
          <p:nvPr>
            <p:ph type="title"/>
          </p:nvPr>
        </p:nvSpPr>
        <p:spPr>
          <a:xfrm>
            <a:off x="646111" y="452718"/>
            <a:ext cx="9404723" cy="339134"/>
          </a:xfrm>
        </p:spPr>
        <p:txBody>
          <a:bodyPr/>
          <a:lstStyle/>
          <a:p>
            <a:r>
              <a:rPr lang="ru-RU" sz="1800" dirty="0" err="1"/>
              <a:t>Які</a:t>
            </a:r>
            <a:r>
              <a:rPr lang="ru-RU" sz="1800" dirty="0"/>
              <a:t> </a:t>
            </a:r>
            <a:r>
              <a:rPr lang="ru-RU" sz="1800" dirty="0" err="1"/>
              <a:t>особливості</a:t>
            </a:r>
            <a:r>
              <a:rPr lang="ru-RU" sz="1800" dirty="0"/>
              <a:t> </a:t>
            </a:r>
            <a:r>
              <a:rPr lang="ru-RU" sz="1800" dirty="0" err="1"/>
              <a:t>оформлення</a:t>
            </a:r>
            <a:r>
              <a:rPr lang="ru-RU" sz="1800" dirty="0"/>
              <a:t> </a:t>
            </a:r>
            <a:r>
              <a:rPr lang="ru-RU" sz="1800" dirty="0" err="1"/>
              <a:t>суміщення</a:t>
            </a:r>
            <a:r>
              <a:rPr lang="ru-RU" sz="1800" dirty="0"/>
              <a:t> та </a:t>
            </a:r>
            <a:r>
              <a:rPr lang="ru-RU" sz="1800" dirty="0" err="1"/>
              <a:t>сумісництва</a:t>
            </a:r>
            <a:r>
              <a:rPr lang="ru-RU" sz="1800" dirty="0"/>
              <a:t> </a:t>
            </a:r>
            <a:r>
              <a:rPr lang="ru-RU" sz="1800" dirty="0" err="1"/>
              <a:t>професій</a:t>
            </a:r>
            <a:r>
              <a:rPr lang="ru-RU" sz="1800" dirty="0"/>
              <a:t> (посад)?</a:t>
            </a:r>
            <a:endParaRPr lang="uk-UA" sz="1800" dirty="0"/>
          </a:p>
        </p:txBody>
      </p:sp>
      <p:sp>
        <p:nvSpPr>
          <p:cNvPr id="3" name="Місце для вмісту 2">
            <a:extLst>
              <a:ext uri="{FF2B5EF4-FFF2-40B4-BE49-F238E27FC236}">
                <a16:creationId xmlns:a16="http://schemas.microsoft.com/office/drawing/2014/main" id="{34904035-19C2-48FB-94E0-F643A1DB9F60}"/>
              </a:ext>
            </a:extLst>
          </p:cNvPr>
          <p:cNvSpPr>
            <a:spLocks noGrp="1"/>
          </p:cNvSpPr>
          <p:nvPr>
            <p:ph idx="1"/>
          </p:nvPr>
        </p:nvSpPr>
        <p:spPr>
          <a:xfrm>
            <a:off x="150830" y="1140644"/>
            <a:ext cx="11943760" cy="5107756"/>
          </a:xfrm>
        </p:spPr>
        <p:txBody>
          <a:bodyPr>
            <a:normAutofit/>
          </a:bodyPr>
          <a:lstStyle/>
          <a:p>
            <a:r>
              <a:rPr lang="uk-UA" dirty="0"/>
              <a:t>Як вже зазначалося, згідно зі ст. 105 КЗпП, суміщення – це виконання працівником на тому ж підприємстві, в установі, організації поряд з своєю основною роботою, обумовленою трудовим договором, додаткову роботу за іншою професією (посадою) або обов'язки тимчасово відсутнього працівника без звільнення від своєї основної роботи.</a:t>
            </a:r>
          </a:p>
          <a:p>
            <a:endParaRPr lang="uk-UA" dirty="0"/>
          </a:p>
          <a:p>
            <a:r>
              <a:rPr lang="uk-UA" dirty="0"/>
              <a:t>За це провадиться доплата за суміщення професій (посад) або виконання обов'язків тимчасово відсутнього працівника.</a:t>
            </a:r>
          </a:p>
          <a:p>
            <a:endParaRPr lang="uk-UA" dirty="0"/>
          </a:p>
          <a:p>
            <a:r>
              <a:rPr lang="uk-UA" dirty="0"/>
              <a:t>Важливо! Суміщення професій (посад) віднесено ст. 32 КЗпП до зміни істотних умов праці, а отже, при покладенні таких обов’язків на свого працівника потрібно попереджати його про це не пізніше, ніж за 2 місяці, та отримати письмову згоду про те, що він не заперечує почати виконувати відповідні функції.</a:t>
            </a:r>
          </a:p>
        </p:txBody>
      </p:sp>
    </p:spTree>
    <p:extLst>
      <p:ext uri="{BB962C8B-B14F-4D97-AF65-F5344CB8AC3E}">
        <p14:creationId xmlns:p14="http://schemas.microsoft.com/office/powerpoint/2010/main" val="3829612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err="1"/>
              <a:t>Стаття</a:t>
            </a:r>
            <a:r>
              <a:rPr lang="ru-RU" sz="3600" dirty="0"/>
              <a:t> 369. </a:t>
            </a:r>
            <a:r>
              <a:rPr lang="ru-RU" sz="3600" dirty="0" err="1"/>
              <a:t>Пропозиція</a:t>
            </a:r>
            <a:r>
              <a:rPr lang="ru-RU" sz="3600" dirty="0"/>
              <a:t>, </a:t>
            </a:r>
            <a:r>
              <a:rPr lang="ru-RU" sz="3600" dirty="0" err="1"/>
              <a:t>обіцянка</a:t>
            </a:r>
            <a:r>
              <a:rPr lang="ru-RU" sz="3600" dirty="0"/>
              <a:t> </a:t>
            </a:r>
            <a:r>
              <a:rPr lang="ru-RU" sz="3600" dirty="0" err="1"/>
              <a:t>або</a:t>
            </a:r>
            <a:r>
              <a:rPr lang="ru-RU" sz="3600" dirty="0"/>
              <a:t> </a:t>
            </a:r>
            <a:r>
              <a:rPr lang="ru-RU" sz="3600" dirty="0" err="1"/>
              <a:t>надання</a:t>
            </a:r>
            <a:r>
              <a:rPr lang="ru-RU" sz="3600" dirty="0"/>
              <a:t> </a:t>
            </a:r>
            <a:r>
              <a:rPr lang="ru-RU" sz="3600" dirty="0" err="1"/>
              <a:t>неправомірної</a:t>
            </a:r>
            <a:r>
              <a:rPr lang="ru-RU" sz="3600" dirty="0"/>
              <a:t> </a:t>
            </a:r>
            <a:r>
              <a:rPr lang="ru-RU" sz="3600" dirty="0" err="1"/>
              <a:t>вигоди</a:t>
            </a:r>
            <a:r>
              <a:rPr lang="ru-RU" sz="3600" dirty="0"/>
              <a:t> </a:t>
            </a:r>
            <a:r>
              <a:rPr lang="ru-RU" sz="3600" dirty="0" err="1"/>
              <a:t>службовій</a:t>
            </a:r>
            <a:r>
              <a:rPr lang="ru-RU" sz="3600" dirty="0"/>
              <a:t> </a:t>
            </a:r>
            <a:r>
              <a:rPr lang="ru-RU" sz="3600" dirty="0" err="1"/>
              <a:t>особі</a:t>
            </a:r>
            <a:endParaRPr lang="ru-RU" sz="3600" dirty="0"/>
          </a:p>
        </p:txBody>
      </p:sp>
      <p:sp>
        <p:nvSpPr>
          <p:cNvPr id="3" name="Объект 2"/>
          <p:cNvSpPr>
            <a:spLocks noGrp="1"/>
          </p:cNvSpPr>
          <p:nvPr>
            <p:ph idx="1"/>
          </p:nvPr>
        </p:nvSpPr>
        <p:spPr/>
        <p:txBody>
          <a:bodyPr>
            <a:normAutofit fontScale="62500" lnSpcReduction="20000"/>
          </a:bodyPr>
          <a:lstStyle/>
          <a:p>
            <a:r>
              <a:rPr lang="ru-RU" dirty="0" err="1"/>
              <a:t>Пропозиція</a:t>
            </a:r>
            <a:r>
              <a:rPr lang="ru-RU" dirty="0"/>
              <a:t> </a:t>
            </a:r>
            <a:r>
              <a:rPr lang="ru-RU" dirty="0" err="1"/>
              <a:t>чи</a:t>
            </a:r>
            <a:r>
              <a:rPr lang="ru-RU" dirty="0"/>
              <a:t> </a:t>
            </a:r>
            <a:r>
              <a:rPr lang="ru-RU" dirty="0" err="1"/>
              <a:t>обіцянка</a:t>
            </a:r>
            <a:r>
              <a:rPr lang="ru-RU" dirty="0"/>
              <a:t> </a:t>
            </a:r>
            <a:r>
              <a:rPr lang="ru-RU" dirty="0" err="1"/>
              <a:t>службовій</a:t>
            </a:r>
            <a:r>
              <a:rPr lang="ru-RU" dirty="0"/>
              <a:t> </a:t>
            </a:r>
            <a:r>
              <a:rPr lang="ru-RU" dirty="0" err="1"/>
              <a:t>особі</a:t>
            </a:r>
            <a:r>
              <a:rPr lang="ru-RU" dirty="0"/>
              <a:t> </a:t>
            </a:r>
            <a:r>
              <a:rPr lang="ru-RU" dirty="0" err="1"/>
              <a:t>надати</a:t>
            </a:r>
            <a:r>
              <a:rPr lang="ru-RU" dirty="0"/>
              <a:t> </a:t>
            </a:r>
            <a:r>
              <a:rPr lang="ru-RU" dirty="0" err="1"/>
              <a:t>їй</a:t>
            </a:r>
            <a:r>
              <a:rPr lang="ru-RU" dirty="0"/>
              <a:t> </a:t>
            </a:r>
            <a:r>
              <a:rPr lang="ru-RU" dirty="0" err="1"/>
              <a:t>або</a:t>
            </a:r>
            <a:r>
              <a:rPr lang="ru-RU" dirty="0"/>
              <a:t> </a:t>
            </a:r>
            <a:r>
              <a:rPr lang="ru-RU" dirty="0" err="1"/>
              <a:t>третій</a:t>
            </a:r>
            <a:r>
              <a:rPr lang="ru-RU" dirty="0"/>
              <a:t> </a:t>
            </a:r>
            <a:r>
              <a:rPr lang="ru-RU" dirty="0" err="1"/>
              <a:t>особі</a:t>
            </a:r>
            <a:r>
              <a:rPr lang="ru-RU" dirty="0"/>
              <a:t> </a:t>
            </a:r>
            <a:r>
              <a:rPr lang="ru-RU" dirty="0" err="1"/>
              <a:t>неправомірну</a:t>
            </a:r>
            <a:r>
              <a:rPr lang="ru-RU" dirty="0"/>
              <a:t> </a:t>
            </a:r>
            <a:r>
              <a:rPr lang="ru-RU" dirty="0" err="1"/>
              <a:t>вигоду</a:t>
            </a:r>
            <a:r>
              <a:rPr lang="ru-RU" dirty="0"/>
              <a:t>, а так само </a:t>
            </a:r>
            <a:r>
              <a:rPr lang="ru-RU" dirty="0" err="1"/>
              <a:t>надання</a:t>
            </a:r>
            <a:r>
              <a:rPr lang="ru-RU" dirty="0"/>
              <a:t> </a:t>
            </a:r>
            <a:r>
              <a:rPr lang="ru-RU" dirty="0" err="1"/>
              <a:t>такої</a:t>
            </a:r>
            <a:r>
              <a:rPr lang="ru-RU" dirty="0"/>
              <a:t> </a:t>
            </a:r>
            <a:r>
              <a:rPr lang="ru-RU" dirty="0" err="1"/>
              <a:t>вигоди</a:t>
            </a:r>
            <a:r>
              <a:rPr lang="ru-RU" dirty="0"/>
              <a:t> за </a:t>
            </a:r>
            <a:r>
              <a:rPr lang="ru-RU" dirty="0" err="1"/>
              <a:t>вчинення</a:t>
            </a:r>
            <a:r>
              <a:rPr lang="ru-RU" dirty="0"/>
              <a:t> </a:t>
            </a:r>
            <a:r>
              <a:rPr lang="ru-RU" dirty="0" err="1"/>
              <a:t>чи</a:t>
            </a:r>
            <a:r>
              <a:rPr lang="ru-RU" dirty="0"/>
              <a:t> </a:t>
            </a:r>
            <a:r>
              <a:rPr lang="ru-RU" dirty="0" err="1"/>
              <a:t>невчинення</a:t>
            </a:r>
            <a:r>
              <a:rPr lang="ru-RU" dirty="0"/>
              <a:t> </a:t>
            </a:r>
            <a:r>
              <a:rPr lang="ru-RU" dirty="0" err="1"/>
              <a:t>службовою</a:t>
            </a:r>
            <a:r>
              <a:rPr lang="ru-RU" dirty="0"/>
              <a:t> особою в </a:t>
            </a:r>
            <a:r>
              <a:rPr lang="ru-RU" dirty="0" err="1"/>
              <a:t>інтересах</a:t>
            </a:r>
            <a:r>
              <a:rPr lang="ru-RU" dirty="0"/>
              <a:t> того, </a:t>
            </a:r>
            <a:r>
              <a:rPr lang="ru-RU" dirty="0" err="1"/>
              <a:t>хто</a:t>
            </a:r>
            <a:r>
              <a:rPr lang="ru-RU" dirty="0"/>
              <a:t> </a:t>
            </a:r>
            <a:r>
              <a:rPr lang="ru-RU" dirty="0" err="1"/>
              <a:t>пропонує</a:t>
            </a:r>
            <a:r>
              <a:rPr lang="ru-RU" dirty="0"/>
              <a:t>, </a:t>
            </a:r>
            <a:r>
              <a:rPr lang="ru-RU" dirty="0" err="1"/>
              <a:t>обіцяє</a:t>
            </a:r>
            <a:r>
              <a:rPr lang="ru-RU" dirty="0"/>
              <a:t> </a:t>
            </a:r>
            <a:r>
              <a:rPr lang="ru-RU" dirty="0" err="1"/>
              <a:t>чи</a:t>
            </a:r>
            <a:r>
              <a:rPr lang="ru-RU" dirty="0"/>
              <a:t> </a:t>
            </a:r>
            <a:r>
              <a:rPr lang="ru-RU" dirty="0" err="1"/>
              <a:t>надає</a:t>
            </a:r>
            <a:r>
              <a:rPr lang="ru-RU" dirty="0"/>
              <a:t> </a:t>
            </a:r>
            <a:r>
              <a:rPr lang="ru-RU" dirty="0" err="1"/>
              <a:t>таку</a:t>
            </a:r>
            <a:r>
              <a:rPr lang="ru-RU" dirty="0"/>
              <a:t> </a:t>
            </a:r>
            <a:r>
              <a:rPr lang="ru-RU" dirty="0" err="1"/>
              <a:t>вигоду</a:t>
            </a:r>
            <a:r>
              <a:rPr lang="ru-RU" dirty="0"/>
              <a:t>, </a:t>
            </a:r>
            <a:r>
              <a:rPr lang="ru-RU" dirty="0" err="1"/>
              <a:t>чи</a:t>
            </a:r>
            <a:r>
              <a:rPr lang="ru-RU" dirty="0"/>
              <a:t> в </a:t>
            </a:r>
            <a:r>
              <a:rPr lang="ru-RU" dirty="0" err="1"/>
              <a:t>інтересах</a:t>
            </a:r>
            <a:r>
              <a:rPr lang="ru-RU" dirty="0"/>
              <a:t> </a:t>
            </a:r>
            <a:r>
              <a:rPr lang="ru-RU" dirty="0" err="1"/>
              <a:t>третьої</a:t>
            </a:r>
            <a:r>
              <a:rPr lang="ru-RU" dirty="0"/>
              <a:t> особи будь-</a:t>
            </a:r>
            <a:r>
              <a:rPr lang="ru-RU" dirty="0" err="1"/>
              <a:t>якої</a:t>
            </a:r>
            <a:r>
              <a:rPr lang="ru-RU" dirty="0"/>
              <a:t> </a:t>
            </a:r>
            <a:r>
              <a:rPr lang="ru-RU" dirty="0" err="1"/>
              <a:t>дії</a:t>
            </a:r>
            <a:r>
              <a:rPr lang="ru-RU" dirty="0"/>
              <a:t> з </a:t>
            </a:r>
            <a:r>
              <a:rPr lang="ru-RU" dirty="0" err="1"/>
              <a:t>використанням</a:t>
            </a:r>
            <a:r>
              <a:rPr lang="ru-RU" dirty="0"/>
              <a:t> </a:t>
            </a:r>
            <a:r>
              <a:rPr lang="ru-RU" dirty="0" err="1"/>
              <a:t>наданої</a:t>
            </a:r>
            <a:r>
              <a:rPr lang="ru-RU" dirty="0"/>
              <a:t> </a:t>
            </a:r>
            <a:r>
              <a:rPr lang="ru-RU" dirty="0" err="1"/>
              <a:t>їй</a:t>
            </a:r>
            <a:r>
              <a:rPr lang="ru-RU" dirty="0"/>
              <a:t> </a:t>
            </a:r>
            <a:r>
              <a:rPr lang="ru-RU" dirty="0" err="1"/>
              <a:t>влади</a:t>
            </a:r>
            <a:r>
              <a:rPr lang="ru-RU" dirty="0"/>
              <a:t> </a:t>
            </a:r>
            <a:r>
              <a:rPr lang="ru-RU" dirty="0" err="1"/>
              <a:t>чи</a:t>
            </a:r>
            <a:r>
              <a:rPr lang="ru-RU" dirty="0"/>
              <a:t> </a:t>
            </a:r>
            <a:r>
              <a:rPr lang="ru-RU" dirty="0" err="1"/>
              <a:t>службового</a:t>
            </a:r>
            <a:r>
              <a:rPr lang="ru-RU" dirty="0"/>
              <a:t> становища -</a:t>
            </a:r>
          </a:p>
          <a:p>
            <a:r>
              <a:rPr lang="ru-RU" dirty="0" err="1"/>
              <a:t>караються</a:t>
            </a:r>
            <a:r>
              <a:rPr lang="ru-RU" dirty="0"/>
              <a:t> штрафом </a:t>
            </a:r>
            <a:r>
              <a:rPr lang="ru-RU" dirty="0" err="1"/>
              <a:t>від</a:t>
            </a:r>
            <a:r>
              <a:rPr lang="ru-RU" dirty="0"/>
              <a:t> </a:t>
            </a:r>
            <a:r>
              <a:rPr lang="ru-RU" dirty="0" err="1"/>
              <a:t>однієї</a:t>
            </a:r>
            <a:r>
              <a:rPr lang="ru-RU" dirty="0"/>
              <a:t> </a:t>
            </a:r>
            <a:r>
              <a:rPr lang="ru-RU" dirty="0" err="1"/>
              <a:t>тисячі</a:t>
            </a:r>
            <a:r>
              <a:rPr lang="ru-RU" dirty="0"/>
              <a:t> до </a:t>
            </a:r>
            <a:r>
              <a:rPr lang="ru-RU" dirty="0" err="1"/>
              <a:t>чотирьох</a:t>
            </a:r>
            <a:r>
              <a:rPr lang="ru-RU" dirty="0"/>
              <a:t> </a:t>
            </a:r>
            <a:r>
              <a:rPr lang="ru-RU" dirty="0" err="1"/>
              <a:t>тисяч</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a:t>
            </a:r>
            <a:r>
              <a:rPr lang="ru-RU" dirty="0" err="1"/>
              <a:t>або</a:t>
            </a:r>
            <a:r>
              <a:rPr lang="ru-RU" dirty="0"/>
              <a:t> </a:t>
            </a:r>
            <a:r>
              <a:rPr lang="ru-RU" dirty="0" err="1"/>
              <a:t>обмеженням</a:t>
            </a:r>
            <a:r>
              <a:rPr lang="ru-RU" dirty="0"/>
              <a:t> </a:t>
            </a:r>
            <a:r>
              <a:rPr lang="ru-RU" dirty="0" err="1"/>
              <a:t>волі</a:t>
            </a:r>
            <a:r>
              <a:rPr lang="ru-RU" dirty="0"/>
              <a:t> на строк </a:t>
            </a:r>
            <a:r>
              <a:rPr lang="ru-RU" dirty="0" err="1"/>
              <a:t>від</a:t>
            </a:r>
            <a:r>
              <a:rPr lang="ru-RU" dirty="0"/>
              <a:t> </a:t>
            </a:r>
            <a:r>
              <a:rPr lang="ru-RU" dirty="0" err="1"/>
              <a:t>двох</a:t>
            </a:r>
            <a:r>
              <a:rPr lang="ru-RU" dirty="0"/>
              <a:t> до </a:t>
            </a:r>
            <a:r>
              <a:rPr lang="ru-RU" dirty="0" err="1"/>
              <a:t>чотирьох</a:t>
            </a:r>
            <a:r>
              <a:rPr lang="ru-RU" dirty="0"/>
              <a:t> </a:t>
            </a:r>
            <a:r>
              <a:rPr lang="ru-RU" dirty="0" err="1"/>
              <a:t>років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той </a:t>
            </a:r>
            <a:r>
              <a:rPr lang="ru-RU" dirty="0" err="1"/>
              <a:t>самий</a:t>
            </a:r>
            <a:r>
              <a:rPr lang="ru-RU" dirty="0"/>
              <a:t> строк.</a:t>
            </a:r>
          </a:p>
          <a:p>
            <a:r>
              <a:rPr lang="ru-RU" dirty="0"/>
              <a:t>2. </a:t>
            </a:r>
            <a:r>
              <a:rPr lang="ru-RU" dirty="0" err="1"/>
              <a:t>Діяння</a:t>
            </a:r>
            <a:r>
              <a:rPr lang="ru-RU" dirty="0"/>
              <a:t>, </a:t>
            </a:r>
            <a:r>
              <a:rPr lang="ru-RU" dirty="0" err="1"/>
              <a:t>передбачені</a:t>
            </a:r>
            <a:r>
              <a:rPr lang="ru-RU" dirty="0"/>
              <a:t> </a:t>
            </a:r>
            <a:r>
              <a:rPr lang="ru-RU" dirty="0" err="1"/>
              <a:t>частиною</a:t>
            </a:r>
            <a:r>
              <a:rPr lang="ru-RU" dirty="0"/>
              <a:t> </a:t>
            </a:r>
            <a:r>
              <a:rPr lang="ru-RU" dirty="0" err="1"/>
              <a:t>першою</a:t>
            </a:r>
            <a:r>
              <a:rPr lang="ru-RU" dirty="0"/>
              <a:t> </a:t>
            </a:r>
            <a:r>
              <a:rPr lang="ru-RU" dirty="0" err="1"/>
              <a:t>цієї</a:t>
            </a:r>
            <a:r>
              <a:rPr lang="ru-RU" dirty="0"/>
              <a:t> </a:t>
            </a:r>
            <a:r>
              <a:rPr lang="ru-RU" dirty="0" err="1"/>
              <a:t>статті</a:t>
            </a:r>
            <a:r>
              <a:rPr lang="ru-RU" dirty="0"/>
              <a:t>, </a:t>
            </a:r>
            <a:r>
              <a:rPr lang="ru-RU" dirty="0" err="1"/>
              <a:t>вчинені</a:t>
            </a:r>
            <a:r>
              <a:rPr lang="ru-RU" dirty="0"/>
              <a:t> повторно, -</a:t>
            </a:r>
          </a:p>
          <a:p>
            <a:r>
              <a:rPr lang="ru-RU" dirty="0" err="1"/>
              <a:t>караються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трьох</a:t>
            </a:r>
            <a:r>
              <a:rPr lang="ru-RU" dirty="0"/>
              <a:t> до шести </a:t>
            </a:r>
            <a:r>
              <a:rPr lang="ru-RU" dirty="0" err="1"/>
              <a:t>років</a:t>
            </a:r>
            <a:r>
              <a:rPr lang="ru-RU" dirty="0"/>
              <a:t> </a:t>
            </a:r>
            <a:r>
              <a:rPr lang="ru-RU" dirty="0" err="1"/>
              <a:t>із</a:t>
            </a:r>
            <a:r>
              <a:rPr lang="ru-RU" dirty="0"/>
              <a:t> штрафом </a:t>
            </a:r>
            <a:r>
              <a:rPr lang="ru-RU" dirty="0" err="1"/>
              <a:t>від</a:t>
            </a:r>
            <a:r>
              <a:rPr lang="ru-RU" dirty="0"/>
              <a:t> </a:t>
            </a:r>
            <a:r>
              <a:rPr lang="ru-RU" dirty="0" err="1"/>
              <a:t>п’ятисот</a:t>
            </a:r>
            <a:r>
              <a:rPr lang="ru-RU" dirty="0"/>
              <a:t> до </a:t>
            </a:r>
            <a:r>
              <a:rPr lang="ru-RU" dirty="0" err="1"/>
              <a:t>однієї</a:t>
            </a:r>
            <a:r>
              <a:rPr lang="ru-RU" dirty="0"/>
              <a:t> </a:t>
            </a:r>
            <a:r>
              <a:rPr lang="ru-RU" dirty="0" err="1"/>
              <a:t>тисячі</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 з </a:t>
            </a:r>
            <a:r>
              <a:rPr lang="ru-RU" dirty="0" err="1"/>
              <a:t>конфіскацією</a:t>
            </a:r>
            <a:r>
              <a:rPr lang="ru-RU" dirty="0"/>
              <a:t> майна </a:t>
            </a:r>
            <a:r>
              <a:rPr lang="ru-RU" dirty="0" err="1"/>
              <a:t>або</a:t>
            </a:r>
            <a:r>
              <a:rPr lang="ru-RU" dirty="0"/>
              <a:t> без </a:t>
            </a:r>
            <a:r>
              <a:rPr lang="ru-RU" dirty="0" err="1"/>
              <a:t>такої</a:t>
            </a:r>
            <a:r>
              <a:rPr lang="ru-RU" dirty="0"/>
              <a:t>.</a:t>
            </a:r>
          </a:p>
          <a:p>
            <a:r>
              <a:rPr lang="ru-RU" dirty="0"/>
              <a:t>3. </a:t>
            </a:r>
            <a:r>
              <a:rPr lang="ru-RU" dirty="0" err="1"/>
              <a:t>Діяння</a:t>
            </a:r>
            <a:r>
              <a:rPr lang="ru-RU" dirty="0"/>
              <a:t>, </a:t>
            </a:r>
            <a:r>
              <a:rPr lang="ru-RU" dirty="0" err="1"/>
              <a:t>передбачені</a:t>
            </a:r>
            <a:r>
              <a:rPr lang="ru-RU" dirty="0"/>
              <a:t> </a:t>
            </a:r>
            <a:r>
              <a:rPr lang="ru-RU" dirty="0" err="1"/>
              <a:t>частиною</a:t>
            </a:r>
            <a:r>
              <a:rPr lang="ru-RU" dirty="0"/>
              <a:t> </a:t>
            </a:r>
            <a:r>
              <a:rPr lang="ru-RU" dirty="0" err="1"/>
              <a:t>першою</a:t>
            </a:r>
            <a:r>
              <a:rPr lang="ru-RU" dirty="0"/>
              <a:t> </a:t>
            </a:r>
            <a:r>
              <a:rPr lang="ru-RU" dirty="0" err="1"/>
              <a:t>або</a:t>
            </a:r>
            <a:r>
              <a:rPr lang="ru-RU" dirty="0"/>
              <a:t> другою </a:t>
            </a:r>
            <a:r>
              <a:rPr lang="ru-RU" dirty="0" err="1"/>
              <a:t>цієї</a:t>
            </a:r>
            <a:r>
              <a:rPr lang="ru-RU" dirty="0"/>
              <a:t> </a:t>
            </a:r>
            <a:r>
              <a:rPr lang="ru-RU" dirty="0" err="1"/>
              <a:t>статті</a:t>
            </a:r>
            <a:r>
              <a:rPr lang="ru-RU" dirty="0"/>
              <a:t>, </a:t>
            </a:r>
            <a:r>
              <a:rPr lang="ru-RU" dirty="0" err="1"/>
              <a:t>якщо</a:t>
            </a:r>
            <a:r>
              <a:rPr lang="ru-RU" dirty="0"/>
              <a:t> </a:t>
            </a:r>
            <a:r>
              <a:rPr lang="ru-RU" dirty="0" err="1"/>
              <a:t>неправомірна</a:t>
            </a:r>
            <a:r>
              <a:rPr lang="ru-RU" dirty="0"/>
              <a:t> </a:t>
            </a:r>
            <a:r>
              <a:rPr lang="ru-RU" dirty="0" err="1"/>
              <a:t>вигода</a:t>
            </a:r>
            <a:r>
              <a:rPr lang="ru-RU" dirty="0"/>
              <a:t> </a:t>
            </a:r>
            <a:r>
              <a:rPr lang="ru-RU" dirty="0" err="1"/>
              <a:t>надавалася</a:t>
            </a:r>
            <a:r>
              <a:rPr lang="ru-RU" dirty="0"/>
              <a:t> </a:t>
            </a:r>
            <a:r>
              <a:rPr lang="ru-RU" dirty="0" err="1"/>
              <a:t>службовій</a:t>
            </a:r>
            <a:r>
              <a:rPr lang="ru-RU" dirty="0"/>
              <a:t> </a:t>
            </a:r>
            <a:r>
              <a:rPr lang="ru-RU" dirty="0" err="1"/>
              <a:t>особі</a:t>
            </a:r>
            <a:r>
              <a:rPr lang="ru-RU" dirty="0"/>
              <a:t>, яка </a:t>
            </a:r>
            <a:r>
              <a:rPr lang="ru-RU" dirty="0" err="1"/>
              <a:t>займає</a:t>
            </a:r>
            <a:r>
              <a:rPr lang="ru-RU" dirty="0"/>
              <a:t> </a:t>
            </a:r>
            <a:r>
              <a:rPr lang="ru-RU" dirty="0" err="1"/>
              <a:t>відповідальне</a:t>
            </a:r>
            <a:r>
              <a:rPr lang="ru-RU" dirty="0"/>
              <a:t> становище, </a:t>
            </a:r>
            <a:r>
              <a:rPr lang="ru-RU" dirty="0" err="1"/>
              <a:t>або</a:t>
            </a:r>
            <a:r>
              <a:rPr lang="ru-RU" dirty="0"/>
              <a:t> </a:t>
            </a:r>
            <a:r>
              <a:rPr lang="ru-RU" dirty="0" err="1"/>
              <a:t>вчинені</a:t>
            </a:r>
            <a:r>
              <a:rPr lang="ru-RU" dirty="0"/>
              <a:t> за </a:t>
            </a:r>
            <a:r>
              <a:rPr lang="ru-RU" dirty="0" err="1"/>
              <a:t>попередньою</a:t>
            </a:r>
            <a:r>
              <a:rPr lang="ru-RU" dirty="0"/>
              <a:t> </a:t>
            </a:r>
            <a:r>
              <a:rPr lang="ru-RU" dirty="0" err="1"/>
              <a:t>змовою</a:t>
            </a:r>
            <a:r>
              <a:rPr lang="ru-RU" dirty="0"/>
              <a:t> </a:t>
            </a:r>
            <a:r>
              <a:rPr lang="ru-RU" dirty="0" err="1"/>
              <a:t>групою</a:t>
            </a:r>
            <a:r>
              <a:rPr lang="ru-RU" dirty="0"/>
              <a:t> </a:t>
            </a:r>
            <a:r>
              <a:rPr lang="ru-RU" dirty="0" err="1"/>
              <a:t>осіб</a:t>
            </a:r>
            <a:r>
              <a:rPr lang="ru-RU" dirty="0"/>
              <a:t>, -</a:t>
            </a:r>
          </a:p>
          <a:p>
            <a:r>
              <a:rPr lang="ru-RU" dirty="0" err="1"/>
              <a:t>караються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чотирьох</a:t>
            </a:r>
            <a:r>
              <a:rPr lang="ru-RU" dirty="0"/>
              <a:t> до восьми </a:t>
            </a:r>
            <a:r>
              <a:rPr lang="ru-RU" dirty="0" err="1"/>
              <a:t>років</a:t>
            </a:r>
            <a:r>
              <a:rPr lang="ru-RU" dirty="0"/>
              <a:t> з </a:t>
            </a:r>
            <a:r>
              <a:rPr lang="ru-RU" dirty="0" err="1"/>
              <a:t>конфіскацією</a:t>
            </a:r>
            <a:r>
              <a:rPr lang="ru-RU" dirty="0"/>
              <a:t> майна </a:t>
            </a:r>
            <a:r>
              <a:rPr lang="ru-RU" dirty="0" err="1"/>
              <a:t>або</a:t>
            </a:r>
            <a:r>
              <a:rPr lang="ru-RU" dirty="0"/>
              <a:t> без </a:t>
            </a:r>
            <a:r>
              <a:rPr lang="ru-RU" dirty="0" err="1"/>
              <a:t>такої</a:t>
            </a:r>
            <a:r>
              <a:rPr lang="ru-RU" dirty="0"/>
              <a:t>.</a:t>
            </a:r>
          </a:p>
          <a:p>
            <a:r>
              <a:rPr lang="ru-RU" dirty="0"/>
              <a:t>4. </a:t>
            </a:r>
            <a:r>
              <a:rPr lang="ru-RU" dirty="0" err="1"/>
              <a:t>Діяння</a:t>
            </a:r>
            <a:r>
              <a:rPr lang="ru-RU" dirty="0"/>
              <a:t>, </a:t>
            </a:r>
            <a:r>
              <a:rPr lang="ru-RU" dirty="0" err="1"/>
              <a:t>передбачені</a:t>
            </a:r>
            <a:r>
              <a:rPr lang="ru-RU" dirty="0"/>
              <a:t> </a:t>
            </a:r>
            <a:r>
              <a:rPr lang="ru-RU" dirty="0" err="1"/>
              <a:t>частиною</a:t>
            </a:r>
            <a:r>
              <a:rPr lang="ru-RU" dirty="0"/>
              <a:t> </a:t>
            </a:r>
            <a:r>
              <a:rPr lang="ru-RU" dirty="0" err="1"/>
              <a:t>першою</a:t>
            </a:r>
            <a:r>
              <a:rPr lang="ru-RU" dirty="0"/>
              <a:t>, другою </a:t>
            </a:r>
            <a:r>
              <a:rPr lang="ru-RU" dirty="0" err="1"/>
              <a:t>або</a:t>
            </a:r>
            <a:r>
              <a:rPr lang="ru-RU" dirty="0"/>
              <a:t> </a:t>
            </a:r>
            <a:r>
              <a:rPr lang="ru-RU" dirty="0" err="1"/>
              <a:t>третьою</a:t>
            </a:r>
            <a:r>
              <a:rPr lang="ru-RU" dirty="0"/>
              <a:t> </a:t>
            </a:r>
            <a:r>
              <a:rPr lang="ru-RU" dirty="0" err="1"/>
              <a:t>цієї</a:t>
            </a:r>
            <a:r>
              <a:rPr lang="ru-RU" dirty="0"/>
              <a:t> </a:t>
            </a:r>
            <a:r>
              <a:rPr lang="ru-RU" dirty="0" err="1"/>
              <a:t>статті</a:t>
            </a:r>
            <a:r>
              <a:rPr lang="ru-RU" dirty="0"/>
              <a:t>, </a:t>
            </a:r>
            <a:r>
              <a:rPr lang="ru-RU" dirty="0" err="1"/>
              <a:t>якщо</a:t>
            </a:r>
            <a:r>
              <a:rPr lang="ru-RU" dirty="0"/>
              <a:t> </a:t>
            </a:r>
            <a:r>
              <a:rPr lang="ru-RU" dirty="0" err="1"/>
              <a:t>неправомірна</a:t>
            </a:r>
            <a:r>
              <a:rPr lang="ru-RU" dirty="0"/>
              <a:t> </a:t>
            </a:r>
            <a:r>
              <a:rPr lang="ru-RU" dirty="0" err="1"/>
              <a:t>вигода</a:t>
            </a:r>
            <a:r>
              <a:rPr lang="ru-RU" dirty="0"/>
              <a:t> </a:t>
            </a:r>
            <a:r>
              <a:rPr lang="ru-RU" dirty="0" err="1"/>
              <a:t>надавалася</a:t>
            </a:r>
            <a:r>
              <a:rPr lang="ru-RU" dirty="0"/>
              <a:t> </a:t>
            </a:r>
            <a:r>
              <a:rPr lang="ru-RU" dirty="0" err="1"/>
              <a:t>службовій</a:t>
            </a:r>
            <a:r>
              <a:rPr lang="ru-RU" dirty="0"/>
              <a:t> </a:t>
            </a:r>
            <a:r>
              <a:rPr lang="ru-RU" dirty="0" err="1"/>
              <a:t>особі</a:t>
            </a:r>
            <a:r>
              <a:rPr lang="ru-RU" dirty="0"/>
              <a:t>, яка </a:t>
            </a:r>
            <a:r>
              <a:rPr lang="ru-RU" dirty="0" err="1"/>
              <a:t>займає</a:t>
            </a:r>
            <a:r>
              <a:rPr lang="ru-RU" dirty="0"/>
              <a:t> особливо </a:t>
            </a:r>
            <a:r>
              <a:rPr lang="ru-RU" dirty="0" err="1"/>
              <a:t>відповідальне</a:t>
            </a:r>
            <a:r>
              <a:rPr lang="ru-RU" dirty="0"/>
              <a:t> становище, </a:t>
            </a:r>
            <a:r>
              <a:rPr lang="ru-RU" dirty="0" err="1"/>
              <a:t>або</a:t>
            </a:r>
            <a:r>
              <a:rPr lang="ru-RU" dirty="0"/>
              <a:t> </a:t>
            </a:r>
            <a:r>
              <a:rPr lang="ru-RU" dirty="0" err="1"/>
              <a:t>вчинені</a:t>
            </a:r>
            <a:r>
              <a:rPr lang="ru-RU" dirty="0"/>
              <a:t> </a:t>
            </a:r>
            <a:r>
              <a:rPr lang="ru-RU" dirty="0" err="1"/>
              <a:t>організованою</a:t>
            </a:r>
            <a:r>
              <a:rPr lang="ru-RU" dirty="0"/>
              <a:t> </a:t>
            </a:r>
            <a:r>
              <a:rPr lang="ru-RU" dirty="0" err="1"/>
              <a:t>групою</a:t>
            </a:r>
            <a:r>
              <a:rPr lang="ru-RU" dirty="0"/>
              <a:t> </a:t>
            </a:r>
            <a:r>
              <a:rPr lang="ru-RU" dirty="0" err="1"/>
              <a:t>осіб</a:t>
            </a:r>
            <a:r>
              <a:rPr lang="ru-RU" dirty="0"/>
              <a:t> </a:t>
            </a:r>
            <a:r>
              <a:rPr lang="ru-RU" dirty="0" err="1"/>
              <a:t>чи</a:t>
            </a:r>
            <a:r>
              <a:rPr lang="ru-RU" dirty="0"/>
              <a:t> </a:t>
            </a:r>
            <a:r>
              <a:rPr lang="ru-RU" dirty="0" err="1"/>
              <a:t>її</a:t>
            </a:r>
            <a:r>
              <a:rPr lang="ru-RU" dirty="0"/>
              <a:t> </a:t>
            </a:r>
            <a:r>
              <a:rPr lang="ru-RU" dirty="0" err="1"/>
              <a:t>учасником</a:t>
            </a:r>
            <a:r>
              <a:rPr lang="ru-RU" dirty="0"/>
              <a:t>, -</a:t>
            </a:r>
          </a:p>
          <a:p>
            <a:r>
              <a:rPr lang="ru-RU" dirty="0" err="1"/>
              <a:t>караються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п’яти</a:t>
            </a:r>
            <a:r>
              <a:rPr lang="ru-RU" dirty="0"/>
              <a:t> до десяти </a:t>
            </a:r>
            <a:r>
              <a:rPr lang="ru-RU" dirty="0" err="1"/>
              <a:t>років</a:t>
            </a:r>
            <a:r>
              <a:rPr lang="ru-RU" dirty="0"/>
              <a:t> з </a:t>
            </a:r>
            <a:r>
              <a:rPr lang="ru-RU" dirty="0" err="1"/>
              <a:t>конфіскацією</a:t>
            </a:r>
            <a:r>
              <a:rPr lang="ru-RU" dirty="0"/>
              <a:t> майна </a:t>
            </a:r>
            <a:r>
              <a:rPr lang="ru-RU" dirty="0" err="1"/>
              <a:t>або</a:t>
            </a:r>
            <a:r>
              <a:rPr lang="ru-RU" dirty="0"/>
              <a:t> без </a:t>
            </a:r>
            <a:r>
              <a:rPr lang="ru-RU" dirty="0" err="1"/>
              <a:t>такої</a:t>
            </a:r>
            <a:r>
              <a:rPr lang="ru-RU" dirty="0"/>
              <a:t>.</a:t>
            </a:r>
          </a:p>
          <a:p>
            <a:endParaRPr lang="ru-RU" dirty="0"/>
          </a:p>
        </p:txBody>
      </p:sp>
    </p:spTree>
    <p:extLst>
      <p:ext uri="{BB962C8B-B14F-4D97-AF65-F5344CB8AC3E}">
        <p14:creationId xmlns:p14="http://schemas.microsoft.com/office/powerpoint/2010/main" val="29192810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Стаття</a:t>
            </a:r>
            <a:r>
              <a:rPr lang="ru-RU" dirty="0"/>
              <a:t> 369-2. </a:t>
            </a:r>
            <a:r>
              <a:rPr lang="ru-RU" dirty="0" err="1"/>
              <a:t>Зловживання</a:t>
            </a:r>
            <a:r>
              <a:rPr lang="ru-RU" dirty="0"/>
              <a:t> </a:t>
            </a:r>
            <a:r>
              <a:rPr lang="ru-RU" dirty="0" err="1"/>
              <a:t>впливом</a:t>
            </a:r>
            <a:endParaRPr lang="ru-RU" dirty="0"/>
          </a:p>
        </p:txBody>
      </p:sp>
      <p:sp>
        <p:nvSpPr>
          <p:cNvPr id="3" name="Объект 2"/>
          <p:cNvSpPr>
            <a:spLocks noGrp="1"/>
          </p:cNvSpPr>
          <p:nvPr>
            <p:ph idx="1"/>
          </p:nvPr>
        </p:nvSpPr>
        <p:spPr/>
        <p:txBody>
          <a:bodyPr>
            <a:normAutofit fontScale="85000" lnSpcReduction="10000"/>
          </a:bodyPr>
          <a:lstStyle/>
          <a:p>
            <a:pPr>
              <a:lnSpc>
                <a:spcPct val="107000"/>
              </a:lnSpc>
              <a:spcAft>
                <a:spcPts val="800"/>
              </a:spcAft>
            </a:pPr>
            <a:r>
              <a:rPr lang="ru-RU" dirty="0" err="1">
                <a:latin typeface="Calibri" panose="020F0502020204030204" pitchFamily="34" charset="0"/>
                <a:ea typeface="Calibri" panose="020F0502020204030204" pitchFamily="34" charset="0"/>
                <a:cs typeface="Times New Roman" panose="02020603050405020304" pitchFamily="18" charset="0"/>
              </a:rPr>
              <a:t>Пропозиція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обіцянка</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надання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неправомірної</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вигоди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особі</a:t>
            </a:r>
            <a:r>
              <a:rPr lang="ru-RU" dirty="0">
                <a:latin typeface="Calibri" panose="020F0502020204030204" pitchFamily="34" charset="0"/>
                <a:ea typeface="Calibri" panose="020F0502020204030204" pitchFamily="34" charset="0"/>
                <a:cs typeface="Times New Roman" panose="02020603050405020304" pitchFamily="18" charset="0"/>
              </a:rPr>
              <a:t>, яка </a:t>
            </a:r>
            <a:r>
              <a:rPr lang="ru-RU" dirty="0" err="1">
                <a:latin typeface="Calibri" panose="020F0502020204030204" pitchFamily="34" charset="0"/>
                <a:ea typeface="Calibri" panose="020F0502020204030204" pitchFamily="34" charset="0"/>
                <a:cs typeface="Times New Roman" panose="02020603050405020304" pitchFamily="18" charset="0"/>
              </a:rPr>
              <a:t>пропонує</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чи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обіцяє</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погоджується</a:t>
            </a:r>
            <a:r>
              <a:rPr lang="ru-RU" dirty="0">
                <a:latin typeface="Calibri" panose="020F0502020204030204" pitchFamily="34" charset="0"/>
                <a:ea typeface="Calibri" panose="020F0502020204030204" pitchFamily="34" charset="0"/>
                <a:cs typeface="Times New Roman" panose="02020603050405020304" pitchFamily="18" charset="0"/>
              </a:rPr>
              <a:t>) за </a:t>
            </a:r>
            <a:r>
              <a:rPr lang="ru-RU" dirty="0" err="1">
                <a:latin typeface="Calibri" panose="020F0502020204030204" pitchFamily="34" charset="0"/>
                <a:ea typeface="Calibri" panose="020F0502020204030204" pitchFamily="34" charset="0"/>
                <a:cs typeface="Times New Roman" panose="02020603050405020304" pitchFamily="18" charset="0"/>
              </a:rPr>
              <a:t>таку</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вигоду</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за </a:t>
            </a:r>
            <a:r>
              <a:rPr lang="ru-RU" dirty="0" err="1">
                <a:latin typeface="Calibri" panose="020F0502020204030204" pitchFamily="34" charset="0"/>
                <a:ea typeface="Calibri" panose="020F0502020204030204" pitchFamily="34" charset="0"/>
                <a:cs typeface="Times New Roman" panose="02020603050405020304" pitchFamily="18" charset="0"/>
              </a:rPr>
              <a:t>надання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такої</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вигоди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третій</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особі</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вплинути</a:t>
            </a:r>
            <a:r>
              <a:rPr lang="ru-RU" dirty="0">
                <a:latin typeface="Calibri" panose="020F0502020204030204" pitchFamily="34" charset="0"/>
                <a:ea typeface="Calibri" panose="020F0502020204030204" pitchFamily="34" charset="0"/>
                <a:cs typeface="Times New Roman" panose="02020603050405020304" pitchFamily="18" charset="0"/>
              </a:rPr>
              <a:t> на </a:t>
            </a:r>
            <a:r>
              <a:rPr lang="ru-RU" dirty="0" err="1">
                <a:latin typeface="Calibri" panose="020F0502020204030204" pitchFamily="34" charset="0"/>
                <a:ea typeface="Calibri" panose="020F0502020204030204" pitchFamily="34" charset="0"/>
                <a:cs typeface="Times New Roman" panose="02020603050405020304" pitchFamily="18" charset="0"/>
              </a:rPr>
              <a:t>прийняття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рішення</a:t>
            </a:r>
            <a:r>
              <a:rPr lang="ru-RU" dirty="0">
                <a:latin typeface="Calibri" panose="020F0502020204030204" pitchFamily="34" charset="0"/>
                <a:ea typeface="Calibri" panose="020F0502020204030204" pitchFamily="34" charset="0"/>
                <a:cs typeface="Times New Roman" panose="02020603050405020304" pitchFamily="18" charset="0"/>
              </a:rPr>
              <a:t> особою, </a:t>
            </a:r>
            <a:r>
              <a:rPr lang="ru-RU" dirty="0" err="1">
                <a:latin typeface="Calibri" panose="020F0502020204030204" pitchFamily="34" charset="0"/>
                <a:ea typeface="Calibri" panose="020F0502020204030204" pitchFamily="34" charset="0"/>
                <a:cs typeface="Times New Roman" panose="02020603050405020304" pitchFamily="18" charset="0"/>
              </a:rPr>
              <a:t>уповноваженою</a:t>
            </a:r>
            <a:r>
              <a:rPr lang="ru-RU" dirty="0">
                <a:latin typeface="Calibri" panose="020F0502020204030204" pitchFamily="34" charset="0"/>
                <a:ea typeface="Calibri" panose="020F0502020204030204" pitchFamily="34" charset="0"/>
                <a:cs typeface="Times New Roman" panose="02020603050405020304" pitchFamily="18" charset="0"/>
              </a:rPr>
              <a:t> на </a:t>
            </a:r>
            <a:r>
              <a:rPr lang="ru-RU" dirty="0" err="1">
                <a:latin typeface="Calibri" panose="020F0502020204030204" pitchFamily="34" charset="0"/>
                <a:ea typeface="Calibri" panose="020F0502020204030204" pitchFamily="34" charset="0"/>
                <a:cs typeface="Times New Roman" panose="02020603050405020304" pitchFamily="18" charset="0"/>
              </a:rPr>
              <a:t>виконання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функцій</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держави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місцевого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самоврядування</a:t>
            </a: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dirty="0" err="1">
                <a:latin typeface="Calibri" panose="020F0502020204030204" pitchFamily="34" charset="0"/>
                <a:ea typeface="Calibri" panose="020F0502020204030204" pitchFamily="34" charset="0"/>
                <a:cs typeface="Times New Roman" panose="02020603050405020304" pitchFamily="18" charset="0"/>
              </a:rPr>
              <a:t>караються</a:t>
            </a:r>
            <a:r>
              <a:rPr lang="ru-RU" dirty="0">
                <a:latin typeface="Calibri" panose="020F0502020204030204" pitchFamily="34" charset="0"/>
                <a:ea typeface="Calibri" panose="020F0502020204030204" pitchFamily="34" charset="0"/>
                <a:cs typeface="Times New Roman" panose="02020603050405020304" pitchFamily="18" charset="0"/>
              </a:rPr>
              <a:t> штрафом </a:t>
            </a:r>
            <a:r>
              <a:rPr lang="ru-RU" dirty="0" err="1">
                <a:latin typeface="Calibri" panose="020F0502020204030204" pitchFamily="34" charset="0"/>
                <a:ea typeface="Calibri" panose="020F0502020204030204" pitchFamily="34" charset="0"/>
                <a:cs typeface="Times New Roman" panose="02020603050405020304" pitchFamily="18" charset="0"/>
              </a:rPr>
              <a:t>від</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однієї</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тисячі</a:t>
            </a:r>
            <a:r>
              <a:rPr lang="ru-RU" dirty="0">
                <a:latin typeface="Calibri" panose="020F0502020204030204" pitchFamily="34" charset="0"/>
                <a:ea typeface="Calibri" panose="020F0502020204030204" pitchFamily="34" charset="0"/>
                <a:cs typeface="Times New Roman" panose="02020603050405020304" pitchFamily="18" charset="0"/>
              </a:rPr>
              <a:t> до </a:t>
            </a:r>
            <a:r>
              <a:rPr lang="ru-RU" dirty="0" err="1">
                <a:latin typeface="Calibri" panose="020F0502020204030204" pitchFamily="34" charset="0"/>
                <a:ea typeface="Calibri" panose="020F0502020204030204" pitchFamily="34" charset="0"/>
                <a:cs typeface="Times New Roman" panose="02020603050405020304" pitchFamily="18" charset="0"/>
              </a:rPr>
              <a:t>чотирьох</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тисяч</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неоподатковуваних</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мінімумів</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доходів</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громадян</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обмеженням</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волі</a:t>
            </a:r>
            <a:r>
              <a:rPr lang="ru-RU" dirty="0">
                <a:latin typeface="Calibri" panose="020F0502020204030204" pitchFamily="34" charset="0"/>
                <a:ea typeface="Calibri" panose="020F0502020204030204" pitchFamily="34" charset="0"/>
                <a:cs typeface="Times New Roman" panose="02020603050405020304" pitchFamily="18" charset="0"/>
              </a:rPr>
              <a:t> на строк </a:t>
            </a:r>
            <a:r>
              <a:rPr lang="ru-RU" dirty="0" err="1">
                <a:latin typeface="Calibri" panose="020F0502020204030204" pitchFamily="34" charset="0"/>
                <a:ea typeface="Calibri" panose="020F0502020204030204" pitchFamily="34" charset="0"/>
                <a:cs typeface="Times New Roman" panose="02020603050405020304" pitchFamily="18" charset="0"/>
              </a:rPr>
              <a:t>від</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двох</a:t>
            </a:r>
            <a:r>
              <a:rPr lang="ru-RU" dirty="0">
                <a:latin typeface="Calibri" panose="020F0502020204030204" pitchFamily="34" charset="0"/>
                <a:ea typeface="Calibri" panose="020F0502020204030204" pitchFamily="34" charset="0"/>
                <a:cs typeface="Times New Roman" panose="02020603050405020304" pitchFamily="18" charset="0"/>
              </a:rPr>
              <a:t> до </a:t>
            </a:r>
            <a:r>
              <a:rPr lang="ru-RU" dirty="0" err="1">
                <a:latin typeface="Calibri" panose="020F0502020204030204" pitchFamily="34" charset="0"/>
                <a:ea typeface="Calibri" panose="020F0502020204030204" pitchFamily="34" charset="0"/>
                <a:cs typeface="Times New Roman" panose="02020603050405020304" pitchFamily="18" charset="0"/>
              </a:rPr>
              <a:t>п’яти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років</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позбавленням</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волі</a:t>
            </a:r>
            <a:r>
              <a:rPr lang="ru-RU" dirty="0">
                <a:latin typeface="Calibri" panose="020F0502020204030204" pitchFamily="34" charset="0"/>
                <a:ea typeface="Calibri" panose="020F0502020204030204" pitchFamily="34" charset="0"/>
                <a:cs typeface="Times New Roman" panose="02020603050405020304" pitchFamily="18" charset="0"/>
              </a:rPr>
              <a:t> на строк до </a:t>
            </a:r>
            <a:r>
              <a:rPr lang="ru-RU" dirty="0" err="1">
                <a:latin typeface="Calibri" panose="020F0502020204030204" pitchFamily="34" charset="0"/>
                <a:ea typeface="Calibri" panose="020F0502020204030204" pitchFamily="34" charset="0"/>
                <a:cs typeface="Times New Roman" panose="02020603050405020304" pitchFamily="18" charset="0"/>
              </a:rPr>
              <a:t>двох</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років</a:t>
            </a:r>
            <a:r>
              <a:rPr lang="ru-RU"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ru-RU" dirty="0">
                <a:latin typeface="Calibri" panose="020F0502020204030204" pitchFamily="34" charset="0"/>
                <a:ea typeface="Calibri" panose="020F0502020204030204" pitchFamily="34" charset="0"/>
                <a:cs typeface="Times New Roman" panose="02020603050405020304" pitchFamily="18" charset="0"/>
              </a:rPr>
              <a:t>2. </a:t>
            </a:r>
            <a:r>
              <a:rPr lang="ru-RU" dirty="0" err="1">
                <a:latin typeface="Calibri" panose="020F0502020204030204" pitchFamily="34" charset="0"/>
                <a:ea typeface="Calibri" panose="020F0502020204030204" pitchFamily="34" charset="0"/>
                <a:cs typeface="Times New Roman" panose="02020603050405020304" pitchFamily="18" charset="0"/>
              </a:rPr>
              <a:t>Прийняття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пропозиції</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обіцянки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одержання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неправомірної</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вигоди</a:t>
            </a:r>
            <a:r>
              <a:rPr lang="ru-RU" dirty="0">
                <a:latin typeface="Calibri" panose="020F0502020204030204" pitchFamily="34" charset="0"/>
                <a:ea typeface="Calibri" panose="020F0502020204030204" pitchFamily="34" charset="0"/>
                <a:cs typeface="Times New Roman" panose="02020603050405020304" pitchFamily="18" charset="0"/>
              </a:rPr>
              <a:t> для себе </a:t>
            </a:r>
            <a:r>
              <a:rPr lang="ru-RU" dirty="0" err="1">
                <a:latin typeface="Calibri" panose="020F0502020204030204" pitchFamily="34" charset="0"/>
                <a:ea typeface="Calibri" panose="020F0502020204030204" pitchFamily="34" charset="0"/>
                <a:cs typeface="Times New Roman" panose="02020603050405020304" pitchFamily="18" charset="0"/>
              </a:rPr>
              <a:t>чи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третьої</a:t>
            </a:r>
            <a:r>
              <a:rPr lang="ru-RU" dirty="0">
                <a:latin typeface="Calibri" panose="020F0502020204030204" pitchFamily="34" charset="0"/>
                <a:ea typeface="Calibri" panose="020F0502020204030204" pitchFamily="34" charset="0"/>
                <a:cs typeface="Times New Roman" panose="02020603050405020304" pitchFamily="18" charset="0"/>
              </a:rPr>
              <a:t> особи за </a:t>
            </a:r>
            <a:r>
              <a:rPr lang="ru-RU" dirty="0" err="1">
                <a:latin typeface="Calibri" panose="020F0502020204030204" pitchFamily="34" charset="0"/>
                <a:ea typeface="Calibri" panose="020F0502020204030204" pitchFamily="34" charset="0"/>
                <a:cs typeface="Times New Roman" panose="02020603050405020304" pitchFamily="18" charset="0"/>
              </a:rPr>
              <a:t>вплив</a:t>
            </a:r>
            <a:r>
              <a:rPr lang="ru-RU" dirty="0">
                <a:latin typeface="Calibri" panose="020F0502020204030204" pitchFamily="34" charset="0"/>
                <a:ea typeface="Calibri" panose="020F0502020204030204" pitchFamily="34" charset="0"/>
                <a:cs typeface="Times New Roman" panose="02020603050405020304" pitchFamily="18" charset="0"/>
              </a:rPr>
              <a:t> на </a:t>
            </a:r>
            <a:r>
              <a:rPr lang="ru-RU" dirty="0" err="1">
                <a:latin typeface="Calibri" panose="020F0502020204030204" pitchFamily="34" charset="0"/>
                <a:ea typeface="Calibri" panose="020F0502020204030204" pitchFamily="34" charset="0"/>
                <a:cs typeface="Times New Roman" panose="02020603050405020304" pitchFamily="18" charset="0"/>
              </a:rPr>
              <a:t>прийняття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рішення</a:t>
            </a:r>
            <a:r>
              <a:rPr lang="ru-RU" dirty="0">
                <a:latin typeface="Calibri" panose="020F0502020204030204" pitchFamily="34" charset="0"/>
                <a:ea typeface="Calibri" panose="020F0502020204030204" pitchFamily="34" charset="0"/>
                <a:cs typeface="Times New Roman" panose="02020603050405020304" pitchFamily="18" charset="0"/>
              </a:rPr>
              <a:t> особою, </a:t>
            </a:r>
            <a:r>
              <a:rPr lang="ru-RU" dirty="0" err="1">
                <a:latin typeface="Calibri" panose="020F0502020204030204" pitchFamily="34" charset="0"/>
                <a:ea typeface="Calibri" panose="020F0502020204030204" pitchFamily="34" charset="0"/>
                <a:cs typeface="Times New Roman" panose="02020603050405020304" pitchFamily="18" charset="0"/>
              </a:rPr>
              <a:t>уповноваженою</a:t>
            </a:r>
            <a:r>
              <a:rPr lang="ru-RU" dirty="0">
                <a:latin typeface="Calibri" panose="020F0502020204030204" pitchFamily="34" charset="0"/>
                <a:ea typeface="Calibri" panose="020F0502020204030204" pitchFamily="34" charset="0"/>
                <a:cs typeface="Times New Roman" panose="02020603050405020304" pitchFamily="18" charset="0"/>
              </a:rPr>
              <a:t> на </a:t>
            </a:r>
            <a:r>
              <a:rPr lang="ru-RU" dirty="0" err="1">
                <a:latin typeface="Calibri" panose="020F0502020204030204" pitchFamily="34" charset="0"/>
                <a:ea typeface="Calibri" panose="020F0502020204030204" pitchFamily="34" charset="0"/>
                <a:cs typeface="Times New Roman" panose="02020603050405020304" pitchFamily="18" charset="0"/>
              </a:rPr>
              <a:t>виконання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функцій</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держави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місцевого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самоврядування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пропозиція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чи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обіцянка</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здійснити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вплив</a:t>
            </a:r>
            <a:r>
              <a:rPr lang="ru-RU" dirty="0">
                <a:latin typeface="Calibri" panose="020F0502020204030204" pitchFamily="34" charset="0"/>
                <a:ea typeface="Calibri" panose="020F0502020204030204" pitchFamily="34" charset="0"/>
                <a:cs typeface="Times New Roman" panose="02020603050405020304" pitchFamily="18" charset="0"/>
              </a:rPr>
              <a:t> за </a:t>
            </a:r>
            <a:r>
              <a:rPr lang="ru-RU" dirty="0" err="1">
                <a:latin typeface="Calibri" panose="020F0502020204030204" pitchFamily="34" charset="0"/>
                <a:ea typeface="Calibri" panose="020F0502020204030204" pitchFamily="34" charset="0"/>
                <a:cs typeface="Times New Roman" panose="02020603050405020304" pitchFamily="18" charset="0"/>
              </a:rPr>
              <a:t>надання</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такої</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вигоди</a:t>
            </a:r>
            <a:r>
              <a:rPr lang="ru-RU"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ru-RU" dirty="0" err="1">
                <a:latin typeface="Calibri" panose="020F0502020204030204" pitchFamily="34" charset="0"/>
                <a:ea typeface="Calibri" panose="020F0502020204030204" pitchFamily="34" charset="0"/>
                <a:cs typeface="Times New Roman" panose="02020603050405020304" pitchFamily="18" charset="0"/>
              </a:rPr>
              <a:t>караються</a:t>
            </a:r>
            <a:r>
              <a:rPr lang="ru-RU" dirty="0">
                <a:latin typeface="Calibri" panose="020F0502020204030204" pitchFamily="34" charset="0"/>
                <a:ea typeface="Calibri" panose="020F0502020204030204" pitchFamily="34" charset="0"/>
                <a:cs typeface="Times New Roman" panose="02020603050405020304" pitchFamily="18" charset="0"/>
              </a:rPr>
              <a:t> штрафом </a:t>
            </a:r>
            <a:r>
              <a:rPr lang="ru-RU" dirty="0" err="1">
                <a:latin typeface="Calibri" panose="020F0502020204030204" pitchFamily="34" charset="0"/>
                <a:ea typeface="Calibri" panose="020F0502020204030204" pitchFamily="34" charset="0"/>
                <a:cs typeface="Times New Roman" panose="02020603050405020304" pitchFamily="18" charset="0"/>
              </a:rPr>
              <a:t>від</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двох</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тисяч</a:t>
            </a:r>
            <a:r>
              <a:rPr lang="ru-RU" dirty="0">
                <a:latin typeface="Calibri" panose="020F0502020204030204" pitchFamily="34" charset="0"/>
                <a:ea typeface="Calibri" panose="020F0502020204030204" pitchFamily="34" charset="0"/>
                <a:cs typeface="Times New Roman" panose="02020603050405020304" pitchFamily="18" charset="0"/>
              </a:rPr>
              <a:t> до </a:t>
            </a:r>
            <a:r>
              <a:rPr lang="ru-RU" dirty="0" err="1">
                <a:latin typeface="Calibri" panose="020F0502020204030204" pitchFamily="34" charset="0"/>
                <a:ea typeface="Calibri" panose="020F0502020204030204" pitchFamily="34" charset="0"/>
                <a:cs typeface="Times New Roman" panose="02020603050405020304" pitchFamily="18" charset="0"/>
              </a:rPr>
              <a:t>п’яти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тисяч</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п’ятисот</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неоподатковуваних</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мінімумів</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доходів</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громадян</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або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позбавленням</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волі</a:t>
            </a:r>
            <a:r>
              <a:rPr lang="ru-RU" dirty="0">
                <a:latin typeface="Calibri" panose="020F0502020204030204" pitchFamily="34" charset="0"/>
                <a:ea typeface="Calibri" panose="020F0502020204030204" pitchFamily="34" charset="0"/>
                <a:cs typeface="Times New Roman" panose="02020603050405020304" pitchFamily="18" charset="0"/>
              </a:rPr>
              <a:t> на строк </a:t>
            </a:r>
            <a:r>
              <a:rPr lang="ru-RU" dirty="0" err="1">
                <a:latin typeface="Calibri" panose="020F0502020204030204" pitchFamily="34" charset="0"/>
                <a:ea typeface="Calibri" panose="020F0502020204030204" pitchFamily="34" charset="0"/>
                <a:cs typeface="Times New Roman" panose="02020603050405020304" pitchFamily="18" charset="0"/>
              </a:rPr>
              <a:t>від</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двох</a:t>
            </a:r>
            <a:r>
              <a:rPr lang="ru-RU" dirty="0">
                <a:latin typeface="Calibri" panose="020F0502020204030204" pitchFamily="34" charset="0"/>
                <a:ea typeface="Calibri" panose="020F0502020204030204" pitchFamily="34" charset="0"/>
                <a:cs typeface="Times New Roman" panose="02020603050405020304" pitchFamily="18" charset="0"/>
              </a:rPr>
              <a:t> до </a:t>
            </a:r>
            <a:r>
              <a:rPr lang="ru-RU" dirty="0" err="1">
                <a:latin typeface="Calibri" panose="020F0502020204030204" pitchFamily="34" charset="0"/>
                <a:ea typeface="Calibri" panose="020F0502020204030204" pitchFamily="34" charset="0"/>
                <a:cs typeface="Times New Roman" panose="02020603050405020304" pitchFamily="18" charset="0"/>
              </a:rPr>
              <a:t>п’яти</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Calibri" panose="020F0502020204030204" pitchFamily="34" charset="0"/>
                <a:ea typeface="Calibri" panose="020F0502020204030204" pitchFamily="34" charset="0"/>
                <a:cs typeface="Times New Roman" panose="02020603050405020304" pitchFamily="18" charset="0"/>
              </a:rPr>
              <a:t>років</a:t>
            </a:r>
            <a:r>
              <a:rPr lang="ru-RU" dirty="0">
                <a:latin typeface="Calibri" panose="020F0502020204030204" pitchFamily="34" charset="0"/>
                <a:ea typeface="Calibri" panose="020F0502020204030204" pitchFamily="34"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609875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Стаття</a:t>
            </a:r>
            <a:r>
              <a:rPr lang="ru-RU" dirty="0"/>
              <a:t> 370. </a:t>
            </a:r>
            <a:r>
              <a:rPr lang="ru-RU" dirty="0" err="1"/>
              <a:t>Провокація</a:t>
            </a:r>
            <a:r>
              <a:rPr lang="ru-RU" dirty="0"/>
              <a:t> </a:t>
            </a:r>
            <a:r>
              <a:rPr lang="ru-RU" dirty="0" err="1"/>
              <a:t>підкупу</a:t>
            </a:r>
            <a:endParaRPr lang="ru-RU" dirty="0"/>
          </a:p>
        </p:txBody>
      </p:sp>
      <p:sp>
        <p:nvSpPr>
          <p:cNvPr id="3" name="Объект 2"/>
          <p:cNvSpPr>
            <a:spLocks noGrp="1"/>
          </p:cNvSpPr>
          <p:nvPr>
            <p:ph idx="1"/>
          </p:nvPr>
        </p:nvSpPr>
        <p:spPr/>
        <p:txBody>
          <a:bodyPr>
            <a:normAutofit fontScale="92500" lnSpcReduction="10000"/>
          </a:bodyPr>
          <a:lstStyle/>
          <a:p>
            <a:r>
              <a:rPr lang="ru-RU" dirty="0" err="1"/>
              <a:t>Провокація</a:t>
            </a:r>
            <a:r>
              <a:rPr lang="ru-RU" dirty="0"/>
              <a:t> </a:t>
            </a:r>
            <a:r>
              <a:rPr lang="ru-RU" dirty="0" err="1"/>
              <a:t>підкупу</a:t>
            </a:r>
            <a:r>
              <a:rPr lang="ru-RU" dirty="0"/>
              <a:t>, </a:t>
            </a:r>
            <a:r>
              <a:rPr lang="ru-RU" dirty="0" err="1"/>
              <a:t>тобто</a:t>
            </a:r>
            <a:r>
              <a:rPr lang="ru-RU" dirty="0"/>
              <a:t> </a:t>
            </a:r>
            <a:r>
              <a:rPr lang="ru-RU" dirty="0" err="1"/>
              <a:t>дії</a:t>
            </a:r>
            <a:r>
              <a:rPr lang="ru-RU" dirty="0"/>
              <a:t> </a:t>
            </a:r>
            <a:r>
              <a:rPr lang="ru-RU" dirty="0" err="1"/>
              <a:t>службової</a:t>
            </a:r>
            <a:r>
              <a:rPr lang="ru-RU" dirty="0"/>
              <a:t> особи з </a:t>
            </a:r>
            <a:r>
              <a:rPr lang="ru-RU" dirty="0" err="1"/>
              <a:t>підбурення</a:t>
            </a:r>
            <a:r>
              <a:rPr lang="ru-RU" dirty="0"/>
              <a:t> особи на </a:t>
            </a:r>
            <a:r>
              <a:rPr lang="ru-RU" dirty="0" err="1"/>
              <a:t>пропонування</a:t>
            </a:r>
            <a:r>
              <a:rPr lang="ru-RU" dirty="0"/>
              <a:t>, </a:t>
            </a:r>
            <a:r>
              <a:rPr lang="ru-RU" dirty="0" err="1"/>
              <a:t>обіцянку</a:t>
            </a:r>
            <a:r>
              <a:rPr lang="ru-RU" dirty="0"/>
              <a:t> </a:t>
            </a:r>
            <a:r>
              <a:rPr lang="ru-RU" dirty="0" err="1"/>
              <a:t>чи</a:t>
            </a:r>
            <a:r>
              <a:rPr lang="ru-RU" dirty="0"/>
              <a:t> </a:t>
            </a:r>
            <a:r>
              <a:rPr lang="ru-RU" dirty="0" err="1"/>
              <a:t>надання</a:t>
            </a:r>
            <a:r>
              <a:rPr lang="ru-RU" dirty="0"/>
              <a:t> </a:t>
            </a:r>
            <a:r>
              <a:rPr lang="ru-RU" dirty="0" err="1"/>
              <a:t>неправомірної</a:t>
            </a:r>
            <a:r>
              <a:rPr lang="ru-RU" dirty="0"/>
              <a:t> </a:t>
            </a:r>
            <a:r>
              <a:rPr lang="ru-RU" dirty="0" err="1"/>
              <a:t>вигоди</a:t>
            </a:r>
            <a:r>
              <a:rPr lang="ru-RU" dirty="0"/>
              <a:t> </a:t>
            </a:r>
            <a:r>
              <a:rPr lang="ru-RU" dirty="0" err="1"/>
              <a:t>або</a:t>
            </a:r>
            <a:r>
              <a:rPr lang="ru-RU" dirty="0"/>
              <a:t> </a:t>
            </a:r>
            <a:r>
              <a:rPr lang="ru-RU" dirty="0" err="1"/>
              <a:t>прийняття</a:t>
            </a:r>
            <a:r>
              <a:rPr lang="ru-RU" dirty="0"/>
              <a:t> </a:t>
            </a:r>
            <a:r>
              <a:rPr lang="ru-RU" dirty="0" err="1"/>
              <a:t>пропозиції</a:t>
            </a:r>
            <a:r>
              <a:rPr lang="ru-RU" dirty="0"/>
              <a:t>, </a:t>
            </a:r>
            <a:r>
              <a:rPr lang="ru-RU" dirty="0" err="1"/>
              <a:t>обіцянки</a:t>
            </a:r>
            <a:r>
              <a:rPr lang="ru-RU" dirty="0"/>
              <a:t> </a:t>
            </a:r>
            <a:r>
              <a:rPr lang="ru-RU" dirty="0" err="1"/>
              <a:t>чи</a:t>
            </a:r>
            <a:r>
              <a:rPr lang="ru-RU" dirty="0"/>
              <a:t> </a:t>
            </a:r>
            <a:r>
              <a:rPr lang="ru-RU" dirty="0" err="1"/>
              <a:t>одержання</a:t>
            </a:r>
            <a:r>
              <a:rPr lang="ru-RU" dirty="0"/>
              <a:t> </a:t>
            </a:r>
            <a:r>
              <a:rPr lang="ru-RU" dirty="0" err="1"/>
              <a:t>такої</a:t>
            </a:r>
            <a:r>
              <a:rPr lang="ru-RU" dirty="0"/>
              <a:t> </a:t>
            </a:r>
            <a:r>
              <a:rPr lang="ru-RU" dirty="0" err="1"/>
              <a:t>вигоди</a:t>
            </a:r>
            <a:r>
              <a:rPr lang="ru-RU" dirty="0"/>
              <a:t>, </a:t>
            </a:r>
            <a:r>
              <a:rPr lang="ru-RU" dirty="0" err="1"/>
              <a:t>щоб</a:t>
            </a:r>
            <a:r>
              <a:rPr lang="ru-RU" dirty="0"/>
              <a:t> </a:t>
            </a:r>
            <a:r>
              <a:rPr lang="ru-RU" dirty="0" err="1"/>
              <a:t>потім</a:t>
            </a:r>
            <a:r>
              <a:rPr lang="ru-RU" dirty="0"/>
              <a:t> </a:t>
            </a:r>
            <a:r>
              <a:rPr lang="ru-RU" dirty="0" err="1"/>
              <a:t>викрити</a:t>
            </a:r>
            <a:r>
              <a:rPr lang="ru-RU" dirty="0"/>
              <a:t> того, </a:t>
            </a:r>
            <a:r>
              <a:rPr lang="ru-RU" dirty="0" err="1"/>
              <a:t>хто</a:t>
            </a:r>
            <a:r>
              <a:rPr lang="ru-RU" dirty="0"/>
              <a:t> </a:t>
            </a:r>
            <a:r>
              <a:rPr lang="ru-RU" dirty="0" err="1"/>
              <a:t>пропонував</a:t>
            </a:r>
            <a:r>
              <a:rPr lang="ru-RU" dirty="0"/>
              <a:t>, </a:t>
            </a:r>
            <a:r>
              <a:rPr lang="ru-RU" dirty="0" err="1"/>
              <a:t>обіцяв</a:t>
            </a:r>
            <a:r>
              <a:rPr lang="ru-RU" dirty="0"/>
              <a:t>, </a:t>
            </a:r>
            <a:r>
              <a:rPr lang="ru-RU" dirty="0" err="1"/>
              <a:t>надав</a:t>
            </a:r>
            <a:r>
              <a:rPr lang="ru-RU" dirty="0"/>
              <a:t> </a:t>
            </a:r>
            <a:r>
              <a:rPr lang="ru-RU" dirty="0" err="1"/>
              <a:t>неправомірну</a:t>
            </a:r>
            <a:r>
              <a:rPr lang="ru-RU" dirty="0"/>
              <a:t> </a:t>
            </a:r>
            <a:r>
              <a:rPr lang="ru-RU" dirty="0" err="1"/>
              <a:t>вигоду</a:t>
            </a:r>
            <a:r>
              <a:rPr lang="ru-RU" dirty="0"/>
              <a:t> </a:t>
            </a:r>
            <a:r>
              <a:rPr lang="ru-RU" dirty="0" err="1"/>
              <a:t>або</a:t>
            </a:r>
            <a:r>
              <a:rPr lang="ru-RU" dirty="0"/>
              <a:t> </a:t>
            </a:r>
            <a:r>
              <a:rPr lang="ru-RU" dirty="0" err="1"/>
              <a:t>прийняв</a:t>
            </a:r>
            <a:r>
              <a:rPr lang="ru-RU" dirty="0"/>
              <a:t> </a:t>
            </a:r>
            <a:r>
              <a:rPr lang="ru-RU" dirty="0" err="1"/>
              <a:t>пропозицію</a:t>
            </a:r>
            <a:r>
              <a:rPr lang="ru-RU" dirty="0"/>
              <a:t>, </a:t>
            </a:r>
            <a:r>
              <a:rPr lang="ru-RU" dirty="0" err="1"/>
              <a:t>обіцянку</a:t>
            </a:r>
            <a:r>
              <a:rPr lang="ru-RU" dirty="0"/>
              <a:t> </a:t>
            </a:r>
            <a:r>
              <a:rPr lang="ru-RU" dirty="0" err="1"/>
              <a:t>чи</a:t>
            </a:r>
            <a:r>
              <a:rPr lang="ru-RU" dirty="0"/>
              <a:t> одержав </a:t>
            </a:r>
            <a:r>
              <a:rPr lang="ru-RU" dirty="0" err="1"/>
              <a:t>таку</a:t>
            </a:r>
            <a:r>
              <a:rPr lang="ru-RU" dirty="0"/>
              <a:t> </a:t>
            </a:r>
            <a:r>
              <a:rPr lang="ru-RU" dirty="0" err="1"/>
              <a:t>вигоду</a:t>
            </a:r>
            <a:r>
              <a:rPr lang="ru-RU" dirty="0"/>
              <a:t>, -</a:t>
            </a:r>
          </a:p>
          <a:p>
            <a:r>
              <a:rPr lang="ru-RU" dirty="0" err="1"/>
              <a:t>карається</a:t>
            </a:r>
            <a:r>
              <a:rPr lang="ru-RU" dirty="0"/>
              <a:t> </a:t>
            </a:r>
            <a:r>
              <a:rPr lang="ru-RU" dirty="0" err="1"/>
              <a:t>обмеженням</a:t>
            </a:r>
            <a:r>
              <a:rPr lang="ru-RU" dirty="0"/>
              <a:t> </a:t>
            </a:r>
            <a:r>
              <a:rPr lang="ru-RU" dirty="0" err="1"/>
              <a:t>волі</a:t>
            </a:r>
            <a:r>
              <a:rPr lang="ru-RU" dirty="0"/>
              <a:t> на строк до </a:t>
            </a:r>
            <a:r>
              <a:rPr lang="ru-RU" dirty="0" err="1"/>
              <a:t>п'яти</a:t>
            </a:r>
            <a:r>
              <a:rPr lang="ru-RU" dirty="0"/>
              <a:t> </a:t>
            </a:r>
            <a:r>
              <a:rPr lang="ru-RU" dirty="0" err="1"/>
              <a:t>років</a:t>
            </a:r>
            <a:r>
              <a:rPr lang="ru-RU" dirty="0"/>
              <a:t> </a:t>
            </a:r>
            <a:r>
              <a:rPr lang="ru-RU" dirty="0" err="1"/>
              <a:t>або</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двох</a:t>
            </a:r>
            <a:r>
              <a:rPr lang="ru-RU" dirty="0"/>
              <a:t> до </a:t>
            </a:r>
            <a:r>
              <a:rPr lang="ru-RU" dirty="0" err="1"/>
              <a:t>п'яти</a:t>
            </a:r>
            <a:r>
              <a:rPr lang="ru-RU" dirty="0"/>
              <a:t> </a:t>
            </a:r>
            <a:r>
              <a:rPr lang="ru-RU" dirty="0" err="1"/>
              <a:t>років</a:t>
            </a:r>
            <a:r>
              <a:rPr lang="ru-RU" dirty="0"/>
              <a:t>, та </a:t>
            </a:r>
            <a:r>
              <a:rPr lang="ru-RU" dirty="0" err="1"/>
              <a:t>зі</a:t>
            </a:r>
            <a:r>
              <a:rPr lang="ru-RU" dirty="0"/>
              <a:t> штрафом </a:t>
            </a:r>
            <a:r>
              <a:rPr lang="ru-RU" dirty="0" err="1"/>
              <a:t>від</a:t>
            </a:r>
            <a:r>
              <a:rPr lang="ru-RU" dirty="0"/>
              <a:t> </a:t>
            </a:r>
            <a:r>
              <a:rPr lang="ru-RU" dirty="0" err="1"/>
              <a:t>двохсот</a:t>
            </a:r>
            <a:r>
              <a:rPr lang="ru-RU" dirty="0"/>
              <a:t> </a:t>
            </a:r>
            <a:r>
              <a:rPr lang="ru-RU" dirty="0" err="1"/>
              <a:t>п'ятдесяти</a:t>
            </a:r>
            <a:r>
              <a:rPr lang="ru-RU" dirty="0"/>
              <a:t> до </a:t>
            </a:r>
            <a:r>
              <a:rPr lang="ru-RU" dirty="0" err="1"/>
              <a:t>п'ятисот</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dirty="0"/>
              <a:t>.</a:t>
            </a:r>
          </a:p>
          <a:p>
            <a:r>
              <a:rPr lang="ru-RU" dirty="0"/>
              <a:t>2. Те </a:t>
            </a:r>
            <a:r>
              <a:rPr lang="ru-RU" dirty="0" err="1"/>
              <a:t>саме</a:t>
            </a:r>
            <a:r>
              <a:rPr lang="ru-RU" dirty="0"/>
              <a:t> </a:t>
            </a:r>
            <a:r>
              <a:rPr lang="ru-RU" dirty="0" err="1"/>
              <a:t>діяння</a:t>
            </a:r>
            <a:r>
              <a:rPr lang="ru-RU" dirty="0"/>
              <a:t>, </a:t>
            </a:r>
            <a:r>
              <a:rPr lang="ru-RU" dirty="0" err="1"/>
              <a:t>вчинене</a:t>
            </a:r>
            <a:r>
              <a:rPr lang="ru-RU" dirty="0"/>
              <a:t> </a:t>
            </a:r>
            <a:r>
              <a:rPr lang="ru-RU" dirty="0" err="1"/>
              <a:t>службовою</a:t>
            </a:r>
            <a:r>
              <a:rPr lang="ru-RU" dirty="0"/>
              <a:t> особою </a:t>
            </a:r>
            <a:r>
              <a:rPr lang="ru-RU" dirty="0" err="1"/>
              <a:t>правоохоронних</a:t>
            </a:r>
            <a:r>
              <a:rPr lang="ru-RU" dirty="0"/>
              <a:t> </a:t>
            </a:r>
            <a:r>
              <a:rPr lang="ru-RU" dirty="0" err="1"/>
              <a:t>органів</a:t>
            </a:r>
            <a:r>
              <a:rPr lang="ru-RU" dirty="0"/>
              <a:t>, -</a:t>
            </a:r>
          </a:p>
          <a:p>
            <a:r>
              <a:rPr lang="ru-RU" dirty="0" err="1"/>
              <a:t>карається</a:t>
            </a:r>
            <a:r>
              <a:rPr lang="ru-RU" dirty="0"/>
              <a:t> </a:t>
            </a:r>
            <a:r>
              <a:rPr lang="ru-RU" dirty="0" err="1"/>
              <a:t>позбавленням</a:t>
            </a:r>
            <a:r>
              <a:rPr lang="ru-RU" dirty="0"/>
              <a:t> </a:t>
            </a:r>
            <a:r>
              <a:rPr lang="ru-RU" dirty="0" err="1"/>
              <a:t>волі</a:t>
            </a:r>
            <a:r>
              <a:rPr lang="ru-RU" dirty="0"/>
              <a:t> на строк </a:t>
            </a:r>
            <a:r>
              <a:rPr lang="ru-RU" dirty="0" err="1"/>
              <a:t>від</a:t>
            </a:r>
            <a:r>
              <a:rPr lang="ru-RU" dirty="0"/>
              <a:t> </a:t>
            </a:r>
            <a:r>
              <a:rPr lang="ru-RU" dirty="0" err="1"/>
              <a:t>трьох</a:t>
            </a:r>
            <a:r>
              <a:rPr lang="ru-RU" dirty="0"/>
              <a:t> до семи </a:t>
            </a:r>
            <a:r>
              <a:rPr lang="ru-RU" dirty="0" err="1"/>
              <a:t>років</a:t>
            </a:r>
            <a:r>
              <a:rPr lang="ru-RU" dirty="0"/>
              <a:t> та </a:t>
            </a:r>
            <a:r>
              <a:rPr lang="ru-RU" dirty="0" err="1"/>
              <a:t>зі</a:t>
            </a:r>
            <a:r>
              <a:rPr lang="ru-RU" dirty="0"/>
              <a:t> штрафом </a:t>
            </a:r>
            <a:r>
              <a:rPr lang="ru-RU" dirty="0" err="1"/>
              <a:t>від</a:t>
            </a:r>
            <a:r>
              <a:rPr lang="ru-RU" dirty="0"/>
              <a:t> </a:t>
            </a:r>
            <a:r>
              <a:rPr lang="ru-RU" dirty="0" err="1"/>
              <a:t>п'ятисот</a:t>
            </a:r>
            <a:r>
              <a:rPr lang="ru-RU" dirty="0"/>
              <a:t> до семисот </a:t>
            </a:r>
            <a:r>
              <a:rPr lang="ru-RU" dirty="0" err="1"/>
              <a:t>п'ятдесяти</a:t>
            </a:r>
            <a:r>
              <a:rPr lang="ru-RU" dirty="0"/>
              <a:t> </a:t>
            </a:r>
            <a:r>
              <a:rPr lang="ru-RU" dirty="0" err="1"/>
              <a:t>неоподатковуваних</a:t>
            </a:r>
            <a:r>
              <a:rPr lang="ru-RU" dirty="0"/>
              <a:t> </a:t>
            </a:r>
            <a:r>
              <a:rPr lang="ru-RU" dirty="0" err="1"/>
              <a:t>мінімумів</a:t>
            </a:r>
            <a:r>
              <a:rPr lang="ru-RU" dirty="0"/>
              <a:t> </a:t>
            </a:r>
            <a:r>
              <a:rPr lang="ru-RU" dirty="0" err="1"/>
              <a:t>доходів</a:t>
            </a:r>
            <a:r>
              <a:rPr lang="ru-RU" dirty="0"/>
              <a:t> </a:t>
            </a:r>
            <a:r>
              <a:rPr lang="ru-RU" dirty="0" err="1"/>
              <a:t>громадян</a:t>
            </a:r>
            <a:r>
              <a:rPr lang="ru-RU"/>
              <a:t>.</a:t>
            </a:r>
          </a:p>
          <a:p>
            <a:endParaRPr lang="ru-RU"/>
          </a:p>
        </p:txBody>
      </p:sp>
    </p:spTree>
    <p:extLst>
      <p:ext uri="{BB962C8B-B14F-4D97-AF65-F5344CB8AC3E}">
        <p14:creationId xmlns:p14="http://schemas.microsoft.com/office/powerpoint/2010/main" val="45617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365EBF-7EA4-4053-92EE-3CA0BA07526E}"/>
              </a:ext>
            </a:extLst>
          </p:cNvPr>
          <p:cNvSpPr>
            <a:spLocks noGrp="1"/>
          </p:cNvSpPr>
          <p:nvPr>
            <p:ph type="title"/>
          </p:nvPr>
        </p:nvSpPr>
        <p:spPr/>
        <p:txBody>
          <a:bodyPr/>
          <a:lstStyle/>
          <a:p>
            <a:r>
              <a:rPr lang="ru-RU" sz="2000" dirty="0" err="1"/>
              <a:t>Важливо</a:t>
            </a:r>
            <a:r>
              <a:rPr lang="ru-RU" sz="2000" dirty="0"/>
              <a:t>! З </a:t>
            </a:r>
            <a:r>
              <a:rPr lang="ru-RU" sz="2000" dirty="0" err="1"/>
              <a:t>огляду</a:t>
            </a:r>
            <a:r>
              <a:rPr lang="ru-RU" sz="2000" dirty="0"/>
              <a:t> на те, </a:t>
            </a:r>
            <a:r>
              <a:rPr lang="ru-RU" sz="2000" dirty="0" err="1"/>
              <a:t>що</a:t>
            </a:r>
            <a:r>
              <a:rPr lang="ru-RU" sz="2000" dirty="0"/>
              <a:t> </a:t>
            </a:r>
            <a:r>
              <a:rPr lang="ru-RU" sz="2000" dirty="0" err="1"/>
              <a:t>суміщення</a:t>
            </a:r>
            <a:r>
              <a:rPr lang="ru-RU" sz="2000" dirty="0"/>
              <a:t> зараз </a:t>
            </a:r>
            <a:r>
              <a:rPr lang="ru-RU" sz="2000" dirty="0" err="1"/>
              <a:t>може</a:t>
            </a:r>
            <a:r>
              <a:rPr lang="ru-RU" sz="2000" dirty="0"/>
              <a:t> </a:t>
            </a:r>
            <a:r>
              <a:rPr lang="ru-RU" sz="2000" dirty="0" err="1"/>
              <a:t>виникати</a:t>
            </a:r>
            <a:r>
              <a:rPr lang="ru-RU" sz="2000" dirty="0"/>
              <a:t> у ОМС та </a:t>
            </a:r>
            <a:r>
              <a:rPr lang="ru-RU" sz="2000" dirty="0" err="1"/>
              <a:t>заснованих</a:t>
            </a:r>
            <a:r>
              <a:rPr lang="ru-RU" sz="2000" dirty="0"/>
              <a:t> за </a:t>
            </a:r>
            <a:r>
              <a:rPr lang="ru-RU" sz="2000" dirty="0" err="1"/>
              <a:t>рахунок</a:t>
            </a:r>
            <a:r>
              <a:rPr lang="ru-RU" sz="2000" dirty="0"/>
              <a:t> майна </a:t>
            </a:r>
            <a:r>
              <a:rPr lang="ru-RU" sz="2000" dirty="0" err="1"/>
              <a:t>територіальних</a:t>
            </a:r>
            <a:r>
              <a:rPr lang="ru-RU" sz="2000" dirty="0"/>
              <a:t> громад </a:t>
            </a:r>
            <a:r>
              <a:rPr lang="ru-RU" sz="2000" dirty="0" err="1"/>
              <a:t>комунальних</a:t>
            </a:r>
            <a:r>
              <a:rPr lang="ru-RU" sz="2000" dirty="0"/>
              <a:t> </a:t>
            </a:r>
            <a:r>
              <a:rPr lang="ru-RU" sz="2000" dirty="0" err="1"/>
              <a:t>юридичних</a:t>
            </a:r>
            <a:r>
              <a:rPr lang="ru-RU" sz="2000" dirty="0"/>
              <a:t> особах у </a:t>
            </a:r>
            <a:r>
              <a:rPr lang="ru-RU" sz="2000" dirty="0" err="1"/>
              <a:t>зв’язку</a:t>
            </a:r>
            <a:r>
              <a:rPr lang="ru-RU" sz="2000" dirty="0"/>
              <a:t> </a:t>
            </a:r>
            <a:r>
              <a:rPr lang="ru-RU" sz="2000" dirty="0" err="1"/>
              <a:t>із</a:t>
            </a:r>
            <a:r>
              <a:rPr lang="ru-RU" sz="2000" dirty="0"/>
              <a:t> </a:t>
            </a:r>
            <a:r>
              <a:rPr lang="ru-RU" sz="2000" dirty="0" err="1"/>
              <a:t>масовими</a:t>
            </a:r>
            <a:r>
              <a:rPr lang="ru-RU" sz="2000" dirty="0"/>
              <a:t> </a:t>
            </a:r>
            <a:r>
              <a:rPr lang="ru-RU" sz="2000" dirty="0" err="1"/>
              <a:t>реорганізаціями</a:t>
            </a:r>
            <a:r>
              <a:rPr lang="ru-RU" sz="2000" dirty="0"/>
              <a:t>, </a:t>
            </a:r>
            <a:r>
              <a:rPr lang="ru-RU" sz="2000" dirty="0" err="1"/>
              <a:t>слід</a:t>
            </a:r>
            <a:r>
              <a:rPr lang="ru-RU" sz="2000" dirty="0"/>
              <a:t> </a:t>
            </a:r>
            <a:r>
              <a:rPr lang="ru-RU" sz="2000" dirty="0" err="1"/>
              <a:t>звертати</a:t>
            </a:r>
            <a:r>
              <a:rPr lang="ru-RU" sz="2000" dirty="0"/>
              <a:t> </a:t>
            </a:r>
            <a:r>
              <a:rPr lang="ru-RU" sz="2000" dirty="0" err="1"/>
              <a:t>увагу</a:t>
            </a:r>
            <a:r>
              <a:rPr lang="ru-RU" sz="2000" dirty="0"/>
              <a:t> на </a:t>
            </a:r>
            <a:r>
              <a:rPr lang="ru-RU" sz="2000" dirty="0" err="1"/>
              <a:t>наступне</a:t>
            </a:r>
            <a:r>
              <a:rPr lang="ru-RU" sz="2000" dirty="0"/>
              <a:t>.</a:t>
            </a:r>
            <a:endParaRPr lang="uk-UA" sz="2000" dirty="0"/>
          </a:p>
        </p:txBody>
      </p:sp>
      <p:sp>
        <p:nvSpPr>
          <p:cNvPr id="3" name="Місце для вмісту 2">
            <a:extLst>
              <a:ext uri="{FF2B5EF4-FFF2-40B4-BE49-F238E27FC236}">
                <a16:creationId xmlns:a16="http://schemas.microsoft.com/office/drawing/2014/main" id="{856821E0-D551-455F-A540-1F407FC8CD82}"/>
              </a:ext>
            </a:extLst>
          </p:cNvPr>
          <p:cNvSpPr>
            <a:spLocks noGrp="1"/>
          </p:cNvSpPr>
          <p:nvPr>
            <p:ph idx="1"/>
          </p:nvPr>
        </p:nvSpPr>
        <p:spPr>
          <a:xfrm>
            <a:off x="0" y="2052918"/>
            <a:ext cx="12019175" cy="4195481"/>
          </a:xfrm>
        </p:spPr>
        <p:txBody>
          <a:bodyPr>
            <a:normAutofit lnSpcReduction="10000"/>
          </a:bodyPr>
          <a:lstStyle/>
          <a:p>
            <a:r>
              <a:rPr lang="uk-UA" dirty="0"/>
              <a:t>Для встановлення суміщення посад у штатному розписі ОМС (КП чи КЗ) має бути передбачена вакантна посада (див. п. 9 Інструкції № 53-ВЛ згаданої вище). Зокрема, Інструкцією передбачено, що зменшення чисельності працівників у результаті суміщення професій (посад) не може бути підставою для зміни встановленого підприємствам, установам, організаціям ліміту чисельності та затвердженого для них штатного розпису, ліквідації підрозділів.</a:t>
            </a:r>
          </a:p>
          <a:p>
            <a:endParaRPr lang="uk-UA" dirty="0"/>
          </a:p>
          <a:p>
            <a:r>
              <a:rPr lang="uk-UA" dirty="0"/>
              <a:t>У розпорядженні (наказі) щодо суміщення вказується назва посади, за якою відбуватиметься суміщення, умови виконання роботи та розмір доплати до посадового окладу. Розпорядження (наказ) керівника, у якому перелічено усі ці умови, на якому проставлений підпис працівника про ознайомлення, і буде простим письмовим трудовим договором. Тобто укладати окремий трудовий договір для даних випадків не потрібно.</a:t>
            </a:r>
          </a:p>
        </p:txBody>
      </p:sp>
    </p:spTree>
    <p:extLst>
      <p:ext uri="{BB962C8B-B14F-4D97-AF65-F5344CB8AC3E}">
        <p14:creationId xmlns:p14="http://schemas.microsoft.com/office/powerpoint/2010/main" val="166922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0C279-846F-4A29-8609-93FCF3790AB5}"/>
              </a:ext>
            </a:extLst>
          </p:cNvPr>
          <p:cNvSpPr>
            <a:spLocks noGrp="1"/>
          </p:cNvSpPr>
          <p:nvPr>
            <p:ph type="title"/>
          </p:nvPr>
        </p:nvSpPr>
        <p:spPr/>
        <p:txBody>
          <a:bodyPr/>
          <a:lstStyle/>
          <a:p>
            <a:r>
              <a:rPr lang="ru-RU" sz="2000" dirty="0" err="1"/>
              <a:t>Важливо</a:t>
            </a:r>
            <a:r>
              <a:rPr lang="ru-RU" sz="2000" dirty="0"/>
              <a:t>! </a:t>
            </a:r>
            <a:r>
              <a:rPr lang="ru-RU" sz="2000" dirty="0" err="1"/>
              <a:t>Суміщення</a:t>
            </a:r>
            <a:r>
              <a:rPr lang="ru-RU" sz="2000" dirty="0"/>
              <a:t> посад </a:t>
            </a:r>
            <a:r>
              <a:rPr lang="ru-RU" sz="2000" dirty="0" err="1"/>
              <a:t>може</a:t>
            </a:r>
            <a:r>
              <a:rPr lang="ru-RU" sz="2000" dirty="0"/>
              <a:t> </a:t>
            </a:r>
            <a:r>
              <a:rPr lang="ru-RU" sz="2000" dirty="0" err="1"/>
              <a:t>встановлюватися</a:t>
            </a:r>
            <a:r>
              <a:rPr lang="ru-RU" sz="2000" dirty="0"/>
              <a:t> на </a:t>
            </a:r>
            <a:r>
              <a:rPr lang="ru-RU" sz="2000" dirty="0" err="1"/>
              <a:t>певний</a:t>
            </a:r>
            <a:r>
              <a:rPr lang="ru-RU" sz="2000" dirty="0"/>
              <a:t> строк </a:t>
            </a:r>
            <a:r>
              <a:rPr lang="ru-RU" sz="2000" dirty="0" err="1"/>
              <a:t>або</a:t>
            </a:r>
            <a:r>
              <a:rPr lang="ru-RU" sz="2000" dirty="0"/>
              <a:t> без </a:t>
            </a:r>
            <a:r>
              <a:rPr lang="ru-RU" sz="2000" dirty="0" err="1"/>
              <a:t>обмеження</a:t>
            </a:r>
            <a:r>
              <a:rPr lang="ru-RU" sz="2000" dirty="0"/>
              <a:t> строку. </a:t>
            </a:r>
            <a:r>
              <a:rPr lang="ru-RU" sz="2000" dirty="0" err="1"/>
              <a:t>Тож</a:t>
            </a:r>
            <a:r>
              <a:rPr lang="ru-RU" sz="2000" dirty="0"/>
              <a:t>, </a:t>
            </a:r>
            <a:r>
              <a:rPr lang="ru-RU" sz="2000" dirty="0" err="1"/>
              <a:t>якщо</a:t>
            </a:r>
            <a:r>
              <a:rPr lang="ru-RU" sz="2000" dirty="0"/>
              <a:t> </a:t>
            </a:r>
            <a:r>
              <a:rPr lang="ru-RU" sz="2000" dirty="0" err="1"/>
              <a:t>ви</a:t>
            </a:r>
            <a:r>
              <a:rPr lang="ru-RU" sz="2000" dirty="0"/>
              <a:t> </a:t>
            </a:r>
            <a:r>
              <a:rPr lang="ru-RU" sz="2000" dirty="0" err="1"/>
              <a:t>хочете</a:t>
            </a:r>
            <a:r>
              <a:rPr lang="ru-RU" sz="2000" dirty="0"/>
              <a:t> </a:t>
            </a:r>
            <a:r>
              <a:rPr lang="ru-RU" sz="2000" dirty="0" err="1"/>
              <a:t>встановити</a:t>
            </a:r>
            <a:r>
              <a:rPr lang="ru-RU" sz="2000" dirty="0"/>
              <a:t> для </a:t>
            </a:r>
            <a:r>
              <a:rPr lang="ru-RU" sz="2000" dirty="0" err="1"/>
              <a:t>суміщення</a:t>
            </a:r>
            <a:r>
              <a:rPr lang="ru-RU" sz="2000" dirty="0"/>
              <a:t> посад </a:t>
            </a:r>
            <a:r>
              <a:rPr lang="ru-RU" sz="2000" dirty="0" err="1"/>
              <a:t>певний</a:t>
            </a:r>
            <a:r>
              <a:rPr lang="ru-RU" sz="2000" dirty="0"/>
              <a:t> строк, про </a:t>
            </a:r>
            <a:r>
              <a:rPr lang="ru-RU" sz="2000" dirty="0" err="1"/>
              <a:t>це</a:t>
            </a:r>
            <a:r>
              <a:rPr lang="ru-RU" sz="2000" dirty="0"/>
              <a:t> </a:t>
            </a:r>
            <a:r>
              <a:rPr lang="ru-RU" sz="2000" dirty="0" err="1"/>
              <a:t>також</a:t>
            </a:r>
            <a:r>
              <a:rPr lang="ru-RU" sz="2000" dirty="0"/>
              <a:t> треба </a:t>
            </a:r>
            <a:r>
              <a:rPr lang="ru-RU" sz="2000" dirty="0" err="1"/>
              <a:t>зазначити</a:t>
            </a:r>
            <a:r>
              <a:rPr lang="ru-RU" sz="2000" dirty="0"/>
              <a:t> у </a:t>
            </a:r>
            <a:r>
              <a:rPr lang="ru-RU" sz="2000" dirty="0" err="1"/>
              <a:t>відповідному</a:t>
            </a:r>
            <a:r>
              <a:rPr lang="ru-RU" sz="2000" dirty="0"/>
              <a:t> </a:t>
            </a:r>
            <a:r>
              <a:rPr lang="ru-RU" sz="2000" dirty="0" err="1"/>
              <a:t>розпорядженні</a:t>
            </a:r>
            <a:r>
              <a:rPr lang="ru-RU" sz="2000" dirty="0"/>
              <a:t> (</a:t>
            </a:r>
            <a:r>
              <a:rPr lang="ru-RU" sz="2000" dirty="0" err="1"/>
              <a:t>наказі</a:t>
            </a:r>
            <a:r>
              <a:rPr lang="ru-RU" sz="2000" dirty="0"/>
              <a:t>).</a:t>
            </a:r>
            <a:endParaRPr lang="uk-UA" sz="2000" dirty="0"/>
          </a:p>
        </p:txBody>
      </p:sp>
      <p:sp>
        <p:nvSpPr>
          <p:cNvPr id="3" name="Місце для вмісту 2">
            <a:extLst>
              <a:ext uri="{FF2B5EF4-FFF2-40B4-BE49-F238E27FC236}">
                <a16:creationId xmlns:a16="http://schemas.microsoft.com/office/drawing/2014/main" id="{7F46D703-2026-4762-BFE0-97F26D3F9534}"/>
              </a:ext>
            </a:extLst>
          </p:cNvPr>
          <p:cNvSpPr>
            <a:spLocks noGrp="1"/>
          </p:cNvSpPr>
          <p:nvPr>
            <p:ph idx="1"/>
          </p:nvPr>
        </p:nvSpPr>
        <p:spPr>
          <a:xfrm>
            <a:off x="0" y="2052918"/>
            <a:ext cx="12113443" cy="4195481"/>
          </a:xfrm>
        </p:spPr>
        <p:txBody>
          <a:bodyPr>
            <a:normAutofit fontScale="85000" lnSpcReduction="10000"/>
          </a:bodyPr>
          <a:lstStyle/>
          <a:p>
            <a:r>
              <a:rPr lang="uk-UA" dirty="0"/>
              <a:t>Зверніть, будь ласка, увагу, що строк може визначатися як конкретною датою, так і настанням певної події. Якщо ви нічого про це не вказали, то вважається, що договір на суміщення посад укладено безстроково. Якщо ж у розпорядженні (наказі) про встановлення суміщення посад зазначений строк, на який працівникові доручалася додаткова робота, після завершення цього строку (у </a:t>
            </a:r>
            <a:r>
              <a:rPr lang="uk-UA" dirty="0" err="1"/>
              <a:t>т.ч</a:t>
            </a:r>
            <a:r>
              <a:rPr lang="uk-UA" dirty="0"/>
              <a:t>. настання відповідної події, якою обумовлювалося завершення строку) працівник повертається до виконання лише своєї основної роботи. Окреме розпорядження (наказ) з цього приводу приймати не потрібно.</a:t>
            </a:r>
          </a:p>
          <a:p>
            <a:endParaRPr lang="uk-UA" dirty="0"/>
          </a:p>
          <a:p>
            <a:r>
              <a:rPr lang="uk-UA" dirty="0"/>
              <a:t>У разі, якщо договір на суміщення посад було укладено безстроково, працівник має право самостійно ініціювати припинення суміщення, подавши уповноваженій особі роботодавця відповідну заяву.</a:t>
            </a:r>
          </a:p>
          <a:p>
            <a:endParaRPr lang="uk-UA" dirty="0"/>
          </a:p>
          <a:p>
            <a:r>
              <a:rPr lang="uk-UA" dirty="0"/>
              <a:t>Сумісництво – це виконання працівником, крім основної, іншої регулярної оплачуваної роботи на умовах трудового договору у вільний від основної роботи час на тому самому чи на іншому підприємстві, в установі, організації або у суб’єкта господарювання фізичної особи по найму.</a:t>
            </a:r>
          </a:p>
        </p:txBody>
      </p:sp>
    </p:spTree>
    <p:extLst>
      <p:ext uri="{BB962C8B-B14F-4D97-AF65-F5344CB8AC3E}">
        <p14:creationId xmlns:p14="http://schemas.microsoft.com/office/powerpoint/2010/main" val="218409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2696</TotalTime>
  <Words>8761</Words>
  <Application>Microsoft Office PowerPoint</Application>
  <PresentationFormat>Широкий екран</PresentationFormat>
  <Paragraphs>353</Paragraphs>
  <Slides>72</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72</vt:i4>
      </vt:variant>
    </vt:vector>
  </HeadingPairs>
  <TitlesOfParts>
    <vt:vector size="78" baseType="lpstr">
      <vt:lpstr>Arial</vt:lpstr>
      <vt:lpstr>Calibri</vt:lpstr>
      <vt:lpstr>Century Gothic</vt:lpstr>
      <vt:lpstr>Ubuntu</vt:lpstr>
      <vt:lpstr>Wingdings 3</vt:lpstr>
      <vt:lpstr>Ион</vt:lpstr>
      <vt:lpstr>Спеціальні обмеження та заборони на публічній службі</vt:lpstr>
      <vt:lpstr>Законом України «Про запобігання корупції» (№ 1700) визначено, що корупція</vt:lpstr>
      <vt:lpstr>Виходячи із суті законодавчого визначення корупції статтями 22–27 зазначеного Закону встановлено спеціальні обмеження стосовно діяльності осіб, уповноважених на виконання функцій держави та місцевого самоврядування, щодо:</vt:lpstr>
      <vt:lpstr>Обмеження щодо сумісництва та суміщення з іншими видами діяльності</vt:lpstr>
      <vt:lpstr>Обмеження щодо сумісництва та суміщення з іншими видами діяльності</vt:lpstr>
      <vt:lpstr> У чому різниця між суміщенням та сумісництвом?</vt:lpstr>
      <vt:lpstr>Які особливості оформлення суміщення та сумісництва професій (посад)?</vt:lpstr>
      <vt:lpstr>Важливо! З огляду на те, що суміщення зараз може виникати у ОМС та заснованих за рахунок майна територіальних громад комунальних юридичних особах у зв’язку із масовими реорганізаціями, слід звертати увагу на наступне.</vt:lpstr>
      <vt:lpstr>Важливо! Суміщення посад може встановлюватися на певний строк або без обмеження строку. Тож, якщо ви хочете встановити для суміщення посад певний строк, про це також треба зазначити у відповідному розпорядженні (наказі).</vt:lpstr>
      <vt:lpstr>Важливо! Також табелі обліку робочого часу мають відповідати графікам виходу за обома місцями роботи. Тому роботодавці цілком можуть просити від працівника надавати, крім копії трудової книжки, довідки з місця роботи із зазначенням годин, графіків робочого часу, аби переконатися, що робочі години на двох різних місцях роботи у сумісника не накладаються одна на одну.</vt:lpstr>
      <vt:lpstr>Які є обмеження щодо сумісництва та суміщення виконання функцій місцевого самоврядування з іншими видами діяльності?</vt:lpstr>
      <vt:lpstr>.</vt:lpstr>
      <vt:lpstr>.</vt:lpstr>
      <vt:lpstr>.</vt:lpstr>
      <vt:lpstr>.</vt:lpstr>
      <vt:lpstr>Презентація PowerPoint</vt:lpstr>
      <vt:lpstr>«Про внесення змін до деяких законодавчих актів України щодо оптимізації трудових відносин»</vt:lpstr>
      <vt:lpstr>.</vt:lpstr>
      <vt:lpstr>.</vt:lpstr>
      <vt:lpstr>. Втратили чинність такі постанови Кабінету Міністрів України:</vt:lpstr>
      <vt:lpstr>.</vt:lpstr>
      <vt:lpstr>.</vt:lpstr>
      <vt:lpstr>.</vt:lpstr>
      <vt:lpstr>.</vt:lpstr>
      <vt:lpstr>.</vt:lpstr>
      <vt:lpstr>.</vt:lpstr>
      <vt:lpstr>.</vt:lpstr>
      <vt:lpstr>.</vt:lpstr>
      <vt:lpstr>.</vt:lpstr>
      <vt:lpstr>.</vt:lpstr>
      <vt:lpstr>.</vt:lpstr>
      <vt:lpstr>Обмеження щодо одержання подарунків</vt:lpstr>
      <vt:lpstr>Презентація PowerPoint</vt:lpstr>
      <vt:lpstr>.</vt:lpstr>
      <vt:lpstr>.</vt:lpstr>
      <vt:lpstr>Заборонені подарунки</vt:lpstr>
      <vt:lpstr> Подарунки, дозволені з певними обмеженнями</vt:lpstr>
      <vt:lpstr>Дозволені подарунки</vt:lpstr>
      <vt:lpstr>Близькими особами є (абз. 4 ч. 1 ст. 1 Закону):</vt:lpstr>
      <vt:lpstr>Особи, уповноважені на виконання функцій держави або місцевого самоврядування, прирівняні до них особи у разі надходження пропозиції щодо неправомірної вигоди або подарунка, незважаючи на приватні інтереси, зобов’язані невідкладно вжити таких заходів:</vt:lpstr>
      <vt:lpstr>.</vt:lpstr>
      <vt:lpstr>.</vt:lpstr>
      <vt:lpstr>Обмеження після припинення діяльності, пов’язаної з виконанням функцій держави, місцевого самоврядування</vt:lpstr>
      <vt:lpstr> Укладення трудових договорів</vt:lpstr>
      <vt:lpstr>Увага!!!</vt:lpstr>
      <vt:lpstr>Обмеження щодо використання службових повноважень чи свого становища</vt:lpstr>
      <vt:lpstr>Обмеження щодо використання службових повноважень чи свого становища</vt:lpstr>
      <vt:lpstr>заборона особам, уповноваженим на виконання функцій держави або місцевого самоврядування, мати у прямому підпорядкуванні близьких їм осіб або бути прямо підпорядкованими у зв’язку з виконанням повноважень близьким їм особам.</vt:lpstr>
      <vt:lpstr>.</vt:lpstr>
      <vt:lpstr>АДМІНІСТРАТИВНІ ПРАВОПОРУШЕННЯ, ПОВ’ЯЗАНІ З КОРУПЦІЄЮ</vt:lpstr>
      <vt:lpstr>Стаття 172-5. Порушення встановлених законом обмежень щодо одержання подарунків</vt:lpstr>
      <vt:lpstr>Порушення вимог фінансового контролю</vt:lpstr>
      <vt:lpstr>Презентація PowerPoint</vt:lpstr>
      <vt:lpstr>Стаття 172-7. Порушення вимог щодо запобігання та врегулювання конфлікту інтересів</vt:lpstr>
      <vt:lpstr>Стаття 172-8. Незаконне використання інформації, що стала відома особі у зв’язку з виконанням службових або інших визначених законом повноважень</vt:lpstr>
      <vt:lpstr>Стаття 172-8-1. Порушення встановлених законом обмежень після припинення повноважень члена Національної комісії, що здійснює державне регулювання у сферах енергетики та комунальних послуг</vt:lpstr>
      <vt:lpstr>Стаття 172-9. Невжиття заходів щодо протидії корупції</vt:lpstr>
      <vt:lpstr>Стаття 172-9-1. Порушення заборони розміщення ставок на спорт, пов’язаних з маніпулюванням офіційним спортивним змаганням</vt:lpstr>
      <vt:lpstr>КРИМІНАЛЬНІ ПРАВОПОРУШЕННЯ У СФЕРІ СЛУЖБОВОЇ ДІЯЛЬНОСТІ ТА ПРОФЕСІЙНОЇ ДІЯЛЬНОСТІ, ПОВ'ЯЗАНОЇ З НАДАННЯМ ПУБЛІЧНИХ ПОСЛУГ </vt:lpstr>
      <vt:lpstr>Стаття 364. Зловживання владою або службовим становищем</vt:lpstr>
      <vt:lpstr>Презентація PowerPoint</vt:lpstr>
      <vt:lpstr>Стаття 365-2. Зловживання повноваженнями особами, які надають публічні послуги</vt:lpstr>
      <vt:lpstr>Презентація PowerPoint</vt:lpstr>
      <vt:lpstr>Стаття 368. Прийняття пропозиції, обіцянки або одержання неправомірної вигоди службовою особою</vt:lpstr>
      <vt:lpstr>Презентація PowerPoint</vt:lpstr>
      <vt:lpstr>Стаття 368-2. Незаконне збагачення  </vt:lpstr>
      <vt:lpstr>Стаття 368-4. Підкуп особи, яка надає публічні послуги</vt:lpstr>
      <vt:lpstr>Стаття 368-5. Незаконне збагачення</vt:lpstr>
      <vt:lpstr>Презентація PowerPoint</vt:lpstr>
      <vt:lpstr>Стаття 369. Пропозиція, обіцянка або надання неправомірної вигоди службовій особі</vt:lpstr>
      <vt:lpstr>Стаття 369-2. Зловживання впливом</vt:lpstr>
      <vt:lpstr>Стаття 370. Провокація підкупу</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Аналіз антикорупційного законодавства. Відповідальність за корупційні</dc:title>
  <dc:creator>User</dc:creator>
  <cp:lastModifiedBy>Оксана Шевчук</cp:lastModifiedBy>
  <cp:revision>54</cp:revision>
  <dcterms:created xsi:type="dcterms:W3CDTF">2020-10-24T09:47:38Z</dcterms:created>
  <dcterms:modified xsi:type="dcterms:W3CDTF">2023-02-15T09:07:27Z</dcterms:modified>
</cp:coreProperties>
</file>