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309" r:id="rId4"/>
    <p:sldId id="310" r:id="rId5"/>
    <p:sldId id="257" r:id="rId6"/>
    <p:sldId id="301" r:id="rId7"/>
    <p:sldId id="311" r:id="rId8"/>
    <p:sldId id="312" r:id="rId9"/>
    <p:sldId id="313" r:id="rId10"/>
    <p:sldId id="314" r:id="rId11"/>
    <p:sldId id="258" r:id="rId12"/>
    <p:sldId id="302" r:id="rId13"/>
    <p:sldId id="303" r:id="rId14"/>
    <p:sldId id="304" r:id="rId15"/>
    <p:sldId id="305" r:id="rId16"/>
    <p:sldId id="306" r:id="rId17"/>
    <p:sldId id="294" r:id="rId18"/>
    <p:sldId id="295" r:id="rId19"/>
    <p:sldId id="296" r:id="rId20"/>
    <p:sldId id="297" r:id="rId21"/>
    <p:sldId id="298" r:id="rId22"/>
    <p:sldId id="299"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6" r:id="rId47"/>
    <p:sldId id="287" r:id="rId48"/>
    <p:sldId id="288" r:id="rId49"/>
    <p:sldId id="289" r:id="rId50"/>
    <p:sldId id="290" r:id="rId51"/>
    <p:sldId id="282" r:id="rId52"/>
    <p:sldId id="284" r:id="rId53"/>
    <p:sldId id="291" r:id="rId54"/>
    <p:sldId id="283" r:id="rId55"/>
    <p:sldId id="292" r:id="rId56"/>
    <p:sldId id="293" r:id="rId57"/>
    <p:sldId id="307" r:id="rId58"/>
    <p:sldId id="308" r:id="rId5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262721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343AD32-0768-409A-8E80-27AA8F6676FD}"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94160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37155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425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226633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100297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98331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420051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183467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218515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09298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343AD32-0768-409A-8E80-27AA8F6676FD}"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415752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343AD32-0768-409A-8E80-27AA8F6676FD}" type="datetimeFigureOut">
              <a:rPr lang="ru-RU" smtClean="0"/>
              <a:t>22.03.2023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61237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35251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98453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2343AD32-0768-409A-8E80-27AA8F6676FD}" type="datetimeFigureOut">
              <a:rPr lang="ru-RU" smtClean="0"/>
              <a:t>22.03.2023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19974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343AD32-0768-409A-8E80-27AA8F6676FD}"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6E4C92-4714-4CF6-B01D-E0AF1D261D5C}" type="slidenum">
              <a:rPr lang="ru-RU" smtClean="0"/>
              <a:t>‹№›</a:t>
            </a:fld>
            <a:endParaRPr lang="ru-RU"/>
          </a:p>
        </p:txBody>
      </p:sp>
    </p:spTree>
    <p:extLst>
      <p:ext uri="{BB962C8B-B14F-4D97-AF65-F5344CB8AC3E}">
        <p14:creationId xmlns:p14="http://schemas.microsoft.com/office/powerpoint/2010/main" val="210479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343AD32-0768-409A-8E80-27AA8F6676FD}" type="datetimeFigureOut">
              <a:rPr lang="ru-RU" smtClean="0"/>
              <a:t>22.03.2023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E6E4C92-4714-4CF6-B01D-E0AF1D261D5C}" type="slidenum">
              <a:rPr lang="ru-RU" smtClean="0"/>
              <a:t>‹№›</a:t>
            </a:fld>
            <a:endParaRPr lang="ru-RU"/>
          </a:p>
        </p:txBody>
      </p:sp>
    </p:spTree>
    <p:extLst>
      <p:ext uri="{BB962C8B-B14F-4D97-AF65-F5344CB8AC3E}">
        <p14:creationId xmlns:p14="http://schemas.microsoft.com/office/powerpoint/2010/main" val="4064972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korrupcia.centr@gp.gov.ua" TargetMode="External"/><Relationship Id="rId3" Type="http://schemas.openxmlformats.org/officeDocument/2006/relationships/hyperlink" Target="https://nabu.gov.ua/zapytannya-vidpovidi" TargetMode="External"/><Relationship Id="rId7" Type="http://schemas.openxmlformats.org/officeDocument/2006/relationships/hyperlink" Target="https://www.gp.gov.ua/ua/tel_dov" TargetMode="External"/><Relationship Id="rId2" Type="http://schemas.openxmlformats.org/officeDocument/2006/relationships/hyperlink" Target="https://nazk.gov.ua/uk/povidomyty-pro-koruptsiyu/" TargetMode="External"/><Relationship Id="rId1" Type="http://schemas.openxmlformats.org/officeDocument/2006/relationships/slideLayout" Target="../slideLayouts/slideLayout2.xml"/><Relationship Id="rId6" Type="http://schemas.openxmlformats.org/officeDocument/2006/relationships/hyperlink" Target="http://www.gp.gov.ua/" TargetMode="External"/><Relationship Id="rId5" Type="http://schemas.openxmlformats.org/officeDocument/2006/relationships/hyperlink" Target="https://nabu.gov.ua/povidomlennya-pro-korupciyne-kryminalne-pravoporushennya" TargetMode="External"/><Relationship Id="rId10" Type="http://schemas.openxmlformats.org/officeDocument/2006/relationships/hyperlink" Target="mailto:callcenter@ssu.gov.ua" TargetMode="External"/><Relationship Id="rId4" Type="http://schemas.openxmlformats.org/officeDocument/2006/relationships/hyperlink" Target="https://nabu.gov.ua/" TargetMode="External"/><Relationship Id="rId9" Type="http://schemas.openxmlformats.org/officeDocument/2006/relationships/hyperlink" Target="https://ssu.gov.u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4Lszkljroe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000" dirty="0"/>
              <a:t>Правовий статус викривачів корупції</a:t>
            </a:r>
            <a:endParaRPr lang="ru-RU" sz="4000"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191" y="4896095"/>
            <a:ext cx="3523809" cy="1961905"/>
          </a:xfrm>
          <a:prstGeom prst="rect">
            <a:avLst/>
          </a:prstGeom>
        </p:spPr>
      </p:pic>
    </p:spTree>
    <p:extLst>
      <p:ext uri="{BB962C8B-B14F-4D97-AF65-F5344CB8AC3E}">
        <p14:creationId xmlns:p14="http://schemas.microsoft.com/office/powerpoint/2010/main" val="52127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F35B8-7B5D-4278-AF3A-8DFB3063DDBE}"/>
              </a:ext>
            </a:extLst>
          </p:cNvPr>
          <p:cNvSpPr>
            <a:spLocks noGrp="1"/>
          </p:cNvSpPr>
          <p:nvPr>
            <p:ph type="title"/>
          </p:nvPr>
        </p:nvSpPr>
        <p:spPr/>
        <p:txBody>
          <a:bodyPr/>
          <a:lstStyle/>
          <a:p>
            <a:r>
              <a:rPr lang="uk-UA" sz="2400" dirty="0"/>
              <a:t>Припустимо, що інформація від викривача не відповідає дійсності й це засвідчила перевірка. Чи передбачена відповідальність для викривача?</a:t>
            </a:r>
          </a:p>
        </p:txBody>
      </p:sp>
      <p:sp>
        <p:nvSpPr>
          <p:cNvPr id="3" name="Місце для вмісту 2">
            <a:extLst>
              <a:ext uri="{FF2B5EF4-FFF2-40B4-BE49-F238E27FC236}">
                <a16:creationId xmlns:a16="http://schemas.microsoft.com/office/drawing/2014/main" id="{B716A46A-7B82-441C-85C3-C7B4B738738F}"/>
              </a:ext>
            </a:extLst>
          </p:cNvPr>
          <p:cNvSpPr>
            <a:spLocks noGrp="1"/>
          </p:cNvSpPr>
          <p:nvPr>
            <p:ph idx="1"/>
          </p:nvPr>
        </p:nvSpPr>
        <p:spPr>
          <a:xfrm>
            <a:off x="391886" y="2052918"/>
            <a:ext cx="10319657" cy="4699574"/>
          </a:xfrm>
        </p:spPr>
        <p:txBody>
          <a:bodyPr/>
          <a:lstStyle/>
          <a:p>
            <a:r>
              <a:rPr lang="uk-UA" dirty="0"/>
              <a:t>Якщо викривач знав, що інформація неправдива, йому загрожує кримінальна відповідальність, а якщо недостовірність було встановлено шляхом перевірки, то відповідальності не буде, оскільки не було умислу на повідомлення завідомо неправдивої інформації. І в цьому випадку особа втратить статус викривача корупції і відповідні гарантії. </a:t>
            </a:r>
          </a:p>
          <a:p>
            <a:endParaRPr lang="uk-UA" dirty="0"/>
          </a:p>
          <a:p>
            <a:r>
              <a:rPr lang="uk-UA" dirty="0"/>
              <a:t>Ще один варіант. Якщо інформації про начебто корупційне правопорушення щодо чиновника була розголошена через медіа, чиновник може звертатися до суду з позовною заявою про захист честі, гідності й ділової репутації, а тоді вже за цивільним законодавство буде визначено, що особа, яка подала неправдиву інформацію, повинна буде її спростувати. Тобто ймовірна цивільна відповідальність.</a:t>
            </a:r>
          </a:p>
        </p:txBody>
      </p:sp>
    </p:spTree>
    <p:extLst>
      <p:ext uri="{BB962C8B-B14F-4D97-AF65-F5344CB8AC3E}">
        <p14:creationId xmlns:p14="http://schemas.microsoft.com/office/powerpoint/2010/main" val="363280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Повідомити </a:t>
            </a:r>
            <a:r>
              <a:rPr lang="ru-RU" sz="3200" dirty="0" err="1"/>
              <a:t>інформацію</a:t>
            </a:r>
            <a:r>
              <a:rPr lang="ru-RU" sz="3200" dirty="0"/>
              <a:t> про </a:t>
            </a:r>
            <a:r>
              <a:rPr lang="ru-RU" sz="3200" dirty="0" err="1"/>
              <a:t>корупційні</a:t>
            </a:r>
            <a:r>
              <a:rPr lang="ru-RU" sz="3200" dirty="0"/>
              <a:t> </a:t>
            </a:r>
            <a:r>
              <a:rPr lang="ru-RU" sz="3200" dirty="0" err="1"/>
              <a:t>порушення</a:t>
            </a:r>
            <a:r>
              <a:rPr lang="ru-RU" sz="3200" dirty="0"/>
              <a:t> </a:t>
            </a:r>
            <a:r>
              <a:rPr lang="ru-RU" sz="3200" dirty="0" err="1"/>
              <a:t>можна</a:t>
            </a:r>
            <a:r>
              <a:rPr lang="ru-RU" sz="3200" dirty="0"/>
              <a:t> </a:t>
            </a:r>
            <a:r>
              <a:rPr lang="ru-RU" sz="3200" dirty="0" err="1"/>
              <a:t>спеціальними</a:t>
            </a:r>
            <a:r>
              <a:rPr lang="ru-RU" sz="3200" dirty="0"/>
              <a:t> каналами:</a:t>
            </a:r>
          </a:p>
        </p:txBody>
      </p:sp>
      <p:sp>
        <p:nvSpPr>
          <p:cNvPr id="3" name="Объект 2"/>
          <p:cNvSpPr>
            <a:spLocks noGrp="1"/>
          </p:cNvSpPr>
          <p:nvPr>
            <p:ph idx="1"/>
          </p:nvPr>
        </p:nvSpPr>
        <p:spPr/>
        <p:txBody>
          <a:bodyPr/>
          <a:lstStyle/>
          <a:p>
            <a:r>
              <a:rPr lang="ru-RU" dirty="0"/>
              <a:t>внутрішніми – </a:t>
            </a:r>
            <a:r>
              <a:rPr lang="ru-RU" dirty="0" err="1"/>
              <a:t>керівнику</a:t>
            </a:r>
            <a:r>
              <a:rPr lang="ru-RU" dirty="0"/>
              <a:t> </a:t>
            </a:r>
            <a:r>
              <a:rPr lang="ru-RU" dirty="0" err="1"/>
              <a:t>або</a:t>
            </a:r>
            <a:r>
              <a:rPr lang="ru-RU" dirty="0"/>
              <a:t> </a:t>
            </a:r>
            <a:r>
              <a:rPr lang="ru-RU" dirty="0" err="1"/>
              <a:t>уповноваженому</a:t>
            </a:r>
            <a:r>
              <a:rPr lang="ru-RU" dirty="0"/>
              <a:t> </a:t>
            </a:r>
            <a:r>
              <a:rPr lang="ru-RU" dirty="0" err="1"/>
              <a:t>підрозділу</a:t>
            </a:r>
            <a:r>
              <a:rPr lang="ru-RU" dirty="0"/>
              <a:t> </a:t>
            </a:r>
            <a:r>
              <a:rPr lang="ru-RU" dirty="0" err="1"/>
              <a:t>чи</a:t>
            </a:r>
            <a:r>
              <a:rPr lang="ru-RU" dirty="0"/>
              <a:t> </a:t>
            </a:r>
            <a:r>
              <a:rPr lang="ru-RU" dirty="0" err="1"/>
              <a:t>особі</a:t>
            </a:r>
            <a:r>
              <a:rPr lang="ru-RU" dirty="0"/>
              <a:t> органу </a:t>
            </a:r>
            <a:r>
              <a:rPr lang="ru-RU" dirty="0" err="1"/>
              <a:t>або</a:t>
            </a:r>
            <a:r>
              <a:rPr lang="ru-RU" dirty="0"/>
              <a:t> </a:t>
            </a:r>
            <a:r>
              <a:rPr lang="ru-RU" dirty="0" err="1"/>
              <a:t>юридичної</a:t>
            </a:r>
            <a:r>
              <a:rPr lang="ru-RU" dirty="0"/>
              <a:t> особи, де викривач </a:t>
            </a:r>
            <a:r>
              <a:rPr lang="ru-RU" dirty="0" err="1"/>
              <a:t>працює</a:t>
            </a:r>
            <a:r>
              <a:rPr lang="ru-RU" dirty="0"/>
              <a:t>;</a:t>
            </a:r>
          </a:p>
          <a:p>
            <a:r>
              <a:rPr lang="ru-RU" dirty="0" err="1"/>
              <a:t>регулярними</a:t>
            </a:r>
            <a:r>
              <a:rPr lang="ru-RU" dirty="0"/>
              <a:t> – </a:t>
            </a:r>
            <a:r>
              <a:rPr lang="ru-RU" dirty="0" err="1"/>
              <a:t>спеціально</a:t>
            </a:r>
            <a:r>
              <a:rPr lang="ru-RU" dirty="0"/>
              <a:t> </a:t>
            </a:r>
            <a:r>
              <a:rPr lang="ru-RU" dirty="0" err="1"/>
              <a:t>уповноваженим</a:t>
            </a:r>
            <a:r>
              <a:rPr lang="ru-RU" dirty="0"/>
              <a:t> </a:t>
            </a:r>
            <a:r>
              <a:rPr lang="ru-RU" dirty="0" err="1"/>
              <a:t>суб’єктам</a:t>
            </a:r>
            <a:r>
              <a:rPr lang="ru-RU" dirty="0"/>
              <a:t> у </a:t>
            </a:r>
            <a:r>
              <a:rPr lang="ru-RU" dirty="0" err="1"/>
              <a:t>сфері</a:t>
            </a:r>
            <a:r>
              <a:rPr lang="ru-RU" dirty="0"/>
              <a:t> </a:t>
            </a:r>
            <a:r>
              <a:rPr lang="ru-RU" dirty="0" err="1"/>
              <a:t>протидії</a:t>
            </a:r>
            <a:r>
              <a:rPr lang="ru-RU" dirty="0"/>
              <a:t> </a:t>
            </a:r>
            <a:r>
              <a:rPr lang="ru-RU" dirty="0" err="1"/>
              <a:t>корупції</a:t>
            </a:r>
            <a:r>
              <a:rPr lang="ru-RU" dirty="0"/>
              <a:t>, органам </a:t>
            </a:r>
            <a:r>
              <a:rPr lang="ru-RU" dirty="0" err="1"/>
              <a:t>досудового</a:t>
            </a:r>
            <a:r>
              <a:rPr lang="ru-RU" dirty="0"/>
              <a:t> </a:t>
            </a:r>
            <a:r>
              <a:rPr lang="ru-RU" dirty="0" err="1"/>
              <a:t>розслідування</a:t>
            </a:r>
            <a:r>
              <a:rPr lang="ru-RU" dirty="0"/>
              <a:t>, органам, </a:t>
            </a:r>
            <a:r>
              <a:rPr lang="ru-RU" dirty="0" err="1"/>
              <a:t>відповідальним</a:t>
            </a:r>
            <a:r>
              <a:rPr lang="ru-RU" dirty="0"/>
              <a:t> за </a:t>
            </a:r>
            <a:r>
              <a:rPr lang="ru-RU" dirty="0" err="1"/>
              <a:t>здійснення</a:t>
            </a:r>
            <a:r>
              <a:rPr lang="ru-RU" dirty="0"/>
              <a:t> контролю за </a:t>
            </a:r>
            <a:r>
              <a:rPr lang="ru-RU" dirty="0" err="1"/>
              <a:t>дотриманням</a:t>
            </a:r>
            <a:r>
              <a:rPr lang="ru-RU" dirty="0"/>
              <a:t> </a:t>
            </a:r>
            <a:r>
              <a:rPr lang="ru-RU" dirty="0" err="1"/>
              <a:t>законів</a:t>
            </a:r>
            <a:r>
              <a:rPr lang="ru-RU" dirty="0"/>
              <a:t> у </a:t>
            </a:r>
            <a:r>
              <a:rPr lang="ru-RU" dirty="0" err="1"/>
              <a:t>відповідних</a:t>
            </a:r>
            <a:r>
              <a:rPr lang="ru-RU" dirty="0"/>
              <a:t> сферах, </a:t>
            </a:r>
            <a:r>
              <a:rPr lang="ru-RU" dirty="0" err="1"/>
              <a:t>іншим</a:t>
            </a:r>
            <a:r>
              <a:rPr lang="ru-RU" dirty="0"/>
              <a:t> </a:t>
            </a:r>
            <a:r>
              <a:rPr lang="ru-RU" dirty="0" err="1"/>
              <a:t>державним</a:t>
            </a:r>
            <a:r>
              <a:rPr lang="ru-RU" dirty="0"/>
              <a:t> органам, </a:t>
            </a:r>
            <a:r>
              <a:rPr lang="ru-RU" dirty="0" err="1"/>
              <a:t>установам</a:t>
            </a:r>
            <a:r>
              <a:rPr lang="ru-RU" dirty="0"/>
              <a:t>, </a:t>
            </a:r>
            <a:r>
              <a:rPr lang="ru-RU" dirty="0" err="1"/>
              <a:t>організаціям</a:t>
            </a:r>
            <a:r>
              <a:rPr lang="ru-RU" dirty="0"/>
              <a:t>;</a:t>
            </a:r>
          </a:p>
          <a:p>
            <a:r>
              <a:rPr lang="ru-RU" dirty="0" err="1"/>
              <a:t>зовнішніми</a:t>
            </a:r>
            <a:r>
              <a:rPr lang="ru-RU" dirty="0"/>
              <a:t> – через </a:t>
            </a:r>
            <a:r>
              <a:rPr lang="ru-RU" dirty="0" err="1"/>
              <a:t>засоби</a:t>
            </a:r>
            <a:r>
              <a:rPr lang="ru-RU" dirty="0"/>
              <a:t> </a:t>
            </a:r>
            <a:r>
              <a:rPr lang="ru-RU" dirty="0" err="1"/>
              <a:t>масової</a:t>
            </a:r>
            <a:r>
              <a:rPr lang="ru-RU" dirty="0"/>
              <a:t> </a:t>
            </a:r>
            <a:r>
              <a:rPr lang="ru-RU" dirty="0" err="1"/>
              <a:t>інформації</a:t>
            </a:r>
            <a:r>
              <a:rPr lang="ru-RU" dirty="0"/>
              <a:t>, </a:t>
            </a:r>
            <a:r>
              <a:rPr lang="ru-RU" dirty="0" err="1"/>
              <a:t>журналістів</a:t>
            </a:r>
            <a:r>
              <a:rPr lang="ru-RU" dirty="0"/>
              <a:t>, </a:t>
            </a:r>
            <a:r>
              <a:rPr lang="ru-RU" dirty="0" err="1"/>
              <a:t>громадські</a:t>
            </a:r>
            <a:r>
              <a:rPr lang="ru-RU" dirty="0"/>
              <a:t> </a:t>
            </a:r>
            <a:r>
              <a:rPr lang="ru-RU" dirty="0" err="1"/>
              <a:t>об’єднання</a:t>
            </a:r>
            <a:r>
              <a:rPr lang="ru-RU" dirty="0"/>
              <a:t>, </a:t>
            </a:r>
            <a:r>
              <a:rPr lang="ru-RU" dirty="0" err="1"/>
              <a:t>професійні</a:t>
            </a:r>
            <a:r>
              <a:rPr lang="ru-RU" dirty="0"/>
              <a:t> </a:t>
            </a:r>
            <a:r>
              <a:rPr lang="ru-RU" dirty="0" err="1"/>
              <a:t>спілки</a:t>
            </a:r>
            <a:r>
              <a:rPr lang="ru-RU" dirty="0"/>
              <a:t> </a:t>
            </a:r>
            <a:r>
              <a:rPr lang="ru-RU" dirty="0" err="1"/>
              <a:t>тощо</a:t>
            </a:r>
            <a:r>
              <a:rPr lang="ru-RU" dirty="0"/>
              <a:t>.</a:t>
            </a:r>
          </a:p>
        </p:txBody>
      </p:sp>
    </p:spTree>
    <p:extLst>
      <p:ext uri="{BB962C8B-B14F-4D97-AF65-F5344CB8AC3E}">
        <p14:creationId xmlns:p14="http://schemas.microsoft.com/office/powerpoint/2010/main" val="5274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542337"/>
          </a:xfrm>
        </p:spPr>
        <p:txBody>
          <a:bodyPr/>
          <a:lstStyle/>
          <a:p>
            <a:pPr algn="r" fontAlgn="base"/>
            <a:r>
              <a:rPr lang="ru-RU" sz="2400" dirty="0" err="1">
                <a:solidFill>
                  <a:schemeClr val="tx1"/>
                </a:solidFill>
                <a:latin typeface="Times New Roman" panose="02020603050405020304" pitchFamily="18" charset="0"/>
                <a:cs typeface="Times New Roman" panose="02020603050405020304" pitchFamily="18" charset="0"/>
              </a:rPr>
              <a:t>Методичні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рекомендації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Щодо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організації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роботи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із</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повідомленнями</a:t>
            </a:r>
            <a:r>
              <a:rPr lang="ru-RU" sz="2400" dirty="0">
                <a:solidFill>
                  <a:schemeClr val="tx1"/>
                </a:solidFill>
                <a:latin typeface="Times New Roman" panose="02020603050405020304" pitchFamily="18" charset="0"/>
                <a:cs typeface="Times New Roman" panose="02020603050405020304" pitchFamily="18" charset="0"/>
              </a:rPr>
              <a:t> про </a:t>
            </a:r>
            <a:r>
              <a:rPr lang="ru-RU" sz="2400" dirty="0" err="1">
                <a:solidFill>
                  <a:schemeClr val="tx1"/>
                </a:solidFill>
                <a:latin typeface="Times New Roman" panose="02020603050405020304" pitchFamily="18" charset="0"/>
                <a:cs typeface="Times New Roman" panose="02020603050405020304" pitchFamily="18" charset="0"/>
              </a:rPr>
              <a:t>корупцію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внесеними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викривачами</a:t>
            </a:r>
            <a:r>
              <a:rPr lang="ru-RU" sz="24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a:t>
            </a:r>
            <a:r>
              <a:rPr lang="ru-RU" sz="1800" i="1" dirty="0">
                <a:solidFill>
                  <a:srgbClr val="000000"/>
                </a:solidFill>
                <a:latin typeface="Roboto"/>
              </a:rPr>
              <a:t>ЗАТВЕРДЖЕНО</a:t>
            </a:r>
            <a:br>
              <a:rPr lang="ru-RU" sz="1800" dirty="0">
                <a:solidFill>
                  <a:srgbClr val="000000"/>
                </a:solidFill>
                <a:latin typeface="Roboto"/>
              </a:rPr>
            </a:br>
            <a:r>
              <a:rPr lang="ru-RU" sz="1800" i="1" dirty="0" err="1">
                <a:solidFill>
                  <a:srgbClr val="000000"/>
                </a:solidFill>
                <a:latin typeface="Roboto"/>
              </a:rPr>
              <a:t>Рішенням</a:t>
            </a:r>
            <a:r>
              <a:rPr lang="ru-RU" sz="1800" i="1" dirty="0">
                <a:solidFill>
                  <a:srgbClr val="000000"/>
                </a:solidFill>
                <a:latin typeface="Roboto"/>
              </a:rPr>
              <a:t> </a:t>
            </a:r>
            <a:r>
              <a:rPr lang="ru-RU" sz="1800" i="1" dirty="0" err="1">
                <a:solidFill>
                  <a:srgbClr val="000000"/>
                </a:solidFill>
                <a:latin typeface="Roboto"/>
              </a:rPr>
              <a:t>Національного</a:t>
            </a:r>
            <a:r>
              <a:rPr lang="ru-RU" sz="1800" i="1" dirty="0">
                <a:solidFill>
                  <a:srgbClr val="000000"/>
                </a:solidFill>
                <a:latin typeface="Roboto"/>
              </a:rPr>
              <a:t> агентства з </a:t>
            </a:r>
            <a:r>
              <a:rPr lang="ru-RU" sz="1800" i="1" dirty="0" err="1">
                <a:solidFill>
                  <a:srgbClr val="000000"/>
                </a:solidFill>
                <a:latin typeface="Roboto"/>
              </a:rPr>
              <a:t>питань</a:t>
            </a:r>
            <a:r>
              <a:rPr lang="ru-RU" sz="1800" i="1" dirty="0">
                <a:solidFill>
                  <a:srgbClr val="000000"/>
                </a:solidFill>
                <a:latin typeface="Roboto"/>
              </a:rPr>
              <a:t> </a:t>
            </a:r>
            <a:r>
              <a:rPr lang="ru-RU" sz="1800" i="1" dirty="0" err="1">
                <a:solidFill>
                  <a:srgbClr val="000000"/>
                </a:solidFill>
                <a:latin typeface="Roboto"/>
              </a:rPr>
              <a:t>запобігання</a:t>
            </a:r>
            <a:r>
              <a:rPr lang="ru-RU" sz="1800" i="1" dirty="0">
                <a:solidFill>
                  <a:srgbClr val="000000"/>
                </a:solidFill>
                <a:latin typeface="Roboto"/>
              </a:rPr>
              <a:t> </a:t>
            </a:r>
            <a:r>
              <a:rPr lang="ru-RU" sz="1800" i="1" dirty="0" err="1">
                <a:solidFill>
                  <a:srgbClr val="000000"/>
                </a:solidFill>
                <a:latin typeface="Roboto"/>
              </a:rPr>
              <a:t>корупції</a:t>
            </a:r>
            <a:br>
              <a:rPr lang="ru-RU" sz="1800" dirty="0">
                <a:solidFill>
                  <a:srgbClr val="000000"/>
                </a:solidFill>
                <a:latin typeface="Roboto"/>
              </a:rPr>
            </a:br>
            <a:r>
              <a:rPr lang="ru-RU" sz="1800" i="1" dirty="0" err="1">
                <a:solidFill>
                  <a:srgbClr val="000000"/>
                </a:solidFill>
                <a:latin typeface="Roboto"/>
              </a:rPr>
              <a:t>від</a:t>
            </a:r>
            <a:r>
              <a:rPr lang="ru-RU" sz="1800" i="1" dirty="0">
                <a:solidFill>
                  <a:srgbClr val="000000"/>
                </a:solidFill>
                <a:latin typeface="Roboto"/>
              </a:rPr>
              <a:t> 06 </a:t>
            </a:r>
            <a:r>
              <a:rPr lang="ru-RU" sz="1800" i="1" dirty="0" err="1">
                <a:solidFill>
                  <a:srgbClr val="000000"/>
                </a:solidFill>
                <a:latin typeface="Roboto"/>
              </a:rPr>
              <a:t>липня</a:t>
            </a:r>
            <a:r>
              <a:rPr lang="ru-RU" sz="1800" i="1" dirty="0">
                <a:solidFill>
                  <a:srgbClr val="000000"/>
                </a:solidFill>
                <a:latin typeface="Roboto"/>
              </a:rPr>
              <a:t> 2017 року № 286</a:t>
            </a:r>
            <a:br>
              <a:rPr lang="ru-RU" dirty="0">
                <a:solidFill>
                  <a:srgbClr val="000000"/>
                </a:solidFill>
                <a:latin typeface="Roboto"/>
              </a:rPr>
            </a:br>
            <a:br>
              <a:rPr lang="ru-RU" dirty="0">
                <a:solidFill>
                  <a:srgbClr val="333333"/>
                </a:solidFill>
                <a:latin typeface="Roboto"/>
              </a:rPr>
            </a:br>
            <a:endParaRPr lang="ru-RU" dirty="0"/>
          </a:p>
        </p:txBody>
      </p:sp>
      <p:sp>
        <p:nvSpPr>
          <p:cNvPr id="3" name="Объект 2"/>
          <p:cNvSpPr>
            <a:spLocks noGrp="1"/>
          </p:cNvSpPr>
          <p:nvPr>
            <p:ph idx="1"/>
          </p:nvPr>
        </p:nvSpPr>
        <p:spPr>
          <a:xfrm>
            <a:off x="1103312" y="1898073"/>
            <a:ext cx="8946541" cy="4350326"/>
          </a:xfrm>
        </p:spPr>
        <p:txBody>
          <a:bodyPr/>
          <a:lstStyle/>
          <a:p>
            <a:r>
              <a:rPr lang="ru-RU" dirty="0" err="1"/>
              <a:t>Національне</a:t>
            </a:r>
            <a:r>
              <a:rPr lang="ru-RU" dirty="0"/>
              <a:t> агентство, а </a:t>
            </a:r>
            <a:r>
              <a:rPr lang="ru-RU" dirty="0" err="1"/>
              <a:t>також</a:t>
            </a:r>
            <a:r>
              <a:rPr lang="ru-RU" dirty="0"/>
              <a:t> </a:t>
            </a:r>
            <a:r>
              <a:rPr lang="ru-RU" dirty="0" err="1"/>
              <a:t>інші</a:t>
            </a:r>
            <a:r>
              <a:rPr lang="ru-RU" dirty="0"/>
              <a:t> </a:t>
            </a:r>
            <a:r>
              <a:rPr lang="ru-RU" dirty="0" err="1"/>
              <a:t>державні</a:t>
            </a:r>
            <a:r>
              <a:rPr lang="ru-RU" dirty="0"/>
              <a:t> </a:t>
            </a:r>
            <a:r>
              <a:rPr lang="ru-RU" dirty="0" err="1"/>
              <a:t>органи</a:t>
            </a:r>
            <a:r>
              <a:rPr lang="ru-RU" dirty="0"/>
              <a:t>, </a:t>
            </a:r>
            <a:r>
              <a:rPr lang="ru-RU" dirty="0" err="1"/>
              <a:t>органи</a:t>
            </a:r>
            <a:r>
              <a:rPr lang="ru-RU" dirty="0"/>
              <a:t> </a:t>
            </a:r>
            <a:r>
              <a:rPr lang="ru-RU" dirty="0" err="1"/>
              <a:t>влади</a:t>
            </a:r>
            <a:r>
              <a:rPr lang="ru-RU" dirty="0"/>
              <a:t> </a:t>
            </a:r>
            <a:r>
              <a:rPr lang="ru-RU" dirty="0" err="1"/>
              <a:t>Автономної</a:t>
            </a:r>
            <a:r>
              <a:rPr lang="ru-RU" dirty="0"/>
              <a:t> </a:t>
            </a:r>
            <a:r>
              <a:rPr lang="ru-RU" dirty="0" err="1"/>
              <a:t>Республіки</a:t>
            </a:r>
            <a:r>
              <a:rPr lang="ru-RU" dirty="0"/>
              <a:t> </a:t>
            </a:r>
            <a:r>
              <a:rPr lang="ru-RU" dirty="0" err="1"/>
              <a:t>Крим</a:t>
            </a:r>
            <a:r>
              <a:rPr lang="ru-RU" dirty="0"/>
              <a:t>, </a:t>
            </a:r>
            <a:r>
              <a:rPr lang="ru-RU" dirty="0" err="1"/>
              <a:t>органи</a:t>
            </a:r>
            <a:r>
              <a:rPr lang="ru-RU" dirty="0"/>
              <a:t> </a:t>
            </a:r>
            <a:r>
              <a:rPr lang="ru-RU" dirty="0" err="1"/>
              <a:t>місцевого</a:t>
            </a:r>
            <a:r>
              <a:rPr lang="ru-RU" dirty="0"/>
              <a:t> </a:t>
            </a:r>
            <a:r>
              <a:rPr lang="ru-RU" dirty="0" err="1"/>
              <a:t>самоврядування</a:t>
            </a:r>
            <a:r>
              <a:rPr lang="ru-RU" dirty="0"/>
              <a:t> (</a:t>
            </a:r>
            <a:r>
              <a:rPr lang="ru-RU" dirty="0" err="1"/>
              <a:t>далі</a:t>
            </a:r>
            <a:r>
              <a:rPr lang="ru-RU" dirty="0"/>
              <a:t> — </a:t>
            </a:r>
            <a:r>
              <a:rPr lang="ru-RU" dirty="0" err="1"/>
              <a:t>органи</a:t>
            </a:r>
            <a:r>
              <a:rPr lang="ru-RU" dirty="0"/>
              <a:t>) </a:t>
            </a:r>
            <a:r>
              <a:rPr lang="ru-RU" dirty="0" err="1"/>
              <a:t>забезпечують</a:t>
            </a:r>
            <a:r>
              <a:rPr lang="ru-RU" dirty="0"/>
              <a:t> </a:t>
            </a:r>
            <a:r>
              <a:rPr lang="ru-RU" dirty="0" err="1"/>
              <a:t>умови</a:t>
            </a:r>
            <a:r>
              <a:rPr lang="ru-RU" dirty="0"/>
              <a:t> для </a:t>
            </a:r>
            <a:r>
              <a:rPr lang="ru-RU" dirty="0" err="1"/>
              <a:t>повідомлень</a:t>
            </a:r>
            <a:r>
              <a:rPr lang="ru-RU" dirty="0"/>
              <a:t> </a:t>
            </a:r>
            <a:r>
              <a:rPr lang="ru-RU" dirty="0" err="1"/>
              <a:t>їх</a:t>
            </a:r>
            <a:r>
              <a:rPr lang="ru-RU" dirty="0"/>
              <a:t> </a:t>
            </a:r>
            <a:r>
              <a:rPr lang="ru-RU" dirty="0" err="1"/>
              <a:t>працівниками</a:t>
            </a:r>
            <a:r>
              <a:rPr lang="ru-RU" dirty="0"/>
              <a:t> про </a:t>
            </a:r>
            <a:r>
              <a:rPr lang="ru-RU" dirty="0" err="1"/>
              <a:t>порушення</a:t>
            </a:r>
            <a:r>
              <a:rPr lang="ru-RU" dirty="0"/>
              <a:t> </a:t>
            </a:r>
            <a:r>
              <a:rPr lang="ru-RU" dirty="0" err="1"/>
              <a:t>вимог</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далі</a:t>
            </a:r>
            <a:r>
              <a:rPr lang="ru-RU" dirty="0"/>
              <a:t> — Закон) </a:t>
            </a:r>
            <a:r>
              <a:rPr lang="ru-RU" dirty="0" err="1"/>
              <a:t>іншою</a:t>
            </a:r>
            <a:r>
              <a:rPr lang="ru-RU" dirty="0"/>
              <a:t> особою, </a:t>
            </a:r>
            <a:r>
              <a:rPr lang="ru-RU" dirty="0" err="1"/>
              <a:t>зокрема</a:t>
            </a:r>
            <a:r>
              <a:rPr lang="ru-RU" dirty="0"/>
              <a:t> через </a:t>
            </a:r>
            <a:r>
              <a:rPr lang="ru-RU" dirty="0" err="1"/>
              <a:t>спеціальні</a:t>
            </a:r>
            <a:r>
              <a:rPr lang="ru-RU" dirty="0"/>
              <a:t> </a:t>
            </a:r>
            <a:r>
              <a:rPr lang="ru-RU" dirty="0" err="1"/>
              <a:t>телефонні</a:t>
            </a:r>
            <a:r>
              <a:rPr lang="ru-RU" dirty="0"/>
              <a:t> </a:t>
            </a:r>
            <a:r>
              <a:rPr lang="ru-RU" dirty="0" err="1"/>
              <a:t>лінії</a:t>
            </a:r>
            <a:r>
              <a:rPr lang="ru-RU" dirty="0"/>
              <a:t>, </a:t>
            </a:r>
            <a:r>
              <a:rPr lang="ru-RU" dirty="0" err="1"/>
              <a:t>офіційні</a:t>
            </a:r>
            <a:r>
              <a:rPr lang="ru-RU" dirty="0"/>
              <a:t> веб-</a:t>
            </a:r>
            <a:r>
              <a:rPr lang="ru-RU" dirty="0" err="1"/>
              <a:t>сайти</a:t>
            </a:r>
            <a:r>
              <a:rPr lang="ru-RU" dirty="0"/>
              <a:t>, </a:t>
            </a:r>
            <a:r>
              <a:rPr lang="ru-RU" dirty="0" err="1"/>
              <a:t>засоби</a:t>
            </a:r>
            <a:r>
              <a:rPr lang="ru-RU" dirty="0"/>
              <a:t> </a:t>
            </a:r>
            <a:r>
              <a:rPr lang="ru-RU" dirty="0" err="1"/>
              <a:t>електронного</a:t>
            </a:r>
            <a:r>
              <a:rPr lang="ru-RU" dirty="0"/>
              <a:t> </a:t>
            </a:r>
            <a:r>
              <a:rPr lang="ru-RU" dirty="0" err="1"/>
              <a:t>зв’язку</a:t>
            </a:r>
            <a:r>
              <a:rPr lang="ru-RU" dirty="0"/>
              <a:t>.</a:t>
            </a:r>
          </a:p>
        </p:txBody>
      </p:sp>
    </p:spTree>
    <p:extLst>
      <p:ext uri="{BB962C8B-B14F-4D97-AF65-F5344CB8AC3E}">
        <p14:creationId xmlns:p14="http://schemas.microsoft.com/office/powerpoint/2010/main" val="239443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27937"/>
          </a:xfrm>
        </p:spPr>
        <p:txBody>
          <a:bodyPr/>
          <a:lstStyle/>
          <a:p>
            <a:endParaRPr lang="ru-RU" dirty="0"/>
          </a:p>
        </p:txBody>
      </p:sp>
      <p:sp>
        <p:nvSpPr>
          <p:cNvPr id="3" name="Объект 2"/>
          <p:cNvSpPr>
            <a:spLocks noGrp="1"/>
          </p:cNvSpPr>
          <p:nvPr>
            <p:ph idx="1"/>
          </p:nvPr>
        </p:nvSpPr>
        <p:spPr>
          <a:xfrm>
            <a:off x="1103312" y="1274618"/>
            <a:ext cx="8946541" cy="4973781"/>
          </a:xfrm>
        </p:spPr>
        <p:txBody>
          <a:bodyPr>
            <a:normAutofit fontScale="92500" lnSpcReduction="10000"/>
          </a:bodyPr>
          <a:lstStyle/>
          <a:p>
            <a:r>
              <a:rPr lang="ru-RU" dirty="0"/>
              <a:t>Повідомлення про </a:t>
            </a:r>
            <a:r>
              <a:rPr lang="ru-RU" dirty="0" err="1"/>
              <a:t>порушення</a:t>
            </a:r>
            <a:r>
              <a:rPr lang="ru-RU" dirty="0"/>
              <a:t> </a:t>
            </a:r>
            <a:r>
              <a:rPr lang="ru-RU" dirty="0" err="1"/>
              <a:t>вимог</a:t>
            </a:r>
            <a:r>
              <a:rPr lang="ru-RU" dirty="0"/>
              <a:t> Закону </a:t>
            </a:r>
            <a:r>
              <a:rPr lang="ru-RU" dirty="0" err="1"/>
              <a:t>може</a:t>
            </a:r>
            <a:r>
              <a:rPr lang="ru-RU" dirty="0"/>
              <a:t> бути як </a:t>
            </a:r>
            <a:r>
              <a:rPr lang="ru-RU" dirty="0" err="1"/>
              <a:t>письмовим</a:t>
            </a:r>
            <a:r>
              <a:rPr lang="ru-RU" dirty="0"/>
              <a:t>, так і </a:t>
            </a:r>
            <a:r>
              <a:rPr lang="ru-RU" dirty="0" err="1"/>
              <a:t>усним</a:t>
            </a:r>
            <a:r>
              <a:rPr lang="ru-RU" dirty="0"/>
              <a:t>.</a:t>
            </a:r>
          </a:p>
          <a:p>
            <a:r>
              <a:rPr lang="ru-RU" dirty="0" err="1"/>
              <a:t>Письмове</a:t>
            </a:r>
            <a:r>
              <a:rPr lang="ru-RU" dirty="0"/>
              <a:t> </a:t>
            </a:r>
            <a:r>
              <a:rPr lang="ru-RU" dirty="0" err="1"/>
              <a:t>повідомлення</a:t>
            </a:r>
            <a:r>
              <a:rPr lang="ru-RU" dirty="0"/>
              <a:t> </a:t>
            </a:r>
            <a:r>
              <a:rPr lang="ru-RU" dirty="0" err="1"/>
              <a:t>може</a:t>
            </a:r>
            <a:r>
              <a:rPr lang="ru-RU" dirty="0"/>
              <a:t> </a:t>
            </a:r>
            <a:r>
              <a:rPr lang="ru-RU" dirty="0" err="1"/>
              <a:t>надійти</a:t>
            </a:r>
            <a:r>
              <a:rPr lang="ru-RU" dirty="0"/>
              <a:t>:</a:t>
            </a:r>
          </a:p>
          <a:p>
            <a:r>
              <a:rPr lang="ru-RU" dirty="0" err="1"/>
              <a:t>поштою</a:t>
            </a:r>
            <a:r>
              <a:rPr lang="ru-RU" dirty="0"/>
              <a:t>;</a:t>
            </a:r>
          </a:p>
          <a:p>
            <a:r>
              <a:rPr lang="ru-RU" dirty="0" err="1"/>
              <a:t>від</a:t>
            </a:r>
            <a:r>
              <a:rPr lang="ru-RU" dirty="0"/>
              <a:t> </a:t>
            </a:r>
            <a:r>
              <a:rPr lang="ru-RU" dirty="0" err="1"/>
              <a:t>викривача</a:t>
            </a:r>
            <a:r>
              <a:rPr lang="ru-RU" dirty="0"/>
              <a:t> </a:t>
            </a:r>
            <a:r>
              <a:rPr lang="ru-RU" dirty="0" err="1"/>
              <a:t>особисто</a:t>
            </a:r>
            <a:r>
              <a:rPr lang="ru-RU" dirty="0"/>
              <a:t> до </a:t>
            </a:r>
            <a:r>
              <a:rPr lang="ru-RU" dirty="0" err="1"/>
              <a:t>канцелярії</a:t>
            </a:r>
            <a:r>
              <a:rPr lang="ru-RU" dirty="0"/>
              <a:t>, у </a:t>
            </a:r>
            <a:r>
              <a:rPr lang="ru-RU" dirty="0" err="1"/>
              <a:t>скриньку</a:t>
            </a:r>
            <a:r>
              <a:rPr lang="ru-RU" dirty="0"/>
              <a:t> для </a:t>
            </a:r>
            <a:r>
              <a:rPr lang="ru-RU" dirty="0" err="1"/>
              <a:t>кореспонденції</a:t>
            </a:r>
            <a:r>
              <a:rPr lang="ru-RU" dirty="0"/>
              <a:t> органу </a:t>
            </a:r>
            <a:r>
              <a:rPr lang="ru-RU" dirty="0" err="1"/>
              <a:t>або</a:t>
            </a:r>
            <a:r>
              <a:rPr lang="ru-RU" dirty="0"/>
              <a:t> на </a:t>
            </a:r>
            <a:r>
              <a:rPr lang="ru-RU" dirty="0" err="1"/>
              <a:t>особистому</a:t>
            </a:r>
            <a:r>
              <a:rPr lang="ru-RU" dirty="0"/>
              <a:t> </a:t>
            </a:r>
            <a:r>
              <a:rPr lang="ru-RU" dirty="0" err="1"/>
              <a:t>прийомі</a:t>
            </a:r>
            <a:r>
              <a:rPr lang="ru-RU" dirty="0"/>
              <a:t>;</a:t>
            </a:r>
          </a:p>
          <a:p>
            <a:r>
              <a:rPr lang="ru-RU" dirty="0"/>
              <a:t>через веб-сайт органу;</a:t>
            </a:r>
          </a:p>
          <a:p>
            <a:r>
              <a:rPr lang="ru-RU" dirty="0" err="1"/>
              <a:t>засобами</a:t>
            </a:r>
            <a:r>
              <a:rPr lang="ru-RU" dirty="0"/>
              <a:t> </a:t>
            </a:r>
            <a:r>
              <a:rPr lang="ru-RU" dirty="0" err="1"/>
              <a:t>електронного</a:t>
            </a:r>
            <a:r>
              <a:rPr lang="ru-RU" dirty="0"/>
              <a:t> </a:t>
            </a:r>
            <a:r>
              <a:rPr lang="ru-RU" dirty="0" err="1"/>
              <a:t>зв’язку</a:t>
            </a:r>
            <a:r>
              <a:rPr lang="ru-RU" dirty="0"/>
              <a:t>.</a:t>
            </a:r>
          </a:p>
          <a:p>
            <a:r>
              <a:rPr lang="ru-RU" dirty="0" err="1"/>
              <a:t>Усне</a:t>
            </a:r>
            <a:r>
              <a:rPr lang="ru-RU" dirty="0"/>
              <a:t> </a:t>
            </a:r>
            <a:r>
              <a:rPr lang="ru-RU" dirty="0" err="1"/>
              <a:t>повідомлення</a:t>
            </a:r>
            <a:r>
              <a:rPr lang="ru-RU" dirty="0"/>
              <a:t> </a:t>
            </a:r>
            <a:r>
              <a:rPr lang="ru-RU" dirty="0" err="1"/>
              <a:t>може</a:t>
            </a:r>
            <a:r>
              <a:rPr lang="ru-RU" dirty="0"/>
              <a:t> </a:t>
            </a:r>
            <a:r>
              <a:rPr lang="ru-RU" dirty="0" err="1"/>
              <a:t>надійти</a:t>
            </a:r>
            <a:r>
              <a:rPr lang="ru-RU" dirty="0"/>
              <a:t> через </a:t>
            </a:r>
            <a:r>
              <a:rPr lang="ru-RU" dirty="0" err="1"/>
              <a:t>спеціальні</a:t>
            </a:r>
            <a:r>
              <a:rPr lang="ru-RU" dirty="0"/>
              <a:t> </a:t>
            </a:r>
            <a:r>
              <a:rPr lang="ru-RU" dirty="0" err="1"/>
              <a:t>телефонні</a:t>
            </a:r>
            <a:r>
              <a:rPr lang="ru-RU" dirty="0"/>
              <a:t> </a:t>
            </a:r>
            <a:r>
              <a:rPr lang="ru-RU" dirty="0" err="1"/>
              <a:t>лінії</a:t>
            </a:r>
            <a:r>
              <a:rPr lang="ru-RU" dirty="0"/>
              <a:t>.</a:t>
            </a:r>
          </a:p>
          <a:p>
            <a:r>
              <a:rPr lang="ru-RU" dirty="0" err="1"/>
              <a:t>Рекомендується</a:t>
            </a:r>
            <a:r>
              <a:rPr lang="ru-RU" dirty="0"/>
              <a:t>, </a:t>
            </a:r>
            <a:r>
              <a:rPr lang="ru-RU" dirty="0" err="1"/>
              <a:t>щоб</a:t>
            </a:r>
            <a:r>
              <a:rPr lang="ru-RU" dirty="0"/>
              <a:t> </a:t>
            </a:r>
            <a:r>
              <a:rPr lang="ru-RU" dirty="0" err="1"/>
              <a:t>механізм</a:t>
            </a:r>
            <a:r>
              <a:rPr lang="ru-RU" dirty="0"/>
              <a:t> </a:t>
            </a:r>
            <a:r>
              <a:rPr lang="ru-RU" dirty="0" err="1"/>
              <a:t>надання</a:t>
            </a:r>
            <a:r>
              <a:rPr lang="ru-RU" dirty="0"/>
              <a:t> </a:t>
            </a:r>
            <a:r>
              <a:rPr lang="ru-RU" dirty="0" err="1"/>
              <a:t>повідомлень</a:t>
            </a:r>
            <a:r>
              <a:rPr lang="ru-RU" dirty="0"/>
              <a:t> органу:</a:t>
            </a:r>
          </a:p>
          <a:p>
            <a:r>
              <a:rPr lang="ru-RU" dirty="0" err="1"/>
              <a:t>був</a:t>
            </a:r>
            <a:r>
              <a:rPr lang="ru-RU" dirty="0"/>
              <a:t> </a:t>
            </a:r>
            <a:r>
              <a:rPr lang="ru-RU" dirty="0" err="1"/>
              <a:t>безкоштовним</a:t>
            </a:r>
            <a:r>
              <a:rPr lang="ru-RU" dirty="0"/>
              <a:t>;</a:t>
            </a:r>
          </a:p>
          <a:p>
            <a:r>
              <a:rPr lang="ru-RU" dirty="0" err="1"/>
              <a:t>був</a:t>
            </a:r>
            <a:r>
              <a:rPr lang="ru-RU" dirty="0"/>
              <a:t> легко </a:t>
            </a:r>
            <a:r>
              <a:rPr lang="ru-RU" dirty="0" err="1"/>
              <a:t>доступним</a:t>
            </a:r>
            <a:r>
              <a:rPr lang="ru-RU" dirty="0"/>
              <a:t> і </a:t>
            </a:r>
            <a:r>
              <a:rPr lang="ru-RU" dirty="0" err="1"/>
              <a:t>орієнтованим</a:t>
            </a:r>
            <a:r>
              <a:rPr lang="ru-RU" dirty="0"/>
              <a:t> на те, </a:t>
            </a:r>
            <a:r>
              <a:rPr lang="ru-RU" dirty="0" err="1"/>
              <a:t>щоб</a:t>
            </a:r>
            <a:r>
              <a:rPr lang="ru-RU" dirty="0"/>
              <a:t> </a:t>
            </a:r>
            <a:r>
              <a:rPr lang="ru-RU" dirty="0" err="1"/>
              <a:t>зменшити</a:t>
            </a:r>
            <a:r>
              <a:rPr lang="ru-RU" dirty="0"/>
              <a:t> </a:t>
            </a:r>
            <a:r>
              <a:rPr lang="ru-RU" dirty="0" err="1"/>
              <a:t>бар’єри</a:t>
            </a:r>
            <a:r>
              <a:rPr lang="ru-RU" dirty="0"/>
              <a:t> для </a:t>
            </a:r>
            <a:r>
              <a:rPr lang="ru-RU" dirty="0" err="1"/>
              <a:t>викривачів</a:t>
            </a:r>
            <a:r>
              <a:rPr lang="ru-RU" dirty="0"/>
              <a:t>, </a:t>
            </a:r>
            <a:r>
              <a:rPr lang="ru-RU" dirty="0" err="1"/>
              <a:t>які</a:t>
            </a:r>
            <a:r>
              <a:rPr lang="ru-RU" dirty="0"/>
              <a:t> </a:t>
            </a:r>
            <a:r>
              <a:rPr lang="ru-RU" dirty="0" err="1"/>
              <a:t>побоюються</a:t>
            </a:r>
            <a:r>
              <a:rPr lang="ru-RU" dirty="0"/>
              <a:t>, </a:t>
            </a:r>
            <a:r>
              <a:rPr lang="ru-RU" dirty="0" err="1"/>
              <a:t>чи</a:t>
            </a:r>
            <a:r>
              <a:rPr lang="ru-RU" dirty="0"/>
              <a:t> </a:t>
            </a:r>
            <a:r>
              <a:rPr lang="ru-RU" dirty="0" err="1"/>
              <a:t>осіб</a:t>
            </a:r>
            <a:r>
              <a:rPr lang="ru-RU" dirty="0"/>
              <a:t> з </a:t>
            </a:r>
            <a:r>
              <a:rPr lang="ru-RU" dirty="0" err="1"/>
              <a:t>особливими</a:t>
            </a:r>
            <a:r>
              <a:rPr lang="ru-RU" dirty="0"/>
              <a:t> потребами;</a:t>
            </a:r>
          </a:p>
          <a:p>
            <a:endParaRPr lang="ru-RU" dirty="0"/>
          </a:p>
        </p:txBody>
      </p:sp>
    </p:spTree>
    <p:extLst>
      <p:ext uri="{BB962C8B-B14F-4D97-AF65-F5344CB8AC3E}">
        <p14:creationId xmlns:p14="http://schemas.microsoft.com/office/powerpoint/2010/main" val="257401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46111" y="406999"/>
            <a:ext cx="9404723" cy="45719"/>
          </a:xfrm>
        </p:spPr>
        <p:txBody>
          <a:bodyPr/>
          <a:lstStyle/>
          <a:p>
            <a:endParaRPr lang="ru-RU" dirty="0"/>
          </a:p>
        </p:txBody>
      </p:sp>
      <p:sp>
        <p:nvSpPr>
          <p:cNvPr id="3" name="Объект 2"/>
          <p:cNvSpPr>
            <a:spLocks noGrp="1"/>
          </p:cNvSpPr>
          <p:nvPr>
            <p:ph idx="1"/>
          </p:nvPr>
        </p:nvSpPr>
        <p:spPr>
          <a:xfrm>
            <a:off x="1103312" y="706582"/>
            <a:ext cx="8946541" cy="5541817"/>
          </a:xfrm>
        </p:spPr>
        <p:txBody>
          <a:bodyPr>
            <a:normAutofit/>
          </a:bodyPr>
          <a:lstStyle/>
          <a:p>
            <a:pPr lvl="0">
              <a:buClr>
                <a:srgbClr val="1E5155">
                  <a:lumMod val="40000"/>
                  <a:lumOff val="60000"/>
                </a:srgbClr>
              </a:buClr>
            </a:pPr>
            <a:r>
              <a:rPr lang="ru-RU" sz="1300" dirty="0">
                <a:solidFill>
                  <a:prstClr val="white"/>
                </a:solidFill>
              </a:rPr>
              <a:t>забезпечував широкий </a:t>
            </a:r>
            <a:r>
              <a:rPr lang="ru-RU" sz="1300" dirty="0" err="1">
                <a:solidFill>
                  <a:prstClr val="white"/>
                </a:solidFill>
              </a:rPr>
              <a:t>діапазон</a:t>
            </a:r>
            <a:r>
              <a:rPr lang="ru-RU" sz="1300" dirty="0">
                <a:solidFill>
                  <a:prstClr val="white"/>
                </a:solidFill>
              </a:rPr>
              <a:t> </a:t>
            </a:r>
            <a:r>
              <a:rPr lang="ru-RU" sz="1300" dirty="0" err="1">
                <a:solidFill>
                  <a:prstClr val="white"/>
                </a:solidFill>
              </a:rPr>
              <a:t>можливостей</a:t>
            </a:r>
            <a:r>
              <a:rPr lang="ru-RU" sz="1300" dirty="0">
                <a:solidFill>
                  <a:prstClr val="white"/>
                </a:solidFill>
              </a:rPr>
              <a:t> для контакту </a:t>
            </a:r>
            <a:r>
              <a:rPr lang="ru-RU" sz="1300" dirty="0" err="1">
                <a:solidFill>
                  <a:prstClr val="white"/>
                </a:solidFill>
              </a:rPr>
              <a:t>викривача</a:t>
            </a:r>
            <a:r>
              <a:rPr lang="ru-RU" sz="1300" dirty="0">
                <a:solidFill>
                  <a:prstClr val="white"/>
                </a:solidFill>
              </a:rPr>
              <a:t> з органом;</a:t>
            </a:r>
          </a:p>
          <a:p>
            <a:pPr lvl="0">
              <a:buClr>
                <a:srgbClr val="1E5155">
                  <a:lumMod val="40000"/>
                  <a:lumOff val="60000"/>
                </a:srgbClr>
              </a:buClr>
            </a:pPr>
            <a:r>
              <a:rPr lang="ru-RU" sz="1300" dirty="0">
                <a:solidFill>
                  <a:prstClr val="white"/>
                </a:solidFill>
              </a:rPr>
              <a:t>забезпечував </a:t>
            </a:r>
            <a:r>
              <a:rPr lang="ru-RU" sz="1300" dirty="0" err="1">
                <a:solidFill>
                  <a:prstClr val="white"/>
                </a:solidFill>
              </a:rPr>
              <a:t>конфіденційність</a:t>
            </a:r>
            <a:r>
              <a:rPr lang="ru-RU" sz="1300" dirty="0">
                <a:solidFill>
                  <a:prstClr val="white"/>
                </a:solidFill>
              </a:rPr>
              <a:t> та </a:t>
            </a:r>
            <a:r>
              <a:rPr lang="ru-RU" sz="1300" dirty="0" err="1">
                <a:solidFill>
                  <a:prstClr val="white"/>
                </a:solidFill>
              </a:rPr>
              <a:t>можливість</a:t>
            </a:r>
            <a:r>
              <a:rPr lang="ru-RU" sz="1300" dirty="0">
                <a:solidFill>
                  <a:prstClr val="white"/>
                </a:solidFill>
              </a:rPr>
              <a:t> </a:t>
            </a:r>
            <a:r>
              <a:rPr lang="ru-RU" sz="1300" dirty="0" err="1">
                <a:solidFill>
                  <a:prstClr val="white"/>
                </a:solidFill>
              </a:rPr>
              <a:t>надання</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a:t>
            </a:r>
            <a:r>
              <a:rPr lang="ru-RU" sz="1300" dirty="0" err="1">
                <a:solidFill>
                  <a:prstClr val="white"/>
                </a:solidFill>
              </a:rPr>
              <a:t>анонімно</a:t>
            </a:r>
            <a:r>
              <a:rPr lang="ru-RU" sz="1300" dirty="0">
                <a:solidFill>
                  <a:prstClr val="white"/>
                </a:solidFill>
              </a:rPr>
              <a:t>.</a:t>
            </a:r>
          </a:p>
          <a:p>
            <a:pPr lvl="0">
              <a:buClr>
                <a:srgbClr val="1E5155">
                  <a:lumMod val="40000"/>
                  <a:lumOff val="60000"/>
                </a:srgbClr>
              </a:buClr>
            </a:pPr>
            <a:r>
              <a:rPr lang="ru-RU" sz="1300" dirty="0" err="1">
                <a:solidFill>
                  <a:prstClr val="white"/>
                </a:solidFill>
              </a:rPr>
              <a:t>Такі</a:t>
            </a:r>
            <a:r>
              <a:rPr lang="ru-RU" sz="1300" dirty="0">
                <a:solidFill>
                  <a:prstClr val="white"/>
                </a:solidFill>
              </a:rPr>
              <a:t> канали </a:t>
            </a:r>
            <a:r>
              <a:rPr lang="ru-RU" sz="1300" dirty="0" err="1">
                <a:solidFill>
                  <a:prstClr val="white"/>
                </a:solidFill>
              </a:rPr>
              <a:t>надання</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органу, як через веб-сайт, </a:t>
            </a:r>
            <a:r>
              <a:rPr lang="ru-RU" sz="1300" dirty="0" err="1">
                <a:solidFill>
                  <a:prstClr val="white"/>
                </a:solidFill>
              </a:rPr>
              <a:t>засоби</a:t>
            </a:r>
            <a:r>
              <a:rPr lang="ru-RU" sz="1300" dirty="0">
                <a:solidFill>
                  <a:prstClr val="white"/>
                </a:solidFill>
              </a:rPr>
              <a:t> </a:t>
            </a:r>
            <a:r>
              <a:rPr lang="ru-RU" sz="1300" dirty="0" err="1">
                <a:solidFill>
                  <a:prstClr val="white"/>
                </a:solidFill>
              </a:rPr>
              <a:t>електронного</a:t>
            </a:r>
            <a:r>
              <a:rPr lang="ru-RU" sz="1300" dirty="0">
                <a:solidFill>
                  <a:prstClr val="white"/>
                </a:solidFill>
              </a:rPr>
              <a:t> </a:t>
            </a:r>
            <a:r>
              <a:rPr lang="ru-RU" sz="1300" dirty="0" err="1">
                <a:solidFill>
                  <a:prstClr val="white"/>
                </a:solidFill>
              </a:rPr>
              <a:t>зв’язку</a:t>
            </a:r>
            <a:r>
              <a:rPr lang="ru-RU" sz="1300" dirty="0">
                <a:solidFill>
                  <a:prstClr val="white"/>
                </a:solidFill>
              </a:rPr>
              <a:t>, </a:t>
            </a:r>
            <a:r>
              <a:rPr lang="ru-RU" sz="1300" dirty="0" err="1">
                <a:solidFill>
                  <a:prstClr val="white"/>
                </a:solidFill>
              </a:rPr>
              <a:t>спеціальні</a:t>
            </a:r>
            <a:r>
              <a:rPr lang="ru-RU" sz="1300" dirty="0">
                <a:solidFill>
                  <a:prstClr val="white"/>
                </a:solidFill>
              </a:rPr>
              <a:t> </a:t>
            </a:r>
            <a:r>
              <a:rPr lang="ru-RU" sz="1300" dirty="0" err="1">
                <a:solidFill>
                  <a:prstClr val="white"/>
                </a:solidFill>
              </a:rPr>
              <a:t>телефонні</a:t>
            </a:r>
            <a:r>
              <a:rPr lang="ru-RU" sz="1300" dirty="0">
                <a:solidFill>
                  <a:prstClr val="white"/>
                </a:solidFill>
              </a:rPr>
              <a:t> </a:t>
            </a:r>
            <a:r>
              <a:rPr lang="ru-RU" sz="1300" dirty="0" err="1">
                <a:solidFill>
                  <a:prstClr val="white"/>
                </a:solidFill>
              </a:rPr>
              <a:t>лінії</a:t>
            </a:r>
            <a:r>
              <a:rPr lang="ru-RU" sz="1300" dirty="0">
                <a:solidFill>
                  <a:prstClr val="white"/>
                </a:solidFill>
              </a:rPr>
              <a:t> </a:t>
            </a:r>
            <a:r>
              <a:rPr lang="ru-RU" sz="1300" dirty="0" err="1">
                <a:solidFill>
                  <a:prstClr val="white"/>
                </a:solidFill>
              </a:rPr>
              <a:t>пропонуємо</a:t>
            </a:r>
            <a:r>
              <a:rPr lang="ru-RU" sz="1300" dirty="0">
                <a:solidFill>
                  <a:prstClr val="white"/>
                </a:solidFill>
              </a:rPr>
              <a:t> </a:t>
            </a:r>
            <a:r>
              <a:rPr lang="ru-RU" sz="1300" dirty="0" err="1">
                <a:solidFill>
                  <a:prstClr val="white"/>
                </a:solidFill>
              </a:rPr>
              <a:t>зв’язувати</a:t>
            </a:r>
            <a:r>
              <a:rPr lang="ru-RU" sz="1300" dirty="0">
                <a:solidFill>
                  <a:prstClr val="white"/>
                </a:solidFill>
              </a:rPr>
              <a:t> з </a:t>
            </a:r>
            <a:r>
              <a:rPr lang="ru-RU" sz="1300" dirty="0" err="1">
                <a:solidFill>
                  <a:prstClr val="white"/>
                </a:solidFill>
              </a:rPr>
              <a:t>уповноваженим</a:t>
            </a:r>
            <a:r>
              <a:rPr lang="ru-RU" sz="1300" dirty="0">
                <a:solidFill>
                  <a:prstClr val="white"/>
                </a:solidFill>
              </a:rPr>
              <a:t> </a:t>
            </a:r>
            <a:r>
              <a:rPr lang="ru-RU" sz="1300" dirty="0" err="1">
                <a:solidFill>
                  <a:prstClr val="white"/>
                </a:solidFill>
              </a:rPr>
              <a:t>підрозділом</a:t>
            </a:r>
            <a:r>
              <a:rPr lang="ru-RU" sz="1300" dirty="0">
                <a:solidFill>
                  <a:prstClr val="white"/>
                </a:solidFill>
              </a:rPr>
              <a:t> (особою) органу.</a:t>
            </a:r>
          </a:p>
          <a:p>
            <a:pPr lvl="0">
              <a:buClr>
                <a:srgbClr val="1E5155">
                  <a:lumMod val="40000"/>
                  <a:lumOff val="60000"/>
                </a:srgbClr>
              </a:buClr>
            </a:pPr>
            <a:r>
              <a:rPr lang="ru-RU" sz="1300" dirty="0" err="1">
                <a:solidFill>
                  <a:prstClr val="white"/>
                </a:solidFill>
              </a:rPr>
              <a:t>Додаткові</a:t>
            </a:r>
            <a:r>
              <a:rPr lang="ru-RU" sz="1300" dirty="0">
                <a:solidFill>
                  <a:prstClr val="white"/>
                </a:solidFill>
              </a:rPr>
              <a:t> </a:t>
            </a:r>
            <a:r>
              <a:rPr lang="ru-RU" sz="1300" dirty="0" err="1">
                <a:solidFill>
                  <a:prstClr val="white"/>
                </a:solidFill>
              </a:rPr>
              <a:t>рекомендації</a:t>
            </a:r>
            <a:r>
              <a:rPr lang="ru-RU" sz="1300" dirty="0">
                <a:solidFill>
                  <a:prstClr val="white"/>
                </a:solidFill>
              </a:rPr>
              <a:t> для </a:t>
            </a:r>
            <a:r>
              <a:rPr lang="ru-RU" sz="1300" dirty="0" err="1">
                <a:solidFill>
                  <a:prstClr val="white"/>
                </a:solidFill>
              </a:rPr>
              <a:t>ефективного</a:t>
            </a:r>
            <a:r>
              <a:rPr lang="ru-RU" sz="1300" dirty="0">
                <a:solidFill>
                  <a:prstClr val="white"/>
                </a:solidFill>
              </a:rPr>
              <a:t> </a:t>
            </a:r>
            <a:r>
              <a:rPr lang="ru-RU" sz="1300" dirty="0" err="1">
                <a:solidFill>
                  <a:prstClr val="white"/>
                </a:solidFill>
              </a:rPr>
              <a:t>надання</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через:</a:t>
            </a:r>
          </a:p>
          <a:p>
            <a:pPr lvl="0">
              <a:buClr>
                <a:srgbClr val="1E5155">
                  <a:lumMod val="40000"/>
                  <a:lumOff val="60000"/>
                </a:srgbClr>
              </a:buClr>
            </a:pPr>
            <a:r>
              <a:rPr lang="ru-RU" sz="1300" dirty="0">
                <a:solidFill>
                  <a:prstClr val="white"/>
                </a:solidFill>
              </a:rPr>
              <a:t>веб-сайт органу: </a:t>
            </a:r>
            <a:r>
              <a:rPr lang="ru-RU" sz="1300" dirty="0" err="1">
                <a:solidFill>
                  <a:prstClr val="white"/>
                </a:solidFill>
              </a:rPr>
              <a:t>рекомендується</a:t>
            </a:r>
            <a:r>
              <a:rPr lang="ru-RU" sz="1300" dirty="0">
                <a:solidFill>
                  <a:prstClr val="white"/>
                </a:solidFill>
              </a:rPr>
              <a:t> </a:t>
            </a:r>
            <a:r>
              <a:rPr lang="ru-RU" sz="1300" dirty="0" err="1">
                <a:solidFill>
                  <a:prstClr val="white"/>
                </a:solidFill>
              </a:rPr>
              <a:t>розробити</a:t>
            </a:r>
            <a:r>
              <a:rPr lang="ru-RU" sz="1300" dirty="0">
                <a:solidFill>
                  <a:prstClr val="white"/>
                </a:solidFill>
              </a:rPr>
              <a:t> веб-</a:t>
            </a:r>
            <a:r>
              <a:rPr lang="ru-RU" sz="1300" dirty="0" err="1">
                <a:solidFill>
                  <a:prstClr val="white"/>
                </a:solidFill>
              </a:rPr>
              <a:t>інтерфейс</a:t>
            </a:r>
            <a:r>
              <a:rPr lang="ru-RU" sz="1300" dirty="0">
                <a:solidFill>
                  <a:prstClr val="white"/>
                </a:solidFill>
              </a:rPr>
              <a:t>, </a:t>
            </a:r>
            <a:r>
              <a:rPr lang="ru-RU" sz="1300" dirty="0" err="1">
                <a:solidFill>
                  <a:prstClr val="white"/>
                </a:solidFill>
              </a:rPr>
              <a:t>який</a:t>
            </a:r>
            <a:r>
              <a:rPr lang="ru-RU" sz="1300" dirty="0">
                <a:solidFill>
                  <a:prstClr val="white"/>
                </a:solidFill>
              </a:rPr>
              <a:t> </a:t>
            </a:r>
            <a:r>
              <a:rPr lang="ru-RU" sz="1300" dirty="0" err="1">
                <a:solidFill>
                  <a:prstClr val="white"/>
                </a:solidFill>
              </a:rPr>
              <a:t>забезпечує</a:t>
            </a:r>
            <a:r>
              <a:rPr lang="ru-RU" sz="1300" dirty="0">
                <a:solidFill>
                  <a:prstClr val="white"/>
                </a:solidFill>
              </a:rPr>
              <a:t> </a:t>
            </a:r>
            <a:r>
              <a:rPr lang="ru-RU" sz="1300" dirty="0" err="1">
                <a:solidFill>
                  <a:prstClr val="white"/>
                </a:solidFill>
              </a:rPr>
              <a:t>послідовне</a:t>
            </a:r>
            <a:r>
              <a:rPr lang="ru-RU" sz="1300" dirty="0">
                <a:solidFill>
                  <a:prstClr val="white"/>
                </a:solidFill>
              </a:rPr>
              <a:t> </a:t>
            </a:r>
            <a:r>
              <a:rPr lang="ru-RU" sz="1300" dirty="0" err="1">
                <a:solidFill>
                  <a:prstClr val="white"/>
                </a:solidFill>
              </a:rPr>
              <a:t>надання</a:t>
            </a:r>
            <a:r>
              <a:rPr lang="ru-RU" sz="1300" dirty="0">
                <a:solidFill>
                  <a:prstClr val="white"/>
                </a:solidFill>
              </a:rPr>
              <a:t> </a:t>
            </a:r>
            <a:r>
              <a:rPr lang="ru-RU" sz="1300" dirty="0" err="1">
                <a:solidFill>
                  <a:prstClr val="white"/>
                </a:solidFill>
              </a:rPr>
              <a:t>вказівок</a:t>
            </a:r>
            <a:r>
              <a:rPr lang="ru-RU" sz="1300" dirty="0">
                <a:solidFill>
                  <a:prstClr val="white"/>
                </a:solidFill>
              </a:rPr>
              <a:t> </a:t>
            </a:r>
            <a:r>
              <a:rPr lang="ru-RU" sz="1300" dirty="0" err="1">
                <a:solidFill>
                  <a:prstClr val="white"/>
                </a:solidFill>
              </a:rPr>
              <a:t>викривачам</a:t>
            </a:r>
            <a:r>
              <a:rPr lang="ru-RU" sz="1300" dirty="0">
                <a:solidFill>
                  <a:prstClr val="white"/>
                </a:solidFill>
              </a:rPr>
              <a:t>. Веб-сайт </a:t>
            </a:r>
            <a:r>
              <a:rPr lang="ru-RU" sz="1300" dirty="0" err="1">
                <a:solidFill>
                  <a:prstClr val="white"/>
                </a:solidFill>
              </a:rPr>
              <a:t>Національного</a:t>
            </a:r>
            <a:r>
              <a:rPr lang="ru-RU" sz="1300" dirty="0">
                <a:solidFill>
                  <a:prstClr val="white"/>
                </a:solidFill>
              </a:rPr>
              <a:t> агентства </a:t>
            </a:r>
            <a:r>
              <a:rPr lang="ru-RU" sz="1300" dirty="0" err="1">
                <a:solidFill>
                  <a:prstClr val="white"/>
                </a:solidFill>
              </a:rPr>
              <a:t>може</a:t>
            </a:r>
            <a:r>
              <a:rPr lang="ru-RU" sz="1300" dirty="0">
                <a:solidFill>
                  <a:prstClr val="white"/>
                </a:solidFill>
              </a:rPr>
              <a:t> бути прикладом такого </a:t>
            </a:r>
            <a:r>
              <a:rPr lang="ru-RU" sz="1300" dirty="0" err="1">
                <a:solidFill>
                  <a:prstClr val="white"/>
                </a:solidFill>
              </a:rPr>
              <a:t>підходу</a:t>
            </a:r>
            <a:r>
              <a:rPr lang="ru-RU" sz="1300" dirty="0">
                <a:solidFill>
                  <a:prstClr val="white"/>
                </a:solidFill>
              </a:rPr>
              <a:t>;</a:t>
            </a:r>
          </a:p>
          <a:p>
            <a:pPr lvl="0">
              <a:buClr>
                <a:srgbClr val="1E5155">
                  <a:lumMod val="40000"/>
                  <a:lumOff val="60000"/>
                </a:srgbClr>
              </a:buClr>
            </a:pPr>
            <a:r>
              <a:rPr lang="ru-RU" sz="1300" dirty="0" err="1">
                <a:solidFill>
                  <a:prstClr val="white"/>
                </a:solidFill>
              </a:rPr>
              <a:t>спеціальну</a:t>
            </a:r>
            <a:r>
              <a:rPr lang="ru-RU" sz="1300" dirty="0">
                <a:solidFill>
                  <a:prstClr val="white"/>
                </a:solidFill>
              </a:rPr>
              <a:t> </a:t>
            </a:r>
            <a:r>
              <a:rPr lang="ru-RU" sz="1300" dirty="0" err="1">
                <a:solidFill>
                  <a:prstClr val="white"/>
                </a:solidFill>
              </a:rPr>
              <a:t>телефонну</a:t>
            </a:r>
            <a:r>
              <a:rPr lang="ru-RU" sz="1300" dirty="0">
                <a:solidFill>
                  <a:prstClr val="white"/>
                </a:solidFill>
              </a:rPr>
              <a:t> </a:t>
            </a:r>
            <a:r>
              <a:rPr lang="ru-RU" sz="1300" dirty="0" err="1">
                <a:solidFill>
                  <a:prstClr val="white"/>
                </a:solidFill>
              </a:rPr>
              <a:t>лінію</a:t>
            </a:r>
            <a:r>
              <a:rPr lang="ru-RU" sz="1300" dirty="0">
                <a:solidFill>
                  <a:prstClr val="white"/>
                </a:solidFill>
              </a:rPr>
              <a:t>: для </a:t>
            </a:r>
            <a:r>
              <a:rPr lang="ru-RU" sz="1300" dirty="0" err="1">
                <a:solidFill>
                  <a:prstClr val="white"/>
                </a:solidFill>
              </a:rPr>
              <a:t>повідомлень</a:t>
            </a:r>
            <a:r>
              <a:rPr lang="ru-RU" sz="1300" dirty="0">
                <a:solidFill>
                  <a:prstClr val="white"/>
                </a:solidFill>
              </a:rPr>
              <a:t> </a:t>
            </a:r>
            <a:r>
              <a:rPr lang="ru-RU" sz="1300" dirty="0" err="1">
                <a:solidFill>
                  <a:prstClr val="white"/>
                </a:solidFill>
              </a:rPr>
              <a:t>рекомендується</a:t>
            </a:r>
            <a:r>
              <a:rPr lang="ru-RU" sz="1300" dirty="0">
                <a:solidFill>
                  <a:prstClr val="white"/>
                </a:solidFill>
              </a:rPr>
              <a:t> </a:t>
            </a:r>
            <a:r>
              <a:rPr lang="ru-RU" sz="1300" dirty="0" err="1">
                <a:solidFill>
                  <a:prstClr val="white"/>
                </a:solidFill>
              </a:rPr>
              <a:t>виділити</a:t>
            </a:r>
            <a:r>
              <a:rPr lang="ru-RU" sz="1300" dirty="0">
                <a:solidFill>
                  <a:prstClr val="white"/>
                </a:solidFill>
              </a:rPr>
              <a:t> </a:t>
            </a:r>
            <a:r>
              <a:rPr lang="ru-RU" sz="1300" dirty="0" err="1">
                <a:solidFill>
                  <a:prstClr val="white"/>
                </a:solidFill>
              </a:rPr>
              <a:t>окремий</a:t>
            </a:r>
            <a:r>
              <a:rPr lang="ru-RU" sz="1300" dirty="0">
                <a:solidFill>
                  <a:prstClr val="white"/>
                </a:solidFill>
              </a:rPr>
              <a:t> номер телефону. </a:t>
            </a:r>
            <a:r>
              <a:rPr lang="ru-RU" sz="1300" dirty="0" err="1">
                <a:solidFill>
                  <a:prstClr val="white"/>
                </a:solidFill>
              </a:rPr>
              <a:t>Залежно</a:t>
            </a:r>
            <a:r>
              <a:rPr lang="ru-RU" sz="1300" dirty="0">
                <a:solidFill>
                  <a:prstClr val="white"/>
                </a:solidFill>
              </a:rPr>
              <a:t> </a:t>
            </a:r>
            <a:r>
              <a:rPr lang="ru-RU" sz="1300" dirty="0" err="1">
                <a:solidFill>
                  <a:prstClr val="white"/>
                </a:solidFill>
              </a:rPr>
              <a:t>від</a:t>
            </a:r>
            <a:r>
              <a:rPr lang="ru-RU" sz="1300" dirty="0">
                <a:solidFill>
                  <a:prstClr val="white"/>
                </a:solidFill>
              </a:rPr>
              <a:t> </a:t>
            </a:r>
            <a:r>
              <a:rPr lang="ru-RU" sz="1300" dirty="0" err="1">
                <a:solidFill>
                  <a:prstClr val="white"/>
                </a:solidFill>
              </a:rPr>
              <a:t>кількості</a:t>
            </a:r>
            <a:r>
              <a:rPr lang="ru-RU" sz="1300" dirty="0">
                <a:solidFill>
                  <a:prstClr val="white"/>
                </a:solidFill>
              </a:rPr>
              <a:t> </a:t>
            </a:r>
            <a:r>
              <a:rPr lang="ru-RU" sz="1300" dirty="0" err="1">
                <a:solidFill>
                  <a:prstClr val="white"/>
                </a:solidFill>
              </a:rPr>
              <a:t>очікуваних</a:t>
            </a:r>
            <a:r>
              <a:rPr lang="ru-RU" sz="1300" dirty="0">
                <a:solidFill>
                  <a:prstClr val="white"/>
                </a:solidFill>
              </a:rPr>
              <a:t>/</a:t>
            </a:r>
            <a:r>
              <a:rPr lang="ru-RU" sz="1300" dirty="0" err="1">
                <a:solidFill>
                  <a:prstClr val="white"/>
                </a:solidFill>
              </a:rPr>
              <a:t>прийнятих</a:t>
            </a:r>
            <a:r>
              <a:rPr lang="ru-RU" sz="1300" dirty="0">
                <a:solidFill>
                  <a:prstClr val="white"/>
                </a:solidFill>
              </a:rPr>
              <a:t> </a:t>
            </a:r>
            <a:r>
              <a:rPr lang="ru-RU" sz="1300" dirty="0" err="1">
                <a:solidFill>
                  <a:prstClr val="white"/>
                </a:solidFill>
              </a:rPr>
              <a:t>дзвінків</a:t>
            </a:r>
            <a:r>
              <a:rPr lang="ru-RU" sz="1300" dirty="0">
                <a:solidFill>
                  <a:prstClr val="white"/>
                </a:solidFill>
              </a:rPr>
              <a:t>, а </a:t>
            </a:r>
            <a:r>
              <a:rPr lang="ru-RU" sz="1300" dirty="0" err="1">
                <a:solidFill>
                  <a:prstClr val="white"/>
                </a:solidFill>
              </a:rPr>
              <a:t>також</a:t>
            </a:r>
            <a:r>
              <a:rPr lang="ru-RU" sz="1300" dirty="0">
                <a:solidFill>
                  <a:prstClr val="white"/>
                </a:solidFill>
              </a:rPr>
              <a:t> </a:t>
            </a:r>
            <a:r>
              <a:rPr lang="ru-RU" sz="1300" dirty="0" err="1">
                <a:solidFill>
                  <a:prstClr val="white"/>
                </a:solidFill>
              </a:rPr>
              <a:t>кількості</a:t>
            </a:r>
            <a:r>
              <a:rPr lang="ru-RU" sz="1300" dirty="0">
                <a:solidFill>
                  <a:prstClr val="white"/>
                </a:solidFill>
              </a:rPr>
              <a:t> </a:t>
            </a:r>
            <a:r>
              <a:rPr lang="ru-RU" sz="1300" dirty="0" err="1">
                <a:solidFill>
                  <a:prstClr val="white"/>
                </a:solidFill>
              </a:rPr>
              <a:t>працівників</a:t>
            </a:r>
            <a:r>
              <a:rPr lang="ru-RU" sz="1300" dirty="0">
                <a:solidFill>
                  <a:prstClr val="white"/>
                </a:solidFill>
              </a:rPr>
              <a:t> </a:t>
            </a:r>
            <a:r>
              <a:rPr lang="ru-RU" sz="1300" dirty="0" err="1">
                <a:solidFill>
                  <a:prstClr val="white"/>
                </a:solidFill>
              </a:rPr>
              <a:t>уповноваженого</a:t>
            </a:r>
            <a:r>
              <a:rPr lang="ru-RU" sz="1300" dirty="0">
                <a:solidFill>
                  <a:prstClr val="white"/>
                </a:solidFill>
              </a:rPr>
              <a:t> </a:t>
            </a:r>
            <a:r>
              <a:rPr lang="ru-RU" sz="1300" dirty="0" err="1">
                <a:solidFill>
                  <a:prstClr val="white"/>
                </a:solidFill>
              </a:rPr>
              <a:t>підрозділу</a:t>
            </a:r>
            <a:r>
              <a:rPr lang="ru-RU" sz="1300" dirty="0">
                <a:solidFill>
                  <a:prstClr val="white"/>
                </a:solidFill>
              </a:rPr>
              <a:t> органу </a:t>
            </a:r>
            <a:r>
              <a:rPr lang="ru-RU" sz="1300" dirty="0" err="1">
                <a:solidFill>
                  <a:prstClr val="white"/>
                </a:solidFill>
              </a:rPr>
              <a:t>рекомендується</a:t>
            </a:r>
            <a:r>
              <a:rPr lang="ru-RU" sz="1300" dirty="0">
                <a:solidFill>
                  <a:prstClr val="white"/>
                </a:solidFill>
              </a:rPr>
              <a:t>, </a:t>
            </a:r>
            <a:r>
              <a:rPr lang="ru-RU" sz="1300" dirty="0" err="1">
                <a:solidFill>
                  <a:prstClr val="white"/>
                </a:solidFill>
              </a:rPr>
              <a:t>щоб</a:t>
            </a:r>
            <a:r>
              <a:rPr lang="ru-RU" sz="1300" dirty="0">
                <a:solidFill>
                  <a:prstClr val="white"/>
                </a:solidFill>
              </a:rPr>
              <a:t> </a:t>
            </a:r>
            <a:r>
              <a:rPr lang="ru-RU" sz="1300" dirty="0" err="1">
                <a:solidFill>
                  <a:prstClr val="white"/>
                </a:solidFill>
              </a:rPr>
              <a:t>телефонний</a:t>
            </a:r>
            <a:r>
              <a:rPr lang="ru-RU" sz="1300" dirty="0">
                <a:solidFill>
                  <a:prstClr val="white"/>
                </a:solidFill>
              </a:rPr>
              <a:t> </a:t>
            </a:r>
            <a:r>
              <a:rPr lang="ru-RU" sz="1300" dirty="0" err="1">
                <a:solidFill>
                  <a:prstClr val="white"/>
                </a:solidFill>
              </a:rPr>
              <a:t>пристрій</a:t>
            </a:r>
            <a:r>
              <a:rPr lang="ru-RU" sz="1300" dirty="0">
                <a:solidFill>
                  <a:prstClr val="white"/>
                </a:solidFill>
              </a:rPr>
              <a:t> </a:t>
            </a:r>
            <a:r>
              <a:rPr lang="ru-RU" sz="1300" dirty="0" err="1">
                <a:solidFill>
                  <a:prstClr val="white"/>
                </a:solidFill>
              </a:rPr>
              <a:t>мав</a:t>
            </a:r>
            <a:r>
              <a:rPr lang="ru-RU" sz="1300" dirty="0">
                <a:solidFill>
                  <a:prstClr val="white"/>
                </a:solidFill>
              </a:rPr>
              <a:t> </a:t>
            </a:r>
            <a:r>
              <a:rPr lang="ru-RU" sz="1300" dirty="0" err="1">
                <a:solidFill>
                  <a:prstClr val="white"/>
                </a:solidFill>
              </a:rPr>
              <a:t>можливість</a:t>
            </a:r>
            <a:r>
              <a:rPr lang="ru-RU" sz="1300" dirty="0">
                <a:solidFill>
                  <a:prstClr val="white"/>
                </a:solidFill>
              </a:rPr>
              <a:t> </a:t>
            </a:r>
            <a:r>
              <a:rPr lang="ru-RU" sz="1300" dirty="0" err="1">
                <a:solidFill>
                  <a:prstClr val="white"/>
                </a:solidFill>
              </a:rPr>
              <a:t>перенаправлення</a:t>
            </a:r>
            <a:r>
              <a:rPr lang="ru-RU" sz="1300" dirty="0">
                <a:solidFill>
                  <a:prstClr val="white"/>
                </a:solidFill>
              </a:rPr>
              <a:t> </a:t>
            </a:r>
            <a:r>
              <a:rPr lang="ru-RU" sz="1300" dirty="0" err="1">
                <a:solidFill>
                  <a:prstClr val="white"/>
                </a:solidFill>
              </a:rPr>
              <a:t>дзвінків</a:t>
            </a:r>
            <a:r>
              <a:rPr lang="ru-RU" sz="1300" dirty="0">
                <a:solidFill>
                  <a:prstClr val="white"/>
                </a:solidFill>
              </a:rPr>
              <a:t> на </a:t>
            </a:r>
            <a:r>
              <a:rPr lang="ru-RU" sz="1300" dirty="0" err="1">
                <a:solidFill>
                  <a:prstClr val="white"/>
                </a:solidFill>
              </a:rPr>
              <a:t>інші</a:t>
            </a:r>
            <a:r>
              <a:rPr lang="ru-RU" sz="1300" dirty="0">
                <a:solidFill>
                  <a:prstClr val="white"/>
                </a:solidFill>
              </a:rPr>
              <a:t> </a:t>
            </a:r>
            <a:r>
              <a:rPr lang="ru-RU" sz="1300" dirty="0" err="1">
                <a:solidFill>
                  <a:prstClr val="white"/>
                </a:solidFill>
              </a:rPr>
              <a:t>телефони</a:t>
            </a:r>
            <a:r>
              <a:rPr lang="ru-RU" sz="1300" dirty="0">
                <a:solidFill>
                  <a:prstClr val="white"/>
                </a:solidFill>
              </a:rPr>
              <a:t>. </a:t>
            </a:r>
            <a:r>
              <a:rPr lang="ru-RU" sz="1300" dirty="0" err="1">
                <a:solidFill>
                  <a:prstClr val="white"/>
                </a:solidFill>
              </a:rPr>
              <a:t>Доцільно</a:t>
            </a:r>
            <a:r>
              <a:rPr lang="ru-RU" sz="1300" dirty="0">
                <a:solidFill>
                  <a:prstClr val="white"/>
                </a:solidFill>
              </a:rPr>
              <a:t> </a:t>
            </a:r>
            <a:r>
              <a:rPr lang="ru-RU" sz="1300" dirty="0" err="1">
                <a:solidFill>
                  <a:prstClr val="white"/>
                </a:solidFill>
              </a:rPr>
              <a:t>забезпечити</a:t>
            </a:r>
            <a:r>
              <a:rPr lang="ru-RU" sz="1300" dirty="0">
                <a:solidFill>
                  <a:prstClr val="white"/>
                </a:solidFill>
              </a:rPr>
              <a:t>, </a:t>
            </a:r>
            <a:r>
              <a:rPr lang="ru-RU" sz="1300" dirty="0" err="1">
                <a:solidFill>
                  <a:prstClr val="white"/>
                </a:solidFill>
              </a:rPr>
              <a:t>щоб</a:t>
            </a:r>
            <a:r>
              <a:rPr lang="ru-RU" sz="1300" dirty="0">
                <a:solidFill>
                  <a:prstClr val="white"/>
                </a:solidFill>
              </a:rPr>
              <a:t> </a:t>
            </a:r>
            <a:r>
              <a:rPr lang="ru-RU" sz="1300" dirty="0" err="1">
                <a:solidFill>
                  <a:prstClr val="white"/>
                </a:solidFill>
              </a:rPr>
              <a:t>спеціальна</a:t>
            </a:r>
            <a:r>
              <a:rPr lang="ru-RU" sz="1300" dirty="0">
                <a:solidFill>
                  <a:prstClr val="white"/>
                </a:solidFill>
              </a:rPr>
              <a:t> </a:t>
            </a:r>
            <a:r>
              <a:rPr lang="ru-RU" sz="1300" dirty="0" err="1">
                <a:solidFill>
                  <a:prstClr val="white"/>
                </a:solidFill>
              </a:rPr>
              <a:t>телефонна</a:t>
            </a:r>
            <a:r>
              <a:rPr lang="ru-RU" sz="1300" dirty="0">
                <a:solidFill>
                  <a:prstClr val="white"/>
                </a:solidFill>
              </a:rPr>
              <a:t> </a:t>
            </a:r>
            <a:r>
              <a:rPr lang="ru-RU" sz="1300" dirty="0" err="1">
                <a:solidFill>
                  <a:prstClr val="white"/>
                </a:solidFill>
              </a:rPr>
              <a:t>лінія</a:t>
            </a:r>
            <a:r>
              <a:rPr lang="ru-RU" sz="1300" dirty="0">
                <a:solidFill>
                  <a:prstClr val="white"/>
                </a:solidFill>
              </a:rPr>
              <a:t> </a:t>
            </a:r>
            <a:r>
              <a:rPr lang="ru-RU" sz="1300" dirty="0" err="1">
                <a:solidFill>
                  <a:prstClr val="white"/>
                </a:solidFill>
              </a:rPr>
              <a:t>була</a:t>
            </a:r>
            <a:r>
              <a:rPr lang="ru-RU" sz="1300" dirty="0">
                <a:solidFill>
                  <a:prstClr val="white"/>
                </a:solidFill>
              </a:rPr>
              <a:t> </a:t>
            </a:r>
            <a:r>
              <a:rPr lang="ru-RU" sz="1300" dirty="0" err="1">
                <a:solidFill>
                  <a:prstClr val="white"/>
                </a:solidFill>
              </a:rPr>
              <a:t>завжди</a:t>
            </a:r>
            <a:r>
              <a:rPr lang="ru-RU" sz="1300" dirty="0">
                <a:solidFill>
                  <a:prstClr val="white"/>
                </a:solidFill>
              </a:rPr>
              <a:t> доступною, </a:t>
            </a:r>
            <a:r>
              <a:rPr lang="ru-RU" sz="1300" dirty="0" err="1">
                <a:solidFill>
                  <a:prstClr val="white"/>
                </a:solidFill>
              </a:rPr>
              <a:t>виклики</a:t>
            </a:r>
            <a:r>
              <a:rPr lang="ru-RU" sz="1300" dirty="0">
                <a:solidFill>
                  <a:prstClr val="white"/>
                </a:solidFill>
              </a:rPr>
              <a:t> </a:t>
            </a:r>
            <a:r>
              <a:rPr lang="ru-RU" sz="1300" dirty="0" err="1">
                <a:solidFill>
                  <a:prstClr val="white"/>
                </a:solidFill>
              </a:rPr>
              <a:t>приймались</a:t>
            </a:r>
            <a:r>
              <a:rPr lang="ru-RU" sz="1300" dirty="0">
                <a:solidFill>
                  <a:prstClr val="white"/>
                </a:solidFill>
              </a:rPr>
              <a:t> в </a:t>
            </a:r>
            <a:r>
              <a:rPr lang="ru-RU" sz="1300" dirty="0" err="1">
                <a:solidFill>
                  <a:prstClr val="white"/>
                </a:solidFill>
              </a:rPr>
              <a:t>робочий</a:t>
            </a:r>
            <a:r>
              <a:rPr lang="ru-RU" sz="1300" dirty="0">
                <a:solidFill>
                  <a:prstClr val="white"/>
                </a:solidFill>
              </a:rPr>
              <a:t> та </a:t>
            </a:r>
            <a:r>
              <a:rPr lang="ru-RU" sz="1300" dirty="0" err="1">
                <a:solidFill>
                  <a:prstClr val="white"/>
                </a:solidFill>
              </a:rPr>
              <a:t>неробочий</a:t>
            </a:r>
            <a:r>
              <a:rPr lang="ru-RU" sz="1300" dirty="0">
                <a:solidFill>
                  <a:prstClr val="white"/>
                </a:solidFill>
              </a:rPr>
              <a:t> час. </a:t>
            </a:r>
            <a:r>
              <a:rPr lang="ru-RU" sz="1300" dirty="0" err="1">
                <a:solidFill>
                  <a:prstClr val="white"/>
                </a:solidFill>
              </a:rPr>
              <a:t>Якщо</a:t>
            </a:r>
            <a:r>
              <a:rPr lang="ru-RU" sz="1300" dirty="0">
                <a:solidFill>
                  <a:prstClr val="white"/>
                </a:solidFill>
              </a:rPr>
              <a:t> </a:t>
            </a:r>
            <a:r>
              <a:rPr lang="ru-RU" sz="1300" dirty="0" err="1">
                <a:solidFill>
                  <a:prstClr val="white"/>
                </a:solidFill>
              </a:rPr>
              <a:t>це</a:t>
            </a:r>
            <a:r>
              <a:rPr lang="ru-RU" sz="1300" dirty="0">
                <a:solidFill>
                  <a:prstClr val="white"/>
                </a:solidFill>
              </a:rPr>
              <a:t> </a:t>
            </a:r>
            <a:r>
              <a:rPr lang="ru-RU" sz="1300" dirty="0" err="1">
                <a:solidFill>
                  <a:prstClr val="white"/>
                </a:solidFill>
              </a:rPr>
              <a:t>неможливо</a:t>
            </a:r>
            <a:r>
              <a:rPr lang="ru-RU" sz="1300" dirty="0">
                <a:solidFill>
                  <a:prstClr val="white"/>
                </a:solidFill>
              </a:rPr>
              <a:t>, </a:t>
            </a:r>
            <a:r>
              <a:rPr lang="ru-RU" sz="1300" dirty="0" err="1">
                <a:solidFill>
                  <a:prstClr val="white"/>
                </a:solidFill>
              </a:rPr>
              <a:t>пропонуємо</a:t>
            </a:r>
            <a:r>
              <a:rPr lang="ru-RU" sz="1300" dirty="0">
                <a:solidFill>
                  <a:prstClr val="white"/>
                </a:solidFill>
              </a:rPr>
              <a:t> </a:t>
            </a:r>
            <a:r>
              <a:rPr lang="ru-RU" sz="1300" dirty="0" err="1">
                <a:solidFill>
                  <a:prstClr val="white"/>
                </a:solidFill>
              </a:rPr>
              <a:t>визначити</a:t>
            </a:r>
            <a:r>
              <a:rPr lang="ru-RU" sz="1300" dirty="0">
                <a:solidFill>
                  <a:prstClr val="white"/>
                </a:solidFill>
              </a:rPr>
              <a:t> </a:t>
            </a:r>
            <a:r>
              <a:rPr lang="ru-RU" sz="1300" dirty="0" err="1">
                <a:solidFill>
                  <a:prstClr val="white"/>
                </a:solidFill>
              </a:rPr>
              <a:t>години</a:t>
            </a:r>
            <a:r>
              <a:rPr lang="ru-RU" sz="1300" dirty="0">
                <a:solidFill>
                  <a:prstClr val="white"/>
                </a:solidFill>
              </a:rPr>
              <a:t> </a:t>
            </a:r>
            <a:r>
              <a:rPr lang="ru-RU" sz="1300" dirty="0" err="1">
                <a:solidFill>
                  <a:prstClr val="white"/>
                </a:solidFill>
              </a:rPr>
              <a:t>роботи</a:t>
            </a:r>
            <a:r>
              <a:rPr lang="ru-RU" sz="1300" dirty="0">
                <a:solidFill>
                  <a:prstClr val="white"/>
                </a:solidFill>
              </a:rPr>
              <a:t> </a:t>
            </a:r>
            <a:r>
              <a:rPr lang="ru-RU" sz="1300" dirty="0" err="1">
                <a:solidFill>
                  <a:prstClr val="white"/>
                </a:solidFill>
              </a:rPr>
              <a:t>спеціальної</a:t>
            </a:r>
            <a:r>
              <a:rPr lang="ru-RU" sz="1300" dirty="0">
                <a:solidFill>
                  <a:prstClr val="white"/>
                </a:solidFill>
              </a:rPr>
              <a:t> </a:t>
            </a:r>
            <a:r>
              <a:rPr lang="ru-RU" sz="1300" dirty="0" err="1">
                <a:solidFill>
                  <a:prstClr val="white"/>
                </a:solidFill>
              </a:rPr>
              <a:t>телефонної</a:t>
            </a:r>
            <a:r>
              <a:rPr lang="ru-RU" sz="1300" dirty="0">
                <a:solidFill>
                  <a:prstClr val="white"/>
                </a:solidFill>
              </a:rPr>
              <a:t> </a:t>
            </a:r>
            <a:r>
              <a:rPr lang="ru-RU" sz="1300" dirty="0" err="1">
                <a:solidFill>
                  <a:prstClr val="white"/>
                </a:solidFill>
              </a:rPr>
              <a:t>лінії</a:t>
            </a:r>
            <a:r>
              <a:rPr lang="ru-RU" sz="1300" dirty="0">
                <a:solidFill>
                  <a:prstClr val="white"/>
                </a:solidFill>
              </a:rPr>
              <a:t>, про </a:t>
            </a:r>
            <a:r>
              <a:rPr lang="ru-RU" sz="1300" dirty="0" err="1">
                <a:solidFill>
                  <a:prstClr val="white"/>
                </a:solidFill>
              </a:rPr>
              <a:t>що</a:t>
            </a:r>
            <a:r>
              <a:rPr lang="ru-RU" sz="1300" dirty="0">
                <a:solidFill>
                  <a:prstClr val="white"/>
                </a:solidFill>
              </a:rPr>
              <a:t> </a:t>
            </a:r>
            <a:r>
              <a:rPr lang="ru-RU" sz="1300" dirty="0" err="1">
                <a:solidFill>
                  <a:prstClr val="white"/>
                </a:solidFill>
              </a:rPr>
              <a:t>варто</a:t>
            </a:r>
            <a:r>
              <a:rPr lang="ru-RU" sz="1300" dirty="0">
                <a:solidFill>
                  <a:prstClr val="white"/>
                </a:solidFill>
              </a:rPr>
              <a:t> </a:t>
            </a:r>
            <a:r>
              <a:rPr lang="ru-RU" sz="1300" dirty="0" err="1">
                <a:solidFill>
                  <a:prstClr val="white"/>
                </a:solidFill>
              </a:rPr>
              <a:t>зазначити</a:t>
            </a:r>
            <a:r>
              <a:rPr lang="ru-RU" sz="1300" dirty="0">
                <a:solidFill>
                  <a:prstClr val="white"/>
                </a:solidFill>
              </a:rPr>
              <a:t> у </a:t>
            </a:r>
            <a:r>
              <a:rPr lang="ru-RU" sz="1300" dirty="0" err="1">
                <a:solidFill>
                  <a:prstClr val="white"/>
                </a:solidFill>
              </a:rPr>
              <a:t>відповідних</a:t>
            </a:r>
            <a:r>
              <a:rPr lang="ru-RU" sz="1300" dirty="0">
                <a:solidFill>
                  <a:prstClr val="white"/>
                </a:solidFill>
              </a:rPr>
              <a:t> </a:t>
            </a:r>
            <a:r>
              <a:rPr lang="ru-RU" sz="1300" dirty="0" err="1">
                <a:solidFill>
                  <a:prstClr val="white"/>
                </a:solidFill>
              </a:rPr>
              <a:t>інформаційних</a:t>
            </a:r>
            <a:r>
              <a:rPr lang="ru-RU" sz="1300" dirty="0">
                <a:solidFill>
                  <a:prstClr val="white"/>
                </a:solidFill>
              </a:rPr>
              <a:t> </a:t>
            </a:r>
            <a:r>
              <a:rPr lang="ru-RU" sz="1300" dirty="0" err="1">
                <a:solidFill>
                  <a:prstClr val="white"/>
                </a:solidFill>
              </a:rPr>
              <a:t>матеріалах</a:t>
            </a:r>
            <a:r>
              <a:rPr lang="ru-RU" sz="1300" dirty="0">
                <a:solidFill>
                  <a:prstClr val="white"/>
                </a:solidFill>
              </a:rPr>
              <a:t>/</a:t>
            </a:r>
            <a:r>
              <a:rPr lang="ru-RU" sz="1300" dirty="0" err="1">
                <a:solidFill>
                  <a:prstClr val="white"/>
                </a:solidFill>
              </a:rPr>
              <a:t>повідомленнях</a:t>
            </a:r>
            <a:r>
              <a:rPr lang="ru-RU" sz="1300" dirty="0">
                <a:solidFill>
                  <a:prstClr val="white"/>
                </a:solidFill>
              </a:rPr>
              <a:t> органу. У </a:t>
            </a:r>
            <a:r>
              <a:rPr lang="ru-RU" sz="1300" dirty="0" err="1">
                <a:solidFill>
                  <a:prstClr val="white"/>
                </a:solidFill>
              </a:rPr>
              <a:t>разі</a:t>
            </a:r>
            <a:r>
              <a:rPr lang="ru-RU" sz="1300" dirty="0">
                <a:solidFill>
                  <a:prstClr val="white"/>
                </a:solidFill>
              </a:rPr>
              <a:t> </a:t>
            </a:r>
            <a:r>
              <a:rPr lang="ru-RU" sz="1300" dirty="0" err="1">
                <a:solidFill>
                  <a:prstClr val="white"/>
                </a:solidFill>
              </a:rPr>
              <a:t>застосування</a:t>
            </a:r>
            <a:r>
              <a:rPr lang="ru-RU" sz="1300" dirty="0">
                <a:solidFill>
                  <a:prstClr val="white"/>
                </a:solidFill>
              </a:rPr>
              <a:t> </a:t>
            </a:r>
            <a:r>
              <a:rPr lang="ru-RU" sz="1300" dirty="0" err="1">
                <a:solidFill>
                  <a:prstClr val="white"/>
                </a:solidFill>
              </a:rPr>
              <a:t>функції</a:t>
            </a:r>
            <a:r>
              <a:rPr lang="ru-RU" sz="1300" dirty="0">
                <a:solidFill>
                  <a:prstClr val="white"/>
                </a:solidFill>
              </a:rPr>
              <a:t> </a:t>
            </a:r>
            <a:r>
              <a:rPr lang="ru-RU" sz="1300" dirty="0" err="1">
                <a:solidFill>
                  <a:prstClr val="white"/>
                </a:solidFill>
              </a:rPr>
              <a:t>залишення</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a:t>
            </a:r>
            <a:r>
              <a:rPr lang="ru-RU" sz="1300" dirty="0" err="1">
                <a:solidFill>
                  <a:prstClr val="white"/>
                </a:solidFill>
              </a:rPr>
              <a:t>автовідповідач</a:t>
            </a:r>
            <a:r>
              <a:rPr lang="ru-RU" sz="1300" dirty="0">
                <a:solidFill>
                  <a:prstClr val="white"/>
                </a:solidFill>
              </a:rPr>
              <a:t>) </a:t>
            </a:r>
            <a:r>
              <a:rPr lang="ru-RU" sz="1300" dirty="0" err="1">
                <a:solidFill>
                  <a:prstClr val="white"/>
                </a:solidFill>
              </a:rPr>
              <a:t>необхідно</a:t>
            </a:r>
            <a:r>
              <a:rPr lang="ru-RU" sz="1300" dirty="0">
                <a:solidFill>
                  <a:prstClr val="white"/>
                </a:solidFill>
              </a:rPr>
              <a:t> </a:t>
            </a:r>
            <a:r>
              <a:rPr lang="ru-RU" sz="1300" dirty="0" err="1">
                <a:solidFill>
                  <a:prstClr val="white"/>
                </a:solidFill>
              </a:rPr>
              <a:t>забезпечити</a:t>
            </a:r>
            <a:r>
              <a:rPr lang="ru-RU" sz="1300" dirty="0">
                <a:solidFill>
                  <a:prstClr val="white"/>
                </a:solidFill>
              </a:rPr>
              <a:t> </a:t>
            </a:r>
            <a:r>
              <a:rPr lang="ru-RU" sz="1300" dirty="0" err="1">
                <a:solidFill>
                  <a:prstClr val="white"/>
                </a:solidFill>
              </a:rPr>
              <a:t>інформування</a:t>
            </a:r>
            <a:r>
              <a:rPr lang="ru-RU" sz="1300" dirty="0">
                <a:solidFill>
                  <a:prstClr val="white"/>
                </a:solidFill>
              </a:rPr>
              <a:t> про </a:t>
            </a:r>
            <a:r>
              <a:rPr lang="ru-RU" sz="1300" dirty="0" err="1">
                <a:solidFill>
                  <a:prstClr val="white"/>
                </a:solidFill>
              </a:rPr>
              <a:t>це</a:t>
            </a:r>
            <a:r>
              <a:rPr lang="ru-RU" sz="1300" dirty="0">
                <a:solidFill>
                  <a:prstClr val="white"/>
                </a:solidFill>
              </a:rPr>
              <a:t> особи, яка </a:t>
            </a:r>
            <a:r>
              <a:rPr lang="ru-RU" sz="1300" dirty="0" err="1">
                <a:solidFill>
                  <a:prstClr val="white"/>
                </a:solidFill>
              </a:rPr>
              <a:t>телефонує</a:t>
            </a:r>
            <a:r>
              <a:rPr lang="ru-RU" sz="1300" dirty="0">
                <a:solidFill>
                  <a:prstClr val="white"/>
                </a:solidFill>
              </a:rPr>
              <a:t>. Для </a:t>
            </a:r>
            <a:r>
              <a:rPr lang="ru-RU" sz="1300" dirty="0" err="1">
                <a:solidFill>
                  <a:prstClr val="white"/>
                </a:solidFill>
              </a:rPr>
              <a:t>ефективного</a:t>
            </a:r>
            <a:r>
              <a:rPr lang="ru-RU" sz="1300" dirty="0">
                <a:solidFill>
                  <a:prstClr val="white"/>
                </a:solidFill>
              </a:rPr>
              <a:t> </a:t>
            </a:r>
            <a:r>
              <a:rPr lang="ru-RU" sz="1300" dirty="0" err="1">
                <a:solidFill>
                  <a:prstClr val="white"/>
                </a:solidFill>
              </a:rPr>
              <a:t>прийому</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a:t>
            </a:r>
            <a:r>
              <a:rPr lang="ru-RU" sz="1300" dirty="0" err="1">
                <a:solidFill>
                  <a:prstClr val="white"/>
                </a:solidFill>
              </a:rPr>
              <a:t>рекомендується</a:t>
            </a:r>
            <a:r>
              <a:rPr lang="ru-RU" sz="1300" dirty="0">
                <a:solidFill>
                  <a:prstClr val="white"/>
                </a:solidFill>
              </a:rPr>
              <a:t> </a:t>
            </a:r>
            <a:r>
              <a:rPr lang="ru-RU" sz="1300" dirty="0" err="1">
                <a:solidFill>
                  <a:prstClr val="white"/>
                </a:solidFill>
              </a:rPr>
              <a:t>скласти</a:t>
            </a:r>
            <a:r>
              <a:rPr lang="ru-RU" sz="1300" dirty="0">
                <a:solidFill>
                  <a:prstClr val="white"/>
                </a:solidFill>
              </a:rPr>
              <a:t> </a:t>
            </a:r>
            <a:r>
              <a:rPr lang="ru-RU" sz="1300" dirty="0" err="1">
                <a:solidFill>
                  <a:prstClr val="white"/>
                </a:solidFill>
              </a:rPr>
              <a:t>опитувальний</a:t>
            </a:r>
            <a:r>
              <a:rPr lang="ru-RU" sz="1300" dirty="0">
                <a:solidFill>
                  <a:prstClr val="white"/>
                </a:solidFill>
              </a:rPr>
              <a:t> лист (</a:t>
            </a:r>
            <a:r>
              <a:rPr lang="ru-RU" sz="1300" dirty="0" err="1">
                <a:solidFill>
                  <a:prstClr val="white"/>
                </a:solidFill>
              </a:rPr>
              <a:t>додаток</a:t>
            </a:r>
            <a:r>
              <a:rPr lang="ru-RU" sz="1300" dirty="0">
                <a:solidFill>
                  <a:prstClr val="white"/>
                </a:solidFill>
              </a:rPr>
              <a:t> 3);</a:t>
            </a:r>
          </a:p>
          <a:p>
            <a:pPr lvl="0">
              <a:buClr>
                <a:srgbClr val="1E5155">
                  <a:lumMod val="40000"/>
                  <a:lumOff val="60000"/>
                </a:srgbClr>
              </a:buClr>
            </a:pPr>
            <a:r>
              <a:rPr lang="ru-RU" sz="1300" dirty="0" err="1">
                <a:solidFill>
                  <a:prstClr val="white"/>
                </a:solidFill>
              </a:rPr>
              <a:t>особистий</a:t>
            </a:r>
            <a:r>
              <a:rPr lang="ru-RU" sz="1300" dirty="0">
                <a:solidFill>
                  <a:prstClr val="white"/>
                </a:solidFill>
              </a:rPr>
              <a:t> </a:t>
            </a:r>
            <a:r>
              <a:rPr lang="ru-RU" sz="1300" dirty="0" err="1">
                <a:solidFill>
                  <a:prstClr val="white"/>
                </a:solidFill>
              </a:rPr>
              <a:t>прийом</a:t>
            </a:r>
            <a:r>
              <a:rPr lang="ru-RU" sz="1300" dirty="0">
                <a:solidFill>
                  <a:prstClr val="white"/>
                </a:solidFill>
              </a:rPr>
              <a:t>: </a:t>
            </a:r>
            <a:r>
              <a:rPr lang="ru-RU" sz="1300" dirty="0" err="1">
                <a:solidFill>
                  <a:prstClr val="white"/>
                </a:solidFill>
              </a:rPr>
              <a:t>рекомендується</a:t>
            </a:r>
            <a:r>
              <a:rPr lang="ru-RU" sz="1300" dirty="0">
                <a:solidFill>
                  <a:prstClr val="white"/>
                </a:solidFill>
              </a:rPr>
              <a:t> </a:t>
            </a:r>
            <a:r>
              <a:rPr lang="ru-RU" sz="1300" dirty="0" err="1">
                <a:solidFill>
                  <a:prstClr val="white"/>
                </a:solidFill>
              </a:rPr>
              <a:t>визначити</a:t>
            </a:r>
            <a:r>
              <a:rPr lang="ru-RU" sz="1300" dirty="0">
                <a:solidFill>
                  <a:prstClr val="white"/>
                </a:solidFill>
              </a:rPr>
              <a:t> </a:t>
            </a:r>
            <a:r>
              <a:rPr lang="ru-RU" sz="1300" dirty="0" err="1">
                <a:solidFill>
                  <a:prstClr val="white"/>
                </a:solidFill>
              </a:rPr>
              <a:t>години</a:t>
            </a:r>
            <a:r>
              <a:rPr lang="ru-RU" sz="1300" dirty="0">
                <a:solidFill>
                  <a:prstClr val="white"/>
                </a:solidFill>
              </a:rPr>
              <a:t> </a:t>
            </a:r>
            <a:r>
              <a:rPr lang="ru-RU" sz="1300" dirty="0" err="1">
                <a:solidFill>
                  <a:prstClr val="white"/>
                </a:solidFill>
              </a:rPr>
              <a:t>прийому</a:t>
            </a:r>
            <a:r>
              <a:rPr lang="ru-RU" sz="1300" dirty="0">
                <a:solidFill>
                  <a:prstClr val="white"/>
                </a:solidFill>
              </a:rPr>
              <a:t> </a:t>
            </a:r>
            <a:r>
              <a:rPr lang="ru-RU" sz="1300" dirty="0" err="1">
                <a:solidFill>
                  <a:prstClr val="white"/>
                </a:solidFill>
              </a:rPr>
              <a:t>уповноваженим</a:t>
            </a:r>
            <a:r>
              <a:rPr lang="ru-RU" sz="1300" dirty="0">
                <a:solidFill>
                  <a:prstClr val="white"/>
                </a:solidFill>
              </a:rPr>
              <a:t> </a:t>
            </a:r>
            <a:r>
              <a:rPr lang="ru-RU" sz="1300" dirty="0" err="1">
                <a:solidFill>
                  <a:prstClr val="white"/>
                </a:solidFill>
              </a:rPr>
              <a:t>підрозділом</a:t>
            </a:r>
            <a:r>
              <a:rPr lang="ru-RU" sz="1300" dirty="0">
                <a:solidFill>
                  <a:prstClr val="white"/>
                </a:solidFill>
              </a:rPr>
              <a:t> (особою), про </a:t>
            </a:r>
            <a:r>
              <a:rPr lang="ru-RU" sz="1300" dirty="0" err="1">
                <a:solidFill>
                  <a:prstClr val="white"/>
                </a:solidFill>
              </a:rPr>
              <a:t>що</a:t>
            </a:r>
            <a:r>
              <a:rPr lang="ru-RU" sz="1300" dirty="0">
                <a:solidFill>
                  <a:prstClr val="white"/>
                </a:solidFill>
              </a:rPr>
              <a:t> </a:t>
            </a:r>
            <a:r>
              <a:rPr lang="ru-RU" sz="1300" dirty="0" err="1">
                <a:solidFill>
                  <a:prstClr val="white"/>
                </a:solidFill>
              </a:rPr>
              <a:t>необхідно</a:t>
            </a:r>
            <a:r>
              <a:rPr lang="ru-RU" sz="1300" dirty="0">
                <a:solidFill>
                  <a:prstClr val="white"/>
                </a:solidFill>
              </a:rPr>
              <a:t> </a:t>
            </a:r>
            <a:r>
              <a:rPr lang="ru-RU" sz="1300" dirty="0" err="1">
                <a:solidFill>
                  <a:prstClr val="white"/>
                </a:solidFill>
              </a:rPr>
              <a:t>зазначити</a:t>
            </a:r>
            <a:r>
              <a:rPr lang="ru-RU" sz="1300" dirty="0">
                <a:solidFill>
                  <a:prstClr val="white"/>
                </a:solidFill>
              </a:rPr>
              <a:t> у </a:t>
            </a:r>
            <a:r>
              <a:rPr lang="ru-RU" sz="1300" dirty="0" err="1">
                <a:solidFill>
                  <a:prstClr val="white"/>
                </a:solidFill>
              </a:rPr>
              <a:t>відповідних</a:t>
            </a:r>
            <a:r>
              <a:rPr lang="ru-RU" sz="1300" dirty="0">
                <a:solidFill>
                  <a:prstClr val="white"/>
                </a:solidFill>
              </a:rPr>
              <a:t> </a:t>
            </a:r>
            <a:r>
              <a:rPr lang="ru-RU" sz="1300" dirty="0" err="1">
                <a:solidFill>
                  <a:prstClr val="white"/>
                </a:solidFill>
              </a:rPr>
              <a:t>інформаційних</a:t>
            </a:r>
            <a:r>
              <a:rPr lang="ru-RU" sz="1300" dirty="0">
                <a:solidFill>
                  <a:prstClr val="white"/>
                </a:solidFill>
              </a:rPr>
              <a:t> </a:t>
            </a:r>
            <a:r>
              <a:rPr lang="ru-RU" sz="1300" dirty="0" err="1">
                <a:solidFill>
                  <a:prstClr val="white"/>
                </a:solidFill>
              </a:rPr>
              <a:t>матеріалах</a:t>
            </a:r>
            <a:r>
              <a:rPr lang="ru-RU" sz="1300" dirty="0">
                <a:solidFill>
                  <a:prstClr val="white"/>
                </a:solidFill>
              </a:rPr>
              <a:t>/</a:t>
            </a:r>
            <a:r>
              <a:rPr lang="ru-RU" sz="1300" dirty="0" err="1">
                <a:solidFill>
                  <a:prstClr val="white"/>
                </a:solidFill>
              </a:rPr>
              <a:t>повідомленнях</a:t>
            </a:r>
            <a:r>
              <a:rPr lang="ru-RU" sz="1300" dirty="0">
                <a:solidFill>
                  <a:prstClr val="white"/>
                </a:solidFill>
              </a:rPr>
              <a:t> органу. </a:t>
            </a:r>
            <a:r>
              <a:rPr lang="ru-RU" sz="1300" dirty="0" err="1">
                <a:solidFill>
                  <a:prstClr val="white"/>
                </a:solidFill>
              </a:rPr>
              <a:t>Під</a:t>
            </a:r>
            <a:r>
              <a:rPr lang="ru-RU" sz="1300" dirty="0">
                <a:solidFill>
                  <a:prstClr val="white"/>
                </a:solidFill>
              </a:rPr>
              <a:t> час </a:t>
            </a:r>
            <a:r>
              <a:rPr lang="ru-RU" sz="1300" dirty="0" err="1">
                <a:solidFill>
                  <a:prstClr val="white"/>
                </a:solidFill>
              </a:rPr>
              <a:t>особистого</a:t>
            </a:r>
            <a:r>
              <a:rPr lang="ru-RU" sz="1300" dirty="0">
                <a:solidFill>
                  <a:prstClr val="white"/>
                </a:solidFill>
              </a:rPr>
              <a:t> </a:t>
            </a:r>
            <a:r>
              <a:rPr lang="ru-RU" sz="1300" dirty="0" err="1">
                <a:solidFill>
                  <a:prstClr val="white"/>
                </a:solidFill>
              </a:rPr>
              <a:t>прийому</a:t>
            </a:r>
            <a:r>
              <a:rPr lang="ru-RU" sz="1300" dirty="0">
                <a:solidFill>
                  <a:prstClr val="white"/>
                </a:solidFill>
              </a:rPr>
              <a:t> </a:t>
            </a:r>
            <a:r>
              <a:rPr lang="ru-RU" sz="1300" dirty="0" err="1">
                <a:solidFill>
                  <a:prstClr val="white"/>
                </a:solidFill>
              </a:rPr>
              <a:t>доцільно</a:t>
            </a:r>
            <a:r>
              <a:rPr lang="ru-RU" sz="1300" dirty="0">
                <a:solidFill>
                  <a:prstClr val="white"/>
                </a:solidFill>
              </a:rPr>
              <a:t> </a:t>
            </a:r>
            <a:r>
              <a:rPr lang="ru-RU" sz="1300" dirty="0" err="1">
                <a:solidFill>
                  <a:prstClr val="white"/>
                </a:solidFill>
              </a:rPr>
              <a:t>використовувати</a:t>
            </a:r>
            <a:r>
              <a:rPr lang="ru-RU" sz="1300" dirty="0">
                <a:solidFill>
                  <a:prstClr val="white"/>
                </a:solidFill>
              </a:rPr>
              <a:t> </a:t>
            </a:r>
            <a:r>
              <a:rPr lang="ru-RU" sz="1300" dirty="0" err="1">
                <a:solidFill>
                  <a:prstClr val="white"/>
                </a:solidFill>
              </a:rPr>
              <a:t>опитувальний</a:t>
            </a:r>
            <a:r>
              <a:rPr lang="ru-RU" sz="1300" dirty="0">
                <a:solidFill>
                  <a:prstClr val="white"/>
                </a:solidFill>
              </a:rPr>
              <a:t> лист для </a:t>
            </a:r>
            <a:r>
              <a:rPr lang="ru-RU" sz="1300" dirty="0" err="1">
                <a:solidFill>
                  <a:prstClr val="white"/>
                </a:solidFill>
              </a:rPr>
              <a:t>прийому</a:t>
            </a:r>
            <a:r>
              <a:rPr lang="ru-RU" sz="1300" dirty="0">
                <a:solidFill>
                  <a:prstClr val="white"/>
                </a:solidFill>
              </a:rPr>
              <a:t> </a:t>
            </a:r>
            <a:r>
              <a:rPr lang="ru-RU" sz="1300" dirty="0" err="1">
                <a:solidFill>
                  <a:prstClr val="white"/>
                </a:solidFill>
              </a:rPr>
              <a:t>повідомлень</a:t>
            </a:r>
            <a:r>
              <a:rPr lang="ru-RU" sz="1300" dirty="0">
                <a:solidFill>
                  <a:prstClr val="white"/>
                </a:solidFill>
              </a:rPr>
              <a:t> через </a:t>
            </a:r>
            <a:r>
              <a:rPr lang="ru-RU" sz="1300" dirty="0" err="1">
                <a:solidFill>
                  <a:prstClr val="white"/>
                </a:solidFill>
              </a:rPr>
              <a:t>спеціальну</a:t>
            </a:r>
            <a:r>
              <a:rPr lang="ru-RU" sz="1300" dirty="0">
                <a:solidFill>
                  <a:prstClr val="white"/>
                </a:solidFill>
              </a:rPr>
              <a:t> </a:t>
            </a:r>
            <a:r>
              <a:rPr lang="ru-RU" sz="1300" dirty="0" err="1">
                <a:solidFill>
                  <a:prstClr val="white"/>
                </a:solidFill>
              </a:rPr>
              <a:t>телефонну</a:t>
            </a:r>
            <a:r>
              <a:rPr lang="ru-RU" sz="1300" dirty="0">
                <a:solidFill>
                  <a:prstClr val="white"/>
                </a:solidFill>
              </a:rPr>
              <a:t> </a:t>
            </a:r>
            <a:r>
              <a:rPr lang="ru-RU" sz="1300" dirty="0" err="1">
                <a:solidFill>
                  <a:prstClr val="white"/>
                </a:solidFill>
              </a:rPr>
              <a:t>лінію</a:t>
            </a:r>
            <a:r>
              <a:rPr lang="ru-RU" sz="1300" dirty="0">
                <a:solidFill>
                  <a:prstClr val="white"/>
                </a:solidFill>
              </a:rPr>
              <a:t> </a:t>
            </a:r>
          </a:p>
        </p:txBody>
      </p:sp>
    </p:spTree>
    <p:extLst>
      <p:ext uri="{BB962C8B-B14F-4D97-AF65-F5344CB8AC3E}">
        <p14:creationId xmlns:p14="http://schemas.microsoft.com/office/powerpoint/2010/main" val="133249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1800" dirty="0"/>
              <a:t>Регулярні канали повідомлення про корупцію</a:t>
            </a:r>
            <a:endParaRPr lang="ru-RU" sz="1800" dirty="0"/>
          </a:p>
        </p:txBody>
      </p:sp>
      <p:sp>
        <p:nvSpPr>
          <p:cNvPr id="3" name="Объект 2"/>
          <p:cNvSpPr>
            <a:spLocks noGrp="1"/>
          </p:cNvSpPr>
          <p:nvPr>
            <p:ph idx="1"/>
          </p:nvPr>
        </p:nvSpPr>
        <p:spPr/>
        <p:txBody>
          <a:bodyPr>
            <a:normAutofit fontScale="62500" lnSpcReduction="20000"/>
          </a:bodyPr>
          <a:lstStyle/>
          <a:p>
            <a:pPr>
              <a:lnSpc>
                <a:spcPct val="115000"/>
              </a:lnSpc>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Через сервіс </a:t>
            </a:r>
            <a:r>
              <a:rPr lang="uk-UA" u="sng" dirty="0">
                <a:latin typeface="Arial" panose="020B0604020202020204" pitchFamily="34" charset="0"/>
                <a:ea typeface="Times New Roman" panose="02020603050405020304" pitchFamily="18" charset="0"/>
                <a:cs typeface="Times New Roman" panose="02020603050405020304" pitchFamily="18" charset="0"/>
                <a:hlinkClick r:id="rId2"/>
              </a:rPr>
              <a:t>«Куди повідомити про корупцію» </a:t>
            </a:r>
            <a:r>
              <a:rPr lang="uk-UA" dirty="0">
                <a:latin typeface="Arial" panose="020B0604020202020204" pitchFamily="34" charset="0"/>
                <a:ea typeface="Times New Roman" panose="02020603050405020304" pitchFamily="18" charset="0"/>
                <a:cs typeface="Times New Roman" panose="02020603050405020304" pitchFamily="18" charset="0"/>
              </a:rPr>
              <a:t>на оновленому сайті Національного агентства з питань запобігання корупції, який дозволяє знайти орган, який розглядатиме повідомлення про можливі факти корупційних або пов’язаних із корупцією правопорушень, інших порушень закону «Про запобігання корупції» від громадян.</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dirty="0">
                <a:latin typeface="Arial" panose="020B0604020202020204" pitchFamily="34" charset="0"/>
                <a:ea typeface="Times New Roman" panose="02020603050405020304" pitchFamily="18" charset="0"/>
                <a:cs typeface="Times New Roman" panose="02020603050405020304" pitchFamily="18" charset="0"/>
              </a:rPr>
              <a:t>Також ви можете повідомити про корупцію до НАЗК за телефоном +38 (044) 200 06 91 та на електронну пошту: anticor_reports@nazk.gov.ua.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u="sng" dirty="0">
                <a:latin typeface="Arial" panose="020B0604020202020204" pitchFamily="34" charset="0"/>
                <a:ea typeface="Calibri" panose="020F0502020204030204" pitchFamily="34" charset="0"/>
                <a:cs typeface="Times New Roman" panose="02020603050405020304" pitchFamily="18" charset="0"/>
                <a:hlinkClick r:id="rId3"/>
              </a:rPr>
              <a:t>Повідомити про порушення в</a:t>
            </a:r>
            <a:r>
              <a:rPr lang="uk-UA" dirty="0">
                <a:latin typeface="Arial" panose="020B0604020202020204" pitchFamily="34" charset="0"/>
                <a:ea typeface="Calibri" panose="020F0502020204030204" pitchFamily="34" charset="0"/>
                <a:cs typeface="Times New Roman" panose="02020603050405020304" pitchFamily="18" charset="0"/>
              </a:rPr>
              <a:t> </a:t>
            </a:r>
            <a:r>
              <a:rPr lang="uk-UA" u="sng" dirty="0">
                <a:latin typeface="Arial" panose="020B0604020202020204" pitchFamily="34" charset="0"/>
                <a:ea typeface="Calibri" panose="020F0502020204030204" pitchFamily="34" charset="0"/>
                <a:cs typeface="Times New Roman" panose="02020603050405020304" pitchFamily="18" charset="0"/>
                <a:hlinkClick r:id="rId4"/>
              </a:rPr>
              <a:t>Національне антикорупційне бюро України</a:t>
            </a:r>
            <a:r>
              <a:rPr lang="uk-UA" dirty="0">
                <a:latin typeface="Arial" panose="020B0604020202020204" pitchFamily="34" charset="0"/>
                <a:ea typeface="Calibri" panose="020F0502020204030204" pitchFamily="34" charset="0"/>
                <a:cs typeface="Times New Roman" panose="02020603050405020304" pitchFamily="18" charset="0"/>
              </a:rPr>
              <a:t> – направити листа до бюро за </a:t>
            </a:r>
            <a:r>
              <a:rPr lang="uk-UA" dirty="0" err="1">
                <a:latin typeface="Arial" panose="020B0604020202020204" pitchFamily="34" charset="0"/>
                <a:ea typeface="Calibri" panose="020F0502020204030204" pitchFamily="34" charset="0"/>
                <a:cs typeface="Times New Roman" panose="02020603050405020304" pitchFamily="18" charset="0"/>
              </a:rPr>
              <a:t>адресою</a:t>
            </a:r>
            <a:r>
              <a:rPr lang="uk-UA" dirty="0">
                <a:latin typeface="Arial" panose="020B0604020202020204" pitchFamily="34" charset="0"/>
                <a:ea typeface="Calibri" panose="020F0502020204030204" pitchFamily="34" charset="0"/>
                <a:cs typeface="Times New Roman" panose="02020603050405020304" pitchFamily="18" charset="0"/>
              </a:rPr>
              <a:t>: вул. Василя Сурикова, 3, Київ, 03035 або заповнити </a:t>
            </a:r>
            <a:r>
              <a:rPr lang="uk-UA" u="sng" dirty="0">
                <a:latin typeface="Arial" panose="020B0604020202020204" pitchFamily="34" charset="0"/>
                <a:ea typeface="Calibri" panose="020F0502020204030204" pitchFamily="34" charset="0"/>
                <a:cs typeface="Times New Roman" panose="02020603050405020304" pitchFamily="18" charset="0"/>
                <a:hlinkClick r:id="rId5"/>
              </a:rPr>
              <a:t>форму на сайті</a:t>
            </a:r>
            <a:r>
              <a:rPr lang="uk-UA" dirty="0">
                <a:latin typeface="Arial" panose="020B0604020202020204" pitchFamily="34" charset="0"/>
                <a:ea typeface="Calibri" panose="020F0502020204030204" pitchFamily="34" charset="0"/>
                <a:cs typeface="Times New Roman" panose="02020603050405020304" pitchFamily="18" charset="0"/>
              </a:rPr>
              <a:t>; безкоштовна гаряча лінія НАБУ з питань корупції діє за номером 0 800 213 200.</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dirty="0">
                <a:latin typeface="Arial" panose="020B0604020202020204" pitchFamily="34" charset="0"/>
                <a:ea typeface="Calibri" panose="020F0502020204030204" pitchFamily="34" charset="0"/>
                <a:cs typeface="Times New Roman" panose="02020603050405020304" pitchFamily="18" charset="0"/>
              </a:rPr>
              <a:t>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dirty="0">
                <a:latin typeface="Arial" panose="020B0604020202020204" pitchFamily="34" charset="0"/>
                <a:ea typeface="Calibri" panose="020F0502020204030204" pitchFamily="34" charset="0"/>
                <a:cs typeface="Times New Roman" panose="02020603050405020304" pitchFamily="18" charset="0"/>
              </a:rPr>
              <a:t>Зателефонувати на телефон довіри </a:t>
            </a:r>
            <a:r>
              <a:rPr lang="uk-UA" u="sng" dirty="0">
                <a:latin typeface="Arial" panose="020B0604020202020204" pitchFamily="34" charset="0"/>
                <a:ea typeface="Calibri" panose="020F0502020204030204" pitchFamily="34" charset="0"/>
                <a:cs typeface="Times New Roman" panose="02020603050405020304" pitchFamily="18" charset="0"/>
                <a:hlinkClick r:id="rId6"/>
              </a:rPr>
              <a:t>Генеральної прокуратури</a:t>
            </a:r>
            <a:r>
              <a:rPr lang="uk-UA" dirty="0">
                <a:latin typeface="Arial" panose="020B0604020202020204" pitchFamily="34" charset="0"/>
                <a:ea typeface="Calibri" panose="020F0502020204030204" pitchFamily="34" charset="0"/>
                <a:cs typeface="Times New Roman" panose="02020603050405020304" pitchFamily="18" charset="0"/>
              </a:rPr>
              <a:t> за номером +38 (044) 200 79 87, на сайті Генеральної прокуратури України також можна ознайомитись з роботою </a:t>
            </a:r>
            <a:r>
              <a:rPr lang="uk-UA" u="sng" dirty="0">
                <a:latin typeface="Arial" panose="020B0604020202020204" pitchFamily="34" charset="0"/>
                <a:ea typeface="Calibri" panose="020F0502020204030204" pitchFamily="34" charset="0"/>
                <a:cs typeface="Times New Roman" panose="02020603050405020304" pitchFamily="18" charset="0"/>
                <a:hlinkClick r:id="rId7"/>
              </a:rPr>
              <a:t>телефону довіри</a:t>
            </a:r>
            <a:r>
              <a:rPr lang="uk-UA" dirty="0">
                <a:latin typeface="Arial" panose="020B0604020202020204" pitchFamily="34" charset="0"/>
                <a:ea typeface="Calibri" panose="020F0502020204030204" pitchFamily="34" charset="0"/>
                <a:cs typeface="Times New Roman" panose="02020603050405020304" pitchFamily="18" charset="0"/>
              </a:rPr>
              <a:t> та поштової скриньки «електронної пошти довіри» </a:t>
            </a:r>
            <a:r>
              <a:rPr lang="uk-UA" u="sng" dirty="0">
                <a:latin typeface="Arial" panose="020B0604020202020204" pitchFamily="34" charset="0"/>
                <a:ea typeface="Calibri" panose="020F0502020204030204" pitchFamily="34" charset="0"/>
                <a:cs typeface="Times New Roman" panose="02020603050405020304" pitchFamily="18" charset="0"/>
                <a:hlinkClick r:id="rId8"/>
              </a:rPr>
              <a:t>korrupcia.centr@gp.gov.ua</a:t>
            </a:r>
            <a:r>
              <a:rPr lang="uk-UA" dirty="0">
                <a:latin typeface="Arial" panose="020B0604020202020204" pitchFamily="34" charset="0"/>
                <a:ea typeface="Calibri" panose="020F0502020204030204" pitchFamily="34" charset="0"/>
                <a:cs typeface="Times New Roman" panose="02020603050405020304" pitchFamily="18" charset="0"/>
              </a:rPr>
              <a:t>.</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dirty="0">
                <a:latin typeface="Arial" panose="020B0604020202020204" pitchFamily="34" charset="0"/>
                <a:ea typeface="Calibri" panose="020F0502020204030204" pitchFamily="34" charset="0"/>
                <a:cs typeface="Times New Roman" panose="02020603050405020304" pitchFamily="18" charset="0"/>
              </a:rPr>
              <a:t>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uk-UA" dirty="0">
                <a:latin typeface="Arial" panose="020B0604020202020204" pitchFamily="34" charset="0"/>
                <a:ea typeface="Calibri" panose="020F0502020204030204" pitchFamily="34" charset="0"/>
                <a:cs typeface="Times New Roman" panose="02020603050405020304" pitchFamily="18" charset="0"/>
              </a:rPr>
              <a:t>Гаряча лінія </a:t>
            </a:r>
            <a:r>
              <a:rPr lang="uk-UA" u="sng" dirty="0">
                <a:latin typeface="Arial" panose="020B0604020202020204" pitchFamily="34" charset="0"/>
                <a:ea typeface="Calibri" panose="020F0502020204030204" pitchFamily="34" charset="0"/>
                <a:cs typeface="Times New Roman" panose="02020603050405020304" pitchFamily="18" charset="0"/>
                <a:hlinkClick r:id="rId9"/>
              </a:rPr>
              <a:t>Служби безпеки України</a:t>
            </a:r>
            <a:r>
              <a:rPr lang="uk-UA" dirty="0">
                <a:latin typeface="Arial" panose="020B0604020202020204" pitchFamily="34" charset="0"/>
                <a:ea typeface="Calibri" panose="020F0502020204030204" pitchFamily="34" charset="0"/>
                <a:cs typeface="Times New Roman" panose="02020603050405020304" pitchFamily="18" charset="0"/>
              </a:rPr>
              <a:t> діє за номером 0 800 501 482, або можна надіслати повідомлення на </a:t>
            </a:r>
            <a:r>
              <a:rPr lang="uk-UA" u="sng" dirty="0">
                <a:latin typeface="Arial" panose="020B0604020202020204" pitchFamily="34" charset="0"/>
                <a:ea typeface="Calibri" panose="020F0502020204030204" pitchFamily="34" charset="0"/>
                <a:cs typeface="Times New Roman" panose="02020603050405020304" pitchFamily="18" charset="0"/>
                <a:hlinkClick r:id="rId10"/>
              </a:rPr>
              <a:t>callcenter@ssu.gov.ua</a:t>
            </a:r>
            <a:r>
              <a:rPr lang="uk-UA" dirty="0">
                <a:latin typeface="Arial" panose="020B0604020202020204" pitchFamily="34" charset="0"/>
                <a:ea typeface="Calibri" panose="020F0502020204030204" pitchFamily="34" charset="0"/>
                <a:cs typeface="Times New Roman" panose="02020603050405020304" pitchFamily="18" charset="0"/>
              </a:rPr>
              <a:t>.</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083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Внутрішні</a:t>
            </a:r>
            <a:r>
              <a:rPr lang="ru-RU" sz="2400" dirty="0"/>
              <a:t> канали</a:t>
            </a:r>
          </a:p>
        </p:txBody>
      </p:sp>
      <p:sp>
        <p:nvSpPr>
          <p:cNvPr id="3" name="Объект 2"/>
          <p:cNvSpPr>
            <a:spLocks noGrp="1"/>
          </p:cNvSpPr>
          <p:nvPr>
            <p:ph idx="1"/>
          </p:nvPr>
        </p:nvSpPr>
        <p:spPr>
          <a:xfrm>
            <a:off x="1103312" y="803564"/>
            <a:ext cx="8946541" cy="5444835"/>
          </a:xfrm>
        </p:spPr>
        <p:txBody>
          <a:bodyPr/>
          <a:lstStyle/>
          <a:p>
            <a:pPr fontAlgn="base"/>
            <a:r>
              <a:rPr lang="ru-RU" dirty="0" err="1">
                <a:latin typeface="Roboto"/>
              </a:rPr>
              <a:t>Анонімне</a:t>
            </a:r>
            <a:r>
              <a:rPr lang="ru-RU" dirty="0">
                <a:latin typeface="Roboto"/>
              </a:rPr>
              <a:t> </a:t>
            </a:r>
            <a:r>
              <a:rPr lang="ru-RU" dirty="0" err="1">
                <a:latin typeface="Roboto"/>
              </a:rPr>
              <a:t>повідомлення</a:t>
            </a:r>
            <a:r>
              <a:rPr lang="ru-RU" dirty="0">
                <a:latin typeface="Roboto"/>
              </a:rPr>
              <a:t> про </a:t>
            </a:r>
            <a:r>
              <a:rPr lang="ru-RU" dirty="0" err="1">
                <a:latin typeface="Roboto"/>
              </a:rPr>
              <a:t>порушення</a:t>
            </a:r>
            <a:r>
              <a:rPr lang="ru-RU" dirty="0">
                <a:latin typeface="Roboto"/>
              </a:rPr>
              <a:t> </a:t>
            </a:r>
            <a:r>
              <a:rPr lang="ru-RU" dirty="0" err="1">
                <a:latin typeface="Roboto"/>
              </a:rPr>
              <a:t>вимог</a:t>
            </a:r>
            <a:r>
              <a:rPr lang="ru-RU" dirty="0">
                <a:latin typeface="Roboto"/>
              </a:rPr>
              <a:t> Закону </a:t>
            </a:r>
            <a:r>
              <a:rPr lang="ru-RU" dirty="0" err="1">
                <a:latin typeface="Roboto"/>
              </a:rPr>
              <a:t>підлягає</a:t>
            </a:r>
            <a:r>
              <a:rPr lang="ru-RU" dirty="0">
                <a:latin typeface="Roboto"/>
              </a:rPr>
              <a:t> </a:t>
            </a:r>
            <a:r>
              <a:rPr lang="ru-RU" dirty="0" err="1">
                <a:latin typeface="Roboto"/>
              </a:rPr>
              <a:t>розгляду</a:t>
            </a:r>
            <a:r>
              <a:rPr lang="ru-RU" dirty="0">
                <a:latin typeface="Roboto"/>
              </a:rPr>
              <a:t>, </a:t>
            </a:r>
            <a:r>
              <a:rPr lang="ru-RU" dirty="0" err="1">
                <a:latin typeface="Roboto"/>
              </a:rPr>
              <a:t>якщо</a:t>
            </a:r>
            <a:r>
              <a:rPr lang="ru-RU" dirty="0">
                <a:latin typeface="Roboto"/>
              </a:rPr>
              <a:t> наведена у </a:t>
            </a:r>
            <a:r>
              <a:rPr lang="ru-RU" dirty="0" err="1">
                <a:latin typeface="Roboto"/>
              </a:rPr>
              <a:t>ньому</a:t>
            </a:r>
            <a:r>
              <a:rPr lang="ru-RU" dirty="0">
                <a:latin typeface="Roboto"/>
              </a:rPr>
              <a:t> </a:t>
            </a:r>
            <a:r>
              <a:rPr lang="ru-RU" dirty="0" err="1">
                <a:latin typeface="Roboto"/>
              </a:rPr>
              <a:t>інформація</a:t>
            </a:r>
            <a:r>
              <a:rPr lang="ru-RU" dirty="0">
                <a:latin typeface="Roboto"/>
              </a:rPr>
              <a:t> </a:t>
            </a:r>
            <a:r>
              <a:rPr lang="ru-RU" dirty="0" err="1">
                <a:latin typeface="Roboto"/>
              </a:rPr>
              <a:t>стосується</a:t>
            </a:r>
            <a:r>
              <a:rPr lang="ru-RU" dirty="0">
                <a:latin typeface="Roboto"/>
              </a:rPr>
              <a:t> </a:t>
            </a:r>
            <a:r>
              <a:rPr lang="ru-RU" dirty="0" err="1">
                <a:latin typeface="Roboto"/>
              </a:rPr>
              <a:t>конкретної</a:t>
            </a:r>
            <a:r>
              <a:rPr lang="ru-RU" dirty="0">
                <a:latin typeface="Roboto"/>
              </a:rPr>
              <a:t> особи, </a:t>
            </a:r>
            <a:r>
              <a:rPr lang="ru-RU" dirty="0" err="1">
                <a:latin typeface="Roboto"/>
              </a:rPr>
              <a:t>містить</a:t>
            </a:r>
            <a:r>
              <a:rPr lang="ru-RU" dirty="0">
                <a:latin typeface="Roboto"/>
              </a:rPr>
              <a:t> </a:t>
            </a:r>
            <a:r>
              <a:rPr lang="ru-RU" dirty="0" err="1">
                <a:latin typeface="Roboto"/>
              </a:rPr>
              <a:t>фактичні</a:t>
            </a:r>
            <a:r>
              <a:rPr lang="ru-RU" dirty="0">
                <a:latin typeface="Roboto"/>
              </a:rPr>
              <a:t> </a:t>
            </a:r>
            <a:r>
              <a:rPr lang="ru-RU" dirty="0" err="1">
                <a:latin typeface="Roboto"/>
              </a:rPr>
              <a:t>дані</a:t>
            </a:r>
            <a:r>
              <a:rPr lang="ru-RU" dirty="0">
                <a:latin typeface="Roboto"/>
              </a:rPr>
              <a:t>, </a:t>
            </a:r>
            <a:r>
              <a:rPr lang="ru-RU" dirty="0" err="1">
                <a:latin typeface="Roboto"/>
              </a:rPr>
              <a:t>які</a:t>
            </a:r>
            <a:r>
              <a:rPr lang="ru-RU" dirty="0">
                <a:latin typeface="Roboto"/>
              </a:rPr>
              <a:t> </a:t>
            </a:r>
            <a:r>
              <a:rPr lang="ru-RU" dirty="0" err="1">
                <a:latin typeface="Roboto"/>
              </a:rPr>
              <a:t>можуть</a:t>
            </a:r>
            <a:r>
              <a:rPr lang="ru-RU" dirty="0">
                <a:latin typeface="Roboto"/>
              </a:rPr>
              <a:t> бути </a:t>
            </a:r>
            <a:r>
              <a:rPr lang="ru-RU" dirty="0" err="1">
                <a:latin typeface="Roboto"/>
              </a:rPr>
              <a:t>перевірені</a:t>
            </a:r>
            <a:r>
              <a:rPr lang="ru-RU" dirty="0">
                <a:latin typeface="Roboto"/>
              </a:rPr>
              <a:t>.</a:t>
            </a:r>
          </a:p>
          <a:p>
            <a:pPr fontAlgn="base"/>
            <a:r>
              <a:rPr lang="ru-RU" dirty="0" err="1">
                <a:latin typeface="Roboto"/>
              </a:rPr>
              <a:t>Анонімне</a:t>
            </a:r>
            <a:r>
              <a:rPr lang="ru-RU" dirty="0">
                <a:latin typeface="Roboto"/>
              </a:rPr>
              <a:t> </a:t>
            </a:r>
            <a:r>
              <a:rPr lang="ru-RU" dirty="0" err="1">
                <a:latin typeface="Roboto"/>
              </a:rPr>
              <a:t>повідомлення</a:t>
            </a:r>
            <a:r>
              <a:rPr lang="ru-RU" dirty="0">
                <a:latin typeface="Roboto"/>
              </a:rPr>
              <a:t> про </a:t>
            </a:r>
            <a:r>
              <a:rPr lang="ru-RU" dirty="0" err="1">
                <a:latin typeface="Roboto"/>
              </a:rPr>
              <a:t>порушення</a:t>
            </a:r>
            <a:r>
              <a:rPr lang="ru-RU" dirty="0">
                <a:latin typeface="Roboto"/>
              </a:rPr>
              <a:t> </a:t>
            </a:r>
            <a:r>
              <a:rPr lang="ru-RU" dirty="0" err="1">
                <a:latin typeface="Roboto"/>
              </a:rPr>
              <a:t>вимог</a:t>
            </a:r>
            <a:r>
              <a:rPr lang="ru-RU" dirty="0">
                <a:latin typeface="Roboto"/>
              </a:rPr>
              <a:t> Закону </a:t>
            </a:r>
            <a:r>
              <a:rPr lang="ru-RU" dirty="0" err="1">
                <a:latin typeface="Roboto"/>
              </a:rPr>
              <a:t>підлягає</a:t>
            </a:r>
            <a:r>
              <a:rPr lang="ru-RU" dirty="0">
                <a:latin typeface="Roboto"/>
              </a:rPr>
              <a:t> </a:t>
            </a:r>
            <a:r>
              <a:rPr lang="ru-RU" dirty="0" err="1">
                <a:latin typeface="Roboto"/>
              </a:rPr>
              <a:t>перевірці</a:t>
            </a:r>
            <a:r>
              <a:rPr lang="ru-RU" dirty="0">
                <a:latin typeface="Roboto"/>
              </a:rPr>
              <a:t> у </a:t>
            </a:r>
            <a:r>
              <a:rPr lang="ru-RU" dirty="0" err="1">
                <a:latin typeface="Roboto"/>
              </a:rPr>
              <a:t>термін</a:t>
            </a:r>
            <a:r>
              <a:rPr lang="ru-RU" dirty="0">
                <a:latin typeface="Roboto"/>
              </a:rPr>
              <a:t> не </a:t>
            </a:r>
            <a:r>
              <a:rPr lang="ru-RU" dirty="0" err="1">
                <a:latin typeface="Roboto"/>
              </a:rPr>
              <a:t>більше</a:t>
            </a:r>
            <a:r>
              <a:rPr lang="ru-RU" dirty="0">
                <a:latin typeface="Roboto"/>
              </a:rPr>
              <a:t> </a:t>
            </a:r>
            <a:r>
              <a:rPr lang="ru-RU" dirty="0" err="1">
                <a:latin typeface="Roboto"/>
              </a:rPr>
              <a:t>п’ятнадцяти</a:t>
            </a:r>
            <a:r>
              <a:rPr lang="ru-RU" dirty="0">
                <a:latin typeface="Roboto"/>
              </a:rPr>
              <a:t> </a:t>
            </a:r>
            <a:r>
              <a:rPr lang="ru-RU" dirty="0" err="1">
                <a:latin typeface="Roboto"/>
              </a:rPr>
              <a:t>днів</a:t>
            </a:r>
            <a:r>
              <a:rPr lang="ru-RU" dirty="0">
                <a:latin typeface="Roboto"/>
              </a:rPr>
              <a:t> </a:t>
            </a:r>
            <a:r>
              <a:rPr lang="ru-RU" dirty="0" err="1">
                <a:latin typeface="Roboto"/>
              </a:rPr>
              <a:t>від</a:t>
            </a:r>
            <a:r>
              <a:rPr lang="ru-RU" dirty="0">
                <a:latin typeface="Roboto"/>
              </a:rPr>
              <a:t> дня </a:t>
            </a:r>
            <a:r>
              <a:rPr lang="ru-RU" dirty="0" err="1">
                <a:latin typeface="Roboto"/>
              </a:rPr>
              <a:t>його</a:t>
            </a:r>
            <a:r>
              <a:rPr lang="ru-RU" dirty="0">
                <a:latin typeface="Roboto"/>
              </a:rPr>
              <a:t> </a:t>
            </a:r>
            <a:r>
              <a:rPr lang="ru-RU" dirty="0" err="1">
                <a:latin typeface="Roboto"/>
              </a:rPr>
              <a:t>отримання</a:t>
            </a:r>
            <a:r>
              <a:rPr lang="ru-RU" dirty="0">
                <a:latin typeface="Roboto"/>
              </a:rPr>
              <a:t>. </a:t>
            </a:r>
            <a:r>
              <a:rPr lang="ru-RU" dirty="0" err="1">
                <a:latin typeface="Roboto"/>
              </a:rPr>
              <a:t>Якщо</a:t>
            </a:r>
            <a:r>
              <a:rPr lang="ru-RU" dirty="0">
                <a:latin typeface="Roboto"/>
              </a:rPr>
              <a:t> у </a:t>
            </a:r>
            <a:r>
              <a:rPr lang="ru-RU" dirty="0" err="1">
                <a:latin typeface="Roboto"/>
              </a:rPr>
              <a:t>вказаний</a:t>
            </a:r>
            <a:r>
              <a:rPr lang="ru-RU" dirty="0">
                <a:latin typeface="Roboto"/>
              </a:rPr>
              <a:t> </a:t>
            </a:r>
            <a:r>
              <a:rPr lang="ru-RU" dirty="0" err="1">
                <a:latin typeface="Roboto"/>
              </a:rPr>
              <a:t>термін</a:t>
            </a:r>
            <a:r>
              <a:rPr lang="ru-RU" dirty="0">
                <a:latin typeface="Roboto"/>
              </a:rPr>
              <a:t> </a:t>
            </a:r>
            <a:r>
              <a:rPr lang="ru-RU" dirty="0" err="1">
                <a:latin typeface="Roboto"/>
              </a:rPr>
              <a:t>перевірити</a:t>
            </a:r>
            <a:r>
              <a:rPr lang="ru-RU" dirty="0">
                <a:latin typeface="Roboto"/>
              </a:rPr>
              <a:t> </a:t>
            </a:r>
            <a:r>
              <a:rPr lang="ru-RU" dirty="0" err="1">
                <a:latin typeface="Roboto"/>
              </a:rPr>
              <a:t>інформацію</a:t>
            </a:r>
            <a:r>
              <a:rPr lang="ru-RU" dirty="0">
                <a:latin typeface="Roboto"/>
              </a:rPr>
              <a:t>, </a:t>
            </a:r>
            <a:r>
              <a:rPr lang="ru-RU" dirty="0" err="1">
                <a:latin typeface="Roboto"/>
              </a:rPr>
              <a:t>що</a:t>
            </a:r>
            <a:r>
              <a:rPr lang="ru-RU" dirty="0">
                <a:latin typeface="Roboto"/>
              </a:rPr>
              <a:t> </a:t>
            </a:r>
            <a:r>
              <a:rPr lang="ru-RU" dirty="0" err="1">
                <a:latin typeface="Roboto"/>
              </a:rPr>
              <a:t>міститься</a:t>
            </a:r>
            <a:r>
              <a:rPr lang="ru-RU" dirty="0">
                <a:latin typeface="Roboto"/>
              </a:rPr>
              <a:t> в </a:t>
            </a:r>
            <a:r>
              <a:rPr lang="ru-RU" dirty="0" err="1">
                <a:latin typeface="Roboto"/>
              </a:rPr>
              <a:t>повідомленні</a:t>
            </a:r>
            <a:r>
              <a:rPr lang="ru-RU" dirty="0">
                <a:latin typeface="Roboto"/>
              </a:rPr>
              <a:t>, </a:t>
            </a:r>
            <a:r>
              <a:rPr lang="ru-RU" dirty="0" err="1">
                <a:latin typeface="Roboto"/>
              </a:rPr>
              <a:t>неможливо</a:t>
            </a:r>
            <a:r>
              <a:rPr lang="ru-RU" dirty="0">
                <a:latin typeface="Roboto"/>
              </a:rPr>
              <a:t>, </a:t>
            </a:r>
            <a:r>
              <a:rPr lang="ru-RU" dirty="0" err="1">
                <a:latin typeface="Roboto"/>
              </a:rPr>
              <a:t>керівник</a:t>
            </a:r>
            <a:r>
              <a:rPr lang="ru-RU" dirty="0">
                <a:latin typeface="Roboto"/>
              </a:rPr>
              <a:t> </a:t>
            </a:r>
            <a:r>
              <a:rPr lang="ru-RU" dirty="0" err="1">
                <a:latin typeface="Roboto"/>
              </a:rPr>
              <a:t>відповідного</a:t>
            </a:r>
            <a:r>
              <a:rPr lang="ru-RU" dirty="0">
                <a:latin typeface="Roboto"/>
              </a:rPr>
              <a:t> органу </a:t>
            </a:r>
            <a:r>
              <a:rPr lang="ru-RU" dirty="0" err="1">
                <a:latin typeface="Roboto"/>
              </a:rPr>
              <a:t>або</a:t>
            </a:r>
            <a:r>
              <a:rPr lang="ru-RU" dirty="0">
                <a:latin typeface="Roboto"/>
              </a:rPr>
              <a:t> </a:t>
            </a:r>
            <a:r>
              <a:rPr lang="ru-RU" dirty="0" err="1">
                <a:latin typeface="Roboto"/>
              </a:rPr>
              <a:t>його</a:t>
            </a:r>
            <a:r>
              <a:rPr lang="ru-RU" dirty="0">
                <a:latin typeface="Roboto"/>
              </a:rPr>
              <a:t> заступник </a:t>
            </a:r>
            <a:r>
              <a:rPr lang="ru-RU" dirty="0" err="1">
                <a:latin typeface="Roboto"/>
              </a:rPr>
              <a:t>продовжують</a:t>
            </a:r>
            <a:r>
              <a:rPr lang="ru-RU" dirty="0">
                <a:latin typeface="Roboto"/>
              </a:rPr>
              <a:t> </a:t>
            </a:r>
            <a:r>
              <a:rPr lang="ru-RU" dirty="0" err="1">
                <a:latin typeface="Roboto"/>
              </a:rPr>
              <a:t>термін</a:t>
            </a:r>
            <a:r>
              <a:rPr lang="ru-RU" dirty="0">
                <a:latin typeface="Roboto"/>
              </a:rPr>
              <a:t> </a:t>
            </a:r>
            <a:r>
              <a:rPr lang="ru-RU" dirty="0" err="1">
                <a:latin typeface="Roboto"/>
              </a:rPr>
              <a:t>розгляду</a:t>
            </a:r>
            <a:r>
              <a:rPr lang="ru-RU" dirty="0">
                <a:latin typeface="Roboto"/>
              </a:rPr>
              <a:t> </a:t>
            </a:r>
            <a:r>
              <a:rPr lang="ru-RU" dirty="0" err="1">
                <a:latin typeface="Roboto"/>
              </a:rPr>
              <a:t>повідомлення</a:t>
            </a:r>
            <a:r>
              <a:rPr lang="ru-RU" dirty="0">
                <a:latin typeface="Roboto"/>
              </a:rPr>
              <a:t> до </a:t>
            </a:r>
            <a:r>
              <a:rPr lang="ru-RU" dirty="0" err="1">
                <a:latin typeface="Roboto"/>
              </a:rPr>
              <a:t>тридцяти</a:t>
            </a:r>
            <a:r>
              <a:rPr lang="ru-RU" dirty="0">
                <a:latin typeface="Roboto"/>
              </a:rPr>
              <a:t> </a:t>
            </a:r>
            <a:r>
              <a:rPr lang="ru-RU" dirty="0" err="1">
                <a:latin typeface="Roboto"/>
              </a:rPr>
              <a:t>днів</a:t>
            </a:r>
            <a:r>
              <a:rPr lang="ru-RU" dirty="0">
                <a:latin typeface="Roboto"/>
              </a:rPr>
              <a:t> </a:t>
            </a:r>
            <a:r>
              <a:rPr lang="ru-RU" dirty="0" err="1">
                <a:latin typeface="Roboto"/>
              </a:rPr>
              <a:t>від</a:t>
            </a:r>
            <a:r>
              <a:rPr lang="ru-RU" dirty="0">
                <a:latin typeface="Roboto"/>
              </a:rPr>
              <a:t> дня </a:t>
            </a:r>
            <a:r>
              <a:rPr lang="ru-RU" dirty="0" err="1">
                <a:latin typeface="Roboto"/>
              </a:rPr>
              <a:t>його</a:t>
            </a:r>
            <a:r>
              <a:rPr lang="ru-RU" dirty="0">
                <a:latin typeface="Roboto"/>
              </a:rPr>
              <a:t> </a:t>
            </a:r>
            <a:r>
              <a:rPr lang="ru-RU" dirty="0" err="1">
                <a:latin typeface="Roboto"/>
              </a:rPr>
              <a:t>отримання</a:t>
            </a:r>
            <a:r>
              <a:rPr lang="ru-RU" dirty="0">
                <a:latin typeface="Roboto"/>
              </a:rPr>
              <a:t>.</a:t>
            </a:r>
          </a:p>
          <a:p>
            <a:pPr fontAlgn="base"/>
            <a:r>
              <a:rPr lang="ru-RU" dirty="0">
                <a:latin typeface="Roboto"/>
              </a:rPr>
              <a:t>Закон не </a:t>
            </a:r>
            <a:r>
              <a:rPr lang="ru-RU" dirty="0" err="1">
                <a:latin typeface="Roboto"/>
              </a:rPr>
              <a:t>містить</a:t>
            </a:r>
            <a:r>
              <a:rPr lang="ru-RU" dirty="0">
                <a:latin typeface="Roboto"/>
              </a:rPr>
              <a:t> </a:t>
            </a:r>
            <a:r>
              <a:rPr lang="ru-RU" dirty="0" err="1">
                <a:latin typeface="Roboto"/>
              </a:rPr>
              <a:t>спеціальних</a:t>
            </a:r>
            <a:r>
              <a:rPr lang="ru-RU" dirty="0">
                <a:latin typeface="Roboto"/>
              </a:rPr>
              <a:t> </a:t>
            </a:r>
            <a:r>
              <a:rPr lang="ru-RU" dirty="0" err="1">
                <a:latin typeface="Roboto"/>
              </a:rPr>
              <a:t>строків</a:t>
            </a:r>
            <a:r>
              <a:rPr lang="ru-RU" dirty="0">
                <a:latin typeface="Roboto"/>
              </a:rPr>
              <a:t> </a:t>
            </a:r>
            <a:r>
              <a:rPr lang="ru-RU" dirty="0" err="1">
                <a:latin typeface="Roboto"/>
              </a:rPr>
              <a:t>перевірки</a:t>
            </a:r>
            <a:r>
              <a:rPr lang="ru-RU" dirty="0">
                <a:latin typeface="Roboto"/>
              </a:rPr>
              <a:t> </a:t>
            </a:r>
            <a:r>
              <a:rPr lang="ru-RU" dirty="0" err="1">
                <a:latin typeface="Roboto"/>
              </a:rPr>
              <a:t>повідомлень</a:t>
            </a:r>
            <a:r>
              <a:rPr lang="ru-RU" dirty="0">
                <a:latin typeface="Roboto"/>
              </a:rPr>
              <a:t>, </a:t>
            </a:r>
            <a:r>
              <a:rPr lang="ru-RU" dirty="0" err="1">
                <a:latin typeface="Roboto"/>
              </a:rPr>
              <a:t>поданих</a:t>
            </a:r>
            <a:r>
              <a:rPr lang="ru-RU" dirty="0">
                <a:latin typeface="Roboto"/>
              </a:rPr>
              <a:t> </a:t>
            </a:r>
            <a:r>
              <a:rPr lang="ru-RU" dirty="0" err="1">
                <a:latin typeface="Roboto"/>
              </a:rPr>
              <a:t>викривачем</a:t>
            </a:r>
            <a:r>
              <a:rPr lang="ru-RU" dirty="0">
                <a:latin typeface="Roboto"/>
              </a:rPr>
              <a:t> </a:t>
            </a:r>
            <a:r>
              <a:rPr lang="ru-RU" dirty="0" err="1">
                <a:latin typeface="Roboto"/>
              </a:rPr>
              <a:t>із</a:t>
            </a:r>
            <a:r>
              <a:rPr lang="ru-RU" dirty="0">
                <a:latin typeface="Roboto"/>
              </a:rPr>
              <a:t> </a:t>
            </a:r>
            <a:r>
              <a:rPr lang="ru-RU" dirty="0" err="1">
                <a:latin typeface="Roboto"/>
              </a:rPr>
              <a:t>зазначенням</a:t>
            </a:r>
            <a:r>
              <a:rPr lang="ru-RU" dirty="0">
                <a:latin typeface="Roboto"/>
              </a:rPr>
              <a:t> авторства. У </a:t>
            </a:r>
            <a:r>
              <a:rPr lang="ru-RU" dirty="0" err="1">
                <a:latin typeface="Roboto"/>
              </a:rPr>
              <a:t>зв’язку</a:t>
            </a:r>
            <a:r>
              <a:rPr lang="ru-RU" dirty="0">
                <a:latin typeface="Roboto"/>
              </a:rPr>
              <a:t> з </a:t>
            </a:r>
            <a:r>
              <a:rPr lang="ru-RU" dirty="0" err="1">
                <a:latin typeface="Roboto"/>
              </a:rPr>
              <a:t>цим</a:t>
            </a:r>
            <a:r>
              <a:rPr lang="ru-RU" dirty="0">
                <a:latin typeface="Roboto"/>
              </a:rPr>
              <a:t> для </a:t>
            </a:r>
            <a:r>
              <a:rPr lang="ru-RU" dirty="0" err="1">
                <a:latin typeface="Roboto"/>
              </a:rPr>
              <a:t>врегулювання</a:t>
            </a:r>
            <a:r>
              <a:rPr lang="ru-RU" dirty="0">
                <a:latin typeface="Roboto"/>
              </a:rPr>
              <a:t> </a:t>
            </a:r>
            <a:r>
              <a:rPr lang="ru-RU" dirty="0" err="1">
                <a:latin typeface="Roboto"/>
              </a:rPr>
              <a:t>зазначеного</a:t>
            </a:r>
            <a:r>
              <a:rPr lang="ru-RU" dirty="0">
                <a:latin typeface="Roboto"/>
              </a:rPr>
              <a:t> </a:t>
            </a:r>
            <a:r>
              <a:rPr lang="ru-RU" dirty="0" err="1">
                <a:latin typeface="Roboto"/>
              </a:rPr>
              <a:t>питання</a:t>
            </a:r>
            <a:r>
              <a:rPr lang="ru-RU" dirty="0">
                <a:latin typeface="Roboto"/>
              </a:rPr>
              <a:t> </a:t>
            </a:r>
            <a:r>
              <a:rPr lang="ru-RU" dirty="0" err="1">
                <a:latin typeface="Roboto"/>
              </a:rPr>
              <a:t>рекомендуємо</a:t>
            </a:r>
            <a:r>
              <a:rPr lang="ru-RU" dirty="0">
                <a:latin typeface="Roboto"/>
              </a:rPr>
              <a:t> </a:t>
            </a:r>
            <a:r>
              <a:rPr lang="ru-RU" dirty="0" err="1">
                <a:latin typeface="Roboto"/>
              </a:rPr>
              <a:t>керуватися</a:t>
            </a:r>
            <a:r>
              <a:rPr lang="ru-RU" dirty="0">
                <a:latin typeface="Roboto"/>
              </a:rPr>
              <a:t> </a:t>
            </a:r>
            <a:r>
              <a:rPr lang="ru-RU" dirty="0" err="1">
                <a:latin typeface="Roboto"/>
              </a:rPr>
              <a:t>положеннями</a:t>
            </a:r>
            <a:r>
              <a:rPr lang="ru-RU" dirty="0">
                <a:latin typeface="Roboto"/>
              </a:rPr>
              <a:t> </a:t>
            </a:r>
            <a:r>
              <a:rPr lang="ru-RU" dirty="0" err="1">
                <a:latin typeface="Roboto"/>
              </a:rPr>
              <a:t>частини</a:t>
            </a:r>
            <a:r>
              <a:rPr lang="ru-RU" dirty="0">
                <a:latin typeface="Roboto"/>
              </a:rPr>
              <a:t> </a:t>
            </a:r>
            <a:r>
              <a:rPr lang="ru-RU" dirty="0" err="1">
                <a:latin typeface="Roboto"/>
              </a:rPr>
              <a:t>п’ятої</a:t>
            </a:r>
            <a:r>
              <a:rPr lang="ru-RU" dirty="0">
                <a:latin typeface="Roboto"/>
              </a:rPr>
              <a:t> </a:t>
            </a:r>
            <a:r>
              <a:rPr lang="ru-RU" dirty="0" err="1">
                <a:latin typeface="Roboto"/>
              </a:rPr>
              <a:t>статті</a:t>
            </a:r>
            <a:r>
              <a:rPr lang="ru-RU" dirty="0">
                <a:latin typeface="Roboto"/>
              </a:rPr>
              <a:t> 53 Закону</a:t>
            </a:r>
            <a:r>
              <a:rPr lang="ru-RU" dirty="0">
                <a:solidFill>
                  <a:srgbClr val="000000"/>
                </a:solidFill>
                <a:latin typeface="Roboto"/>
              </a:rPr>
              <a:t>.</a:t>
            </a:r>
          </a:p>
        </p:txBody>
      </p:sp>
    </p:spTree>
    <p:extLst>
      <p:ext uri="{BB962C8B-B14F-4D97-AF65-F5344CB8AC3E}">
        <p14:creationId xmlns:p14="http://schemas.microsoft.com/office/powerpoint/2010/main" val="70741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557649"/>
            <a:ext cx="11301050" cy="5698154"/>
          </a:xfrm>
        </p:spPr>
      </p:pic>
    </p:spTree>
    <p:extLst>
      <p:ext uri="{BB962C8B-B14F-4D97-AF65-F5344CB8AC3E}">
        <p14:creationId xmlns:p14="http://schemas.microsoft.com/office/powerpoint/2010/main" val="252169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32737"/>
          </a:xfrm>
        </p:spPr>
        <p:txBody>
          <a:bodyPr/>
          <a:lstStyle/>
          <a:p>
            <a:r>
              <a:rPr lang="ru-RU" dirty="0"/>
              <a:t>Умова 1 – </a:t>
            </a:r>
            <a:r>
              <a:rPr lang="ru-RU" dirty="0" err="1"/>
              <a:t>тільки</a:t>
            </a:r>
            <a:r>
              <a:rPr lang="ru-RU" dirty="0"/>
              <a:t> викривач</a:t>
            </a:r>
            <a:br>
              <a:rPr lang="ru-RU" dirty="0"/>
            </a:br>
            <a:endParaRPr lang="ru-RU" dirty="0"/>
          </a:p>
        </p:txBody>
      </p:sp>
      <p:sp>
        <p:nvSpPr>
          <p:cNvPr id="3" name="Объект 2"/>
          <p:cNvSpPr>
            <a:spLocks noGrp="1"/>
          </p:cNvSpPr>
          <p:nvPr>
            <p:ph idx="1"/>
          </p:nvPr>
        </p:nvSpPr>
        <p:spPr>
          <a:xfrm>
            <a:off x="1103312" y="1385456"/>
            <a:ext cx="8946541" cy="4862944"/>
          </a:xfrm>
        </p:spPr>
        <p:txBody>
          <a:bodyPr/>
          <a:lstStyle/>
          <a:p>
            <a:r>
              <a:rPr lang="ru-RU" dirty="0"/>
              <a:t>Право на </a:t>
            </a:r>
            <a:r>
              <a:rPr lang="ru-RU" dirty="0" err="1"/>
              <a:t>винагороду</a:t>
            </a:r>
            <a:r>
              <a:rPr lang="ru-RU" dirty="0"/>
              <a:t> </a:t>
            </a:r>
            <a:r>
              <a:rPr lang="ru-RU" dirty="0" err="1"/>
              <a:t>матимуть</a:t>
            </a:r>
            <a:r>
              <a:rPr lang="ru-RU" dirty="0"/>
              <a:t> </a:t>
            </a:r>
            <a:r>
              <a:rPr lang="ru-RU" dirty="0" err="1"/>
              <a:t>тільки</a:t>
            </a:r>
            <a:r>
              <a:rPr lang="ru-RU" dirty="0"/>
              <a:t> </a:t>
            </a:r>
            <a:r>
              <a:rPr lang="ru-RU" dirty="0" err="1"/>
              <a:t>викривачі</a:t>
            </a:r>
            <a:r>
              <a:rPr lang="ru-RU" dirty="0"/>
              <a:t>. </a:t>
            </a:r>
            <a:r>
              <a:rPr lang="ru-RU" dirty="0" err="1"/>
              <a:t>Відповідно</a:t>
            </a:r>
            <a:r>
              <a:rPr lang="ru-RU" dirty="0"/>
              <a:t> до Законопроекту “викривач – </a:t>
            </a:r>
            <a:r>
              <a:rPr lang="ru-RU" dirty="0" err="1"/>
              <a:t>фізична</a:t>
            </a:r>
            <a:r>
              <a:rPr lang="ru-RU" dirty="0"/>
              <a:t> особа, яка за </a:t>
            </a:r>
            <a:r>
              <a:rPr lang="ru-RU" dirty="0" err="1"/>
              <a:t>наявності</a:t>
            </a:r>
            <a:r>
              <a:rPr lang="ru-RU" dirty="0"/>
              <a:t> </a:t>
            </a:r>
            <a:r>
              <a:rPr lang="ru-RU" dirty="0" err="1"/>
              <a:t>переконання</a:t>
            </a:r>
            <a:r>
              <a:rPr lang="ru-RU" dirty="0"/>
              <a:t>, </a:t>
            </a:r>
            <a:r>
              <a:rPr lang="ru-RU" dirty="0" err="1"/>
              <a:t>що</a:t>
            </a:r>
            <a:r>
              <a:rPr lang="ru-RU" dirty="0"/>
              <a:t> </a:t>
            </a:r>
            <a:r>
              <a:rPr lang="ru-RU" dirty="0" err="1"/>
              <a:t>інформація</a:t>
            </a:r>
            <a:r>
              <a:rPr lang="ru-RU" dirty="0"/>
              <a:t> є </a:t>
            </a:r>
            <a:r>
              <a:rPr lang="ru-RU" dirty="0" err="1"/>
              <a:t>достовірною</a:t>
            </a:r>
            <a:r>
              <a:rPr lang="ru-RU" dirty="0"/>
              <a:t>, </a:t>
            </a:r>
            <a:r>
              <a:rPr lang="ru-RU" dirty="0" err="1"/>
              <a:t>повідомила</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a:t>
            </a:r>
            <a:r>
              <a:rPr lang="ru-RU" dirty="0" err="1"/>
              <a:t>цього</a:t>
            </a:r>
            <a:r>
              <a:rPr lang="ru-RU" dirty="0"/>
              <a:t> Закону </a:t>
            </a:r>
            <a:r>
              <a:rPr lang="ru-RU" dirty="0" err="1"/>
              <a:t>іншою</a:t>
            </a:r>
            <a:r>
              <a:rPr lang="ru-RU" dirty="0"/>
              <a:t> особою”.</a:t>
            </a:r>
          </a:p>
          <a:p>
            <a:endParaRPr lang="ru-RU" dirty="0"/>
          </a:p>
        </p:txBody>
      </p:sp>
    </p:spTree>
    <p:extLst>
      <p:ext uri="{BB962C8B-B14F-4D97-AF65-F5344CB8AC3E}">
        <p14:creationId xmlns:p14="http://schemas.microsoft.com/office/powerpoint/2010/main" val="44043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Умова 2 – </a:t>
            </a:r>
            <a:r>
              <a:rPr lang="ru-RU" dirty="0" err="1"/>
              <a:t>великі</a:t>
            </a:r>
            <a:r>
              <a:rPr lang="ru-RU" dirty="0"/>
              <a:t> </a:t>
            </a:r>
            <a:r>
              <a:rPr lang="ru-RU" dirty="0" err="1"/>
              <a:t>збитки</a:t>
            </a:r>
            <a:r>
              <a:rPr lang="ru-RU" dirty="0"/>
              <a:t> </a:t>
            </a:r>
            <a:r>
              <a:rPr lang="ru-RU" dirty="0" err="1"/>
              <a:t>від</a:t>
            </a:r>
            <a:r>
              <a:rPr lang="ru-RU" dirty="0"/>
              <a:t> </a:t>
            </a:r>
            <a:r>
              <a:rPr lang="ru-RU" dirty="0" err="1"/>
              <a:t>корупційних</a:t>
            </a:r>
            <a:r>
              <a:rPr lang="ru-RU" dirty="0"/>
              <a:t> </a:t>
            </a:r>
            <a:r>
              <a:rPr lang="ru-RU" dirty="0" err="1"/>
              <a:t>дій</a:t>
            </a:r>
            <a:br>
              <a:rPr lang="ru-RU" dirty="0"/>
            </a:br>
            <a:endParaRPr lang="ru-RU" dirty="0"/>
          </a:p>
        </p:txBody>
      </p:sp>
      <p:sp>
        <p:nvSpPr>
          <p:cNvPr id="3" name="Объект 2"/>
          <p:cNvSpPr>
            <a:spLocks noGrp="1"/>
          </p:cNvSpPr>
          <p:nvPr>
            <p:ph idx="1"/>
          </p:nvPr>
        </p:nvSpPr>
        <p:spPr/>
        <p:txBody>
          <a:bodyPr/>
          <a:lstStyle/>
          <a:p>
            <a:r>
              <a:rPr lang="ru-RU" dirty="0"/>
              <a:t>Грошовий </a:t>
            </a:r>
            <a:r>
              <a:rPr lang="ru-RU" dirty="0" err="1"/>
              <a:t>розмір</a:t>
            </a:r>
            <a:r>
              <a:rPr lang="ru-RU" dirty="0"/>
              <a:t> предмета </a:t>
            </a:r>
            <a:r>
              <a:rPr lang="ru-RU" dirty="0" err="1"/>
              <a:t>злочину</a:t>
            </a:r>
            <a:r>
              <a:rPr lang="ru-RU" dirty="0"/>
              <a:t> (</a:t>
            </a:r>
            <a:r>
              <a:rPr lang="ru-RU" dirty="0" err="1"/>
              <a:t>наприклад</a:t>
            </a:r>
            <a:r>
              <a:rPr lang="ru-RU" dirty="0"/>
              <a:t>, </a:t>
            </a:r>
            <a:r>
              <a:rPr lang="ru-RU" dirty="0" err="1"/>
              <a:t>розмір</a:t>
            </a:r>
            <a:r>
              <a:rPr lang="ru-RU" dirty="0"/>
              <a:t> хабара, </a:t>
            </a:r>
            <a:r>
              <a:rPr lang="ru-RU" dirty="0" err="1"/>
              <a:t>який</a:t>
            </a:r>
            <a:r>
              <a:rPr lang="ru-RU" dirty="0"/>
              <a:t> </a:t>
            </a:r>
            <a:r>
              <a:rPr lang="ru-RU" dirty="0" err="1"/>
              <a:t>отримає</a:t>
            </a:r>
            <a:r>
              <a:rPr lang="ru-RU" dirty="0"/>
              <a:t> </a:t>
            </a:r>
            <a:r>
              <a:rPr lang="ru-RU" dirty="0" err="1"/>
              <a:t>корупціонер</a:t>
            </a:r>
            <a:r>
              <a:rPr lang="ru-RU" dirty="0"/>
              <a:t>) </a:t>
            </a:r>
            <a:r>
              <a:rPr lang="ru-RU" dirty="0" err="1"/>
              <a:t>або</a:t>
            </a:r>
            <a:r>
              <a:rPr lang="ru-RU" dirty="0"/>
              <a:t> </a:t>
            </a:r>
            <a:r>
              <a:rPr lang="ru-RU" dirty="0" err="1"/>
              <a:t>завдані</a:t>
            </a:r>
            <a:r>
              <a:rPr lang="ru-RU" dirty="0"/>
              <a:t> </a:t>
            </a:r>
            <a:r>
              <a:rPr lang="ru-RU" dirty="0" err="1"/>
              <a:t>державі</a:t>
            </a:r>
            <a:r>
              <a:rPr lang="ru-RU" dirty="0"/>
              <a:t> </a:t>
            </a:r>
            <a:r>
              <a:rPr lang="ru-RU" dirty="0" err="1"/>
              <a:t>збитки</a:t>
            </a:r>
            <a:r>
              <a:rPr lang="ru-RU" dirty="0"/>
              <a:t> </a:t>
            </a:r>
            <a:r>
              <a:rPr lang="ru-RU" dirty="0" err="1"/>
              <a:t>від</a:t>
            </a:r>
            <a:r>
              <a:rPr lang="ru-RU" dirty="0"/>
              <a:t> </a:t>
            </a:r>
            <a:r>
              <a:rPr lang="ru-RU" dirty="0" err="1"/>
              <a:t>нього</a:t>
            </a:r>
            <a:r>
              <a:rPr lang="ru-RU" dirty="0"/>
              <a:t> </a:t>
            </a:r>
            <a:r>
              <a:rPr lang="ru-RU" dirty="0" err="1"/>
              <a:t>повинні</a:t>
            </a:r>
            <a:r>
              <a:rPr lang="ru-RU" dirty="0"/>
              <a:t> </a:t>
            </a:r>
            <a:r>
              <a:rPr lang="ru-RU" dirty="0" err="1"/>
              <a:t>перевищувати</a:t>
            </a:r>
            <a:r>
              <a:rPr lang="ru-RU" dirty="0"/>
              <a:t> у </a:t>
            </a:r>
            <a:r>
              <a:rPr lang="ru-RU" dirty="0" err="1"/>
              <a:t>п’ять</a:t>
            </a:r>
            <a:r>
              <a:rPr lang="ru-RU" dirty="0"/>
              <a:t> </a:t>
            </a:r>
            <a:r>
              <a:rPr lang="ru-RU" dirty="0" err="1"/>
              <a:t>тисяч</a:t>
            </a:r>
            <a:r>
              <a:rPr lang="ru-RU" dirty="0"/>
              <a:t> і </a:t>
            </a:r>
            <a:r>
              <a:rPr lang="ru-RU" dirty="0" err="1"/>
              <a:t>більше</a:t>
            </a:r>
            <a:r>
              <a:rPr lang="ru-RU" dirty="0"/>
              <a:t> </a:t>
            </a:r>
            <a:r>
              <a:rPr lang="ru-RU" dirty="0" err="1"/>
              <a:t>разів</a:t>
            </a:r>
            <a:r>
              <a:rPr lang="ru-RU" dirty="0"/>
              <a:t> </a:t>
            </a:r>
            <a:r>
              <a:rPr lang="ru-RU" dirty="0" err="1"/>
              <a:t>розмір</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a:t>
            </a:r>
            <a:r>
              <a:rPr lang="ru-RU" dirty="0" err="1"/>
              <a:t>установленого</a:t>
            </a:r>
            <a:r>
              <a:rPr lang="ru-RU" dirty="0"/>
              <a:t> законом на час </a:t>
            </a:r>
            <a:r>
              <a:rPr lang="ru-RU" dirty="0" err="1"/>
              <a:t>вчинення</a:t>
            </a:r>
            <a:r>
              <a:rPr lang="ru-RU" dirty="0"/>
              <a:t> </a:t>
            </a:r>
            <a:r>
              <a:rPr lang="ru-RU" dirty="0" err="1"/>
              <a:t>злочину</a:t>
            </a:r>
            <a:r>
              <a:rPr lang="ru-RU" dirty="0"/>
              <a:t>.</a:t>
            </a:r>
          </a:p>
          <a:p>
            <a:r>
              <a:rPr lang="ru-RU" dirty="0" err="1"/>
              <a:t>Іншими</a:t>
            </a:r>
            <a:r>
              <a:rPr lang="ru-RU" dirty="0"/>
              <a:t> словами, </a:t>
            </a:r>
            <a:r>
              <a:rPr lang="ru-RU" dirty="0" err="1"/>
              <a:t>винагороду</a:t>
            </a:r>
            <a:r>
              <a:rPr lang="ru-RU" dirty="0"/>
              <a:t> </a:t>
            </a:r>
            <a:r>
              <a:rPr lang="ru-RU" dirty="0" err="1"/>
              <a:t>отримають</a:t>
            </a:r>
            <a:r>
              <a:rPr lang="ru-RU" dirty="0"/>
              <a:t> </a:t>
            </a:r>
            <a:r>
              <a:rPr lang="ru-RU" dirty="0" err="1"/>
              <a:t>лише</a:t>
            </a:r>
            <a:r>
              <a:rPr lang="ru-RU" dirty="0"/>
              <a:t> </a:t>
            </a:r>
            <a:r>
              <a:rPr lang="ru-RU" dirty="0" err="1"/>
              <a:t>викривачі</a:t>
            </a:r>
            <a:r>
              <a:rPr lang="ru-RU" dirty="0"/>
              <a:t> у тих справах, де буде </a:t>
            </a:r>
            <a:r>
              <a:rPr lang="ru-RU" dirty="0" err="1"/>
              <a:t>встановлено</a:t>
            </a:r>
            <a:r>
              <a:rPr lang="ru-RU" dirty="0"/>
              <a:t>, </a:t>
            </a:r>
            <a:r>
              <a:rPr lang="ru-RU" dirty="0" err="1"/>
              <a:t>що</a:t>
            </a:r>
            <a:r>
              <a:rPr lang="ru-RU" dirty="0"/>
              <a:t> </a:t>
            </a:r>
            <a:r>
              <a:rPr lang="ru-RU" dirty="0" err="1"/>
              <a:t>від</a:t>
            </a:r>
            <a:r>
              <a:rPr lang="ru-RU" dirty="0"/>
              <a:t> </a:t>
            </a:r>
            <a:r>
              <a:rPr lang="ru-RU" dirty="0" err="1"/>
              <a:t>корупційних</a:t>
            </a:r>
            <a:r>
              <a:rPr lang="ru-RU" dirty="0"/>
              <a:t> </a:t>
            </a:r>
            <a:r>
              <a:rPr lang="ru-RU" dirty="0" err="1"/>
              <a:t>дій</a:t>
            </a:r>
            <a:r>
              <a:rPr lang="ru-RU" dirty="0"/>
              <a:t> держава </a:t>
            </a:r>
            <a:r>
              <a:rPr lang="ru-RU" dirty="0" err="1"/>
              <a:t>зазнала</a:t>
            </a:r>
            <a:r>
              <a:rPr lang="ru-RU" dirty="0"/>
              <a:t> </a:t>
            </a:r>
            <a:r>
              <a:rPr lang="ru-RU" dirty="0" err="1"/>
              <a:t>збитків</a:t>
            </a:r>
            <a:r>
              <a:rPr lang="ru-RU" dirty="0"/>
              <a:t> </a:t>
            </a:r>
            <a:r>
              <a:rPr lang="ru-RU" dirty="0" err="1"/>
              <a:t>більш</a:t>
            </a:r>
            <a:r>
              <a:rPr lang="ru-RU" dirty="0"/>
              <a:t> </a:t>
            </a:r>
            <a:r>
              <a:rPr lang="ru-RU" dirty="0" err="1"/>
              <a:t>ніж</a:t>
            </a:r>
            <a:r>
              <a:rPr lang="ru-RU" dirty="0"/>
              <a:t> на 10 035 000 </a:t>
            </a:r>
            <a:r>
              <a:rPr lang="ru-RU" dirty="0" err="1"/>
              <a:t>гривень</a:t>
            </a:r>
            <a:r>
              <a:rPr lang="ru-RU" dirty="0"/>
              <a:t> (з </a:t>
            </a:r>
            <a:r>
              <a:rPr lang="ru-RU" dirty="0" err="1"/>
              <a:t>урахуванням</a:t>
            </a:r>
            <a:r>
              <a:rPr lang="ru-RU" dirty="0"/>
              <a:t> </a:t>
            </a:r>
            <a:r>
              <a:rPr lang="ru-RU" dirty="0" err="1"/>
              <a:t>розміру</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 станом на </a:t>
            </a:r>
            <a:r>
              <a:rPr lang="ru-RU" dirty="0" err="1"/>
              <a:t>сьогодні</a:t>
            </a:r>
            <a:r>
              <a:rPr lang="ru-RU" dirty="0"/>
              <a:t>).</a:t>
            </a:r>
          </a:p>
          <a:p>
            <a:endParaRPr lang="ru-RU" dirty="0"/>
          </a:p>
        </p:txBody>
      </p:sp>
    </p:spTree>
    <p:extLst>
      <p:ext uri="{BB962C8B-B14F-4D97-AF65-F5344CB8AC3E}">
        <p14:creationId xmlns:p14="http://schemas.microsoft.com/office/powerpoint/2010/main" val="231645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52718"/>
            <a:ext cx="10247086" cy="5795682"/>
          </a:xfrm>
        </p:spPr>
      </p:pic>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5118"/>
            <a:ext cx="10247086" cy="5795682"/>
          </a:xfrm>
          <a:prstGeom prst="rect">
            <a:avLst/>
          </a:prstGeom>
        </p:spPr>
      </p:pic>
    </p:spTree>
    <p:extLst>
      <p:ext uri="{BB962C8B-B14F-4D97-AF65-F5344CB8AC3E}">
        <p14:creationId xmlns:p14="http://schemas.microsoft.com/office/powerpoint/2010/main" val="132446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a:t>Грошові </a:t>
            </a:r>
            <a:r>
              <a:rPr lang="ru-RU" sz="1800" dirty="0" err="1"/>
              <a:t>винагороди</a:t>
            </a:r>
            <a:r>
              <a:rPr lang="ru-RU" sz="1800" dirty="0"/>
              <a:t> </a:t>
            </a:r>
            <a:r>
              <a:rPr lang="ru-RU" sz="1800" dirty="0" err="1"/>
              <a:t>виплачуватимуть</a:t>
            </a:r>
            <a:r>
              <a:rPr lang="ru-RU" sz="1800" dirty="0"/>
              <a:t> з бюджету </a:t>
            </a:r>
            <a:r>
              <a:rPr lang="ru-RU" sz="1800" dirty="0" err="1"/>
              <a:t>органи</a:t>
            </a:r>
            <a:r>
              <a:rPr lang="ru-RU" sz="1800" dirty="0"/>
              <a:t> казначейства за процедурою </a:t>
            </a:r>
            <a:r>
              <a:rPr lang="ru-RU" sz="1800" dirty="0" err="1"/>
              <a:t>безспірного</a:t>
            </a:r>
            <a:r>
              <a:rPr lang="ru-RU" sz="1800" dirty="0"/>
              <a:t> </a:t>
            </a:r>
            <a:r>
              <a:rPr lang="ru-RU" sz="1800" dirty="0" err="1"/>
              <a:t>списання</a:t>
            </a:r>
            <a:r>
              <a:rPr lang="ru-RU" sz="1800" dirty="0"/>
              <a:t>. </a:t>
            </a:r>
            <a:r>
              <a:rPr lang="ru-RU" sz="1800" dirty="0" err="1"/>
              <a:t>Кошти</a:t>
            </a:r>
            <a:r>
              <a:rPr lang="ru-RU" sz="1800" dirty="0"/>
              <a:t> на </a:t>
            </a:r>
            <a:r>
              <a:rPr lang="ru-RU" sz="1800" dirty="0" err="1"/>
              <a:t>виплати</a:t>
            </a:r>
            <a:r>
              <a:rPr lang="ru-RU" sz="1800" dirty="0"/>
              <a:t> </a:t>
            </a:r>
            <a:r>
              <a:rPr lang="ru-RU" sz="1800" dirty="0" err="1"/>
              <a:t>викривачам</a:t>
            </a:r>
            <a:r>
              <a:rPr lang="ru-RU" sz="1800" dirty="0"/>
              <a:t> </a:t>
            </a:r>
            <a:r>
              <a:rPr lang="ru-RU" sz="1800" dirty="0" err="1"/>
              <a:t>пропонують</a:t>
            </a:r>
            <a:r>
              <a:rPr lang="ru-RU" sz="1800" dirty="0"/>
              <a:t> </a:t>
            </a:r>
            <a:r>
              <a:rPr lang="ru-RU" sz="1800" dirty="0" err="1"/>
              <a:t>брати</a:t>
            </a:r>
            <a:r>
              <a:rPr lang="ru-RU" sz="1800" dirty="0"/>
              <a:t> з </a:t>
            </a:r>
            <a:r>
              <a:rPr lang="ru-RU" sz="1800" dirty="0" err="1"/>
              <a:t>відшкодованих</a:t>
            </a:r>
            <a:r>
              <a:rPr lang="ru-RU" sz="1800" dirty="0"/>
              <a:t> </a:t>
            </a:r>
            <a:r>
              <a:rPr lang="ru-RU" sz="1800" dirty="0" err="1"/>
              <a:t>державі</a:t>
            </a:r>
            <a:r>
              <a:rPr lang="ru-RU" sz="1800" dirty="0"/>
              <a:t> </a:t>
            </a:r>
            <a:r>
              <a:rPr lang="ru-RU" sz="1800" dirty="0" err="1"/>
              <a:t>збитків</a:t>
            </a:r>
            <a:r>
              <a:rPr lang="ru-RU" sz="1800" dirty="0"/>
              <a:t> за </a:t>
            </a:r>
            <a:r>
              <a:rPr lang="ru-RU" sz="1800" dirty="0" err="1"/>
              <a:t>корупційні</a:t>
            </a:r>
            <a:r>
              <a:rPr lang="ru-RU" sz="1800" dirty="0"/>
              <a:t> </a:t>
            </a:r>
            <a:r>
              <a:rPr lang="ru-RU" sz="1800" dirty="0" err="1"/>
              <a:t>злочини</a:t>
            </a:r>
            <a:r>
              <a:rPr lang="ru-RU" sz="1800" dirty="0"/>
              <a:t>, </a:t>
            </a:r>
            <a:r>
              <a:rPr lang="ru-RU" sz="1800" dirty="0" err="1"/>
              <a:t>сплачених</a:t>
            </a:r>
            <a:r>
              <a:rPr lang="ru-RU" sz="1800" dirty="0"/>
              <a:t> </a:t>
            </a:r>
            <a:r>
              <a:rPr lang="ru-RU" sz="1800" dirty="0" err="1"/>
              <a:t>санкцій</a:t>
            </a:r>
            <a:r>
              <a:rPr lang="ru-RU" sz="1800" dirty="0"/>
              <a:t> </a:t>
            </a:r>
            <a:r>
              <a:rPr lang="ru-RU" sz="1800" dirty="0" err="1"/>
              <a:t>тощо</a:t>
            </a:r>
            <a:r>
              <a:rPr lang="ru-RU" sz="1800" dirty="0"/>
              <a:t>.</a:t>
            </a:r>
            <a:br>
              <a:rPr lang="ru-RU" sz="1800" dirty="0"/>
            </a:br>
            <a:br>
              <a:rPr lang="ru-RU" dirty="0"/>
            </a:br>
            <a:endParaRPr lang="ru-RU" dirty="0"/>
          </a:p>
        </p:txBody>
      </p:sp>
      <p:sp>
        <p:nvSpPr>
          <p:cNvPr id="3" name="Объект 2"/>
          <p:cNvSpPr>
            <a:spLocks noGrp="1"/>
          </p:cNvSpPr>
          <p:nvPr>
            <p:ph idx="1"/>
          </p:nvPr>
        </p:nvSpPr>
        <p:spPr/>
        <p:txBody>
          <a:bodyPr/>
          <a:lstStyle/>
          <a:p>
            <a:r>
              <a:rPr lang="ru-RU" dirty="0"/>
              <a:t>Грошові </a:t>
            </a:r>
            <a:r>
              <a:rPr lang="ru-RU" dirty="0" err="1"/>
              <a:t>винагороди</a:t>
            </a:r>
            <a:r>
              <a:rPr lang="ru-RU" dirty="0"/>
              <a:t> </a:t>
            </a:r>
            <a:r>
              <a:rPr lang="ru-RU" dirty="0" err="1"/>
              <a:t>виплачуватимуть</a:t>
            </a:r>
            <a:r>
              <a:rPr lang="ru-RU" dirty="0"/>
              <a:t> з бюджету </a:t>
            </a:r>
            <a:r>
              <a:rPr lang="ru-RU" dirty="0" err="1"/>
              <a:t>органи</a:t>
            </a:r>
            <a:r>
              <a:rPr lang="ru-RU" dirty="0"/>
              <a:t> казначейства за процедурою </a:t>
            </a:r>
            <a:r>
              <a:rPr lang="ru-RU" dirty="0" err="1"/>
              <a:t>безспірного</a:t>
            </a:r>
            <a:r>
              <a:rPr lang="ru-RU" dirty="0"/>
              <a:t> </a:t>
            </a:r>
            <a:r>
              <a:rPr lang="ru-RU" dirty="0" err="1"/>
              <a:t>списання</a:t>
            </a:r>
            <a:r>
              <a:rPr lang="ru-RU" dirty="0"/>
              <a:t>. </a:t>
            </a:r>
            <a:r>
              <a:rPr lang="ru-RU" dirty="0" err="1"/>
              <a:t>Кошти</a:t>
            </a:r>
            <a:r>
              <a:rPr lang="ru-RU" dirty="0"/>
              <a:t> на </a:t>
            </a:r>
            <a:r>
              <a:rPr lang="ru-RU" dirty="0" err="1"/>
              <a:t>виплати</a:t>
            </a:r>
            <a:r>
              <a:rPr lang="ru-RU" dirty="0"/>
              <a:t> </a:t>
            </a:r>
            <a:r>
              <a:rPr lang="ru-RU" dirty="0" err="1"/>
              <a:t>викривачам</a:t>
            </a:r>
            <a:r>
              <a:rPr lang="ru-RU" dirty="0"/>
              <a:t> </a:t>
            </a:r>
            <a:r>
              <a:rPr lang="ru-RU" dirty="0" err="1"/>
              <a:t>пропонують</a:t>
            </a:r>
            <a:r>
              <a:rPr lang="ru-RU" dirty="0"/>
              <a:t> </a:t>
            </a:r>
            <a:r>
              <a:rPr lang="ru-RU" dirty="0" err="1"/>
              <a:t>брати</a:t>
            </a:r>
            <a:r>
              <a:rPr lang="ru-RU" dirty="0"/>
              <a:t> з </a:t>
            </a:r>
            <a:r>
              <a:rPr lang="ru-RU" dirty="0" err="1"/>
              <a:t>відшкодованих</a:t>
            </a:r>
            <a:r>
              <a:rPr lang="ru-RU" dirty="0"/>
              <a:t> </a:t>
            </a:r>
            <a:r>
              <a:rPr lang="ru-RU" dirty="0" err="1"/>
              <a:t>державі</a:t>
            </a:r>
            <a:r>
              <a:rPr lang="ru-RU" dirty="0"/>
              <a:t> </a:t>
            </a:r>
            <a:r>
              <a:rPr lang="ru-RU" dirty="0" err="1"/>
              <a:t>збитків</a:t>
            </a:r>
            <a:r>
              <a:rPr lang="ru-RU" dirty="0"/>
              <a:t> за </a:t>
            </a:r>
            <a:r>
              <a:rPr lang="ru-RU" dirty="0" err="1"/>
              <a:t>корупційні</a:t>
            </a:r>
            <a:r>
              <a:rPr lang="ru-RU" dirty="0"/>
              <a:t> </a:t>
            </a:r>
            <a:r>
              <a:rPr lang="ru-RU" dirty="0" err="1"/>
              <a:t>злочини</a:t>
            </a:r>
            <a:r>
              <a:rPr lang="ru-RU" dirty="0"/>
              <a:t>, </a:t>
            </a:r>
            <a:r>
              <a:rPr lang="ru-RU" dirty="0" err="1"/>
              <a:t>сплачених</a:t>
            </a:r>
            <a:r>
              <a:rPr lang="ru-RU" dirty="0"/>
              <a:t> </a:t>
            </a:r>
            <a:r>
              <a:rPr lang="ru-RU" dirty="0" err="1"/>
              <a:t>санкцій</a:t>
            </a:r>
            <a:r>
              <a:rPr lang="ru-RU" dirty="0"/>
              <a:t> </a:t>
            </a:r>
            <a:r>
              <a:rPr lang="ru-RU" dirty="0" err="1"/>
              <a:t>тощо</a:t>
            </a:r>
            <a:r>
              <a:rPr lang="ru-RU" dirty="0"/>
              <a:t>.</a:t>
            </a:r>
          </a:p>
          <a:p>
            <a:endParaRPr lang="ru-RU" dirty="0"/>
          </a:p>
          <a:p>
            <a:r>
              <a:rPr lang="ru-RU" dirty="0"/>
              <a:t>Фактично, </a:t>
            </a:r>
            <a:r>
              <a:rPr lang="ru-RU" dirty="0" err="1"/>
              <a:t>щоб</a:t>
            </a:r>
            <a:r>
              <a:rPr lang="ru-RU" dirty="0"/>
              <a:t> </a:t>
            </a:r>
            <a:r>
              <a:rPr lang="ru-RU" dirty="0" err="1"/>
              <a:t>отримати</a:t>
            </a:r>
            <a:r>
              <a:rPr lang="ru-RU" dirty="0"/>
              <a:t> </a:t>
            </a:r>
            <a:r>
              <a:rPr lang="ru-RU" dirty="0" err="1"/>
              <a:t>кошти</a:t>
            </a:r>
            <a:r>
              <a:rPr lang="ru-RU" dirty="0"/>
              <a:t>, </a:t>
            </a:r>
            <a:r>
              <a:rPr lang="ru-RU" dirty="0" err="1"/>
              <a:t>викривачу</a:t>
            </a:r>
            <a:r>
              <a:rPr lang="ru-RU" dirty="0"/>
              <a:t> </a:t>
            </a:r>
            <a:r>
              <a:rPr lang="ru-RU" dirty="0" err="1"/>
              <a:t>доведеться</a:t>
            </a:r>
            <a:r>
              <a:rPr lang="ru-RU" dirty="0"/>
              <a:t> </a:t>
            </a:r>
            <a:r>
              <a:rPr lang="ru-RU" dirty="0" err="1"/>
              <a:t>дочекатись</a:t>
            </a:r>
            <a:r>
              <a:rPr lang="ru-RU" dirty="0"/>
              <a:t> </a:t>
            </a:r>
            <a:r>
              <a:rPr lang="ru-RU" dirty="0" err="1"/>
              <a:t>закінчення</a:t>
            </a:r>
            <a:r>
              <a:rPr lang="ru-RU" dirty="0"/>
              <a:t> судового </a:t>
            </a:r>
            <a:r>
              <a:rPr lang="ru-RU" dirty="0" err="1"/>
              <a:t>розгляду</a:t>
            </a:r>
            <a:r>
              <a:rPr lang="ru-RU" dirty="0"/>
              <a:t>, </a:t>
            </a:r>
            <a:r>
              <a:rPr lang="ru-RU" dirty="0" err="1"/>
              <a:t>отримати</a:t>
            </a:r>
            <a:r>
              <a:rPr lang="ru-RU" dirty="0"/>
              <a:t> </a:t>
            </a:r>
            <a:r>
              <a:rPr lang="ru-RU" dirty="0" err="1"/>
              <a:t>рішення</a:t>
            </a:r>
            <a:r>
              <a:rPr lang="ru-RU" dirty="0"/>
              <a:t> суду та (</a:t>
            </a:r>
            <a:r>
              <a:rPr lang="ru-RU" dirty="0" err="1"/>
              <a:t>або</a:t>
            </a:r>
            <a:r>
              <a:rPr lang="ru-RU" dirty="0"/>
              <a:t>) </a:t>
            </a:r>
            <a:r>
              <a:rPr lang="ru-RU" dirty="0" err="1"/>
              <a:t>виконавчий</a:t>
            </a:r>
            <a:r>
              <a:rPr lang="ru-RU" dirty="0"/>
              <a:t> лист, з </a:t>
            </a:r>
            <a:r>
              <a:rPr lang="ru-RU" dirty="0" err="1"/>
              <a:t>якими</a:t>
            </a:r>
            <a:r>
              <a:rPr lang="ru-RU" dirty="0"/>
              <a:t> </a:t>
            </a:r>
            <a:r>
              <a:rPr lang="ru-RU" dirty="0" err="1"/>
              <a:t>можна</a:t>
            </a:r>
            <a:r>
              <a:rPr lang="ru-RU" dirty="0"/>
              <a:t> буде </a:t>
            </a:r>
            <a:r>
              <a:rPr lang="ru-RU" dirty="0" err="1"/>
              <a:t>звернутись</a:t>
            </a:r>
            <a:r>
              <a:rPr lang="ru-RU" dirty="0"/>
              <a:t> до </a:t>
            </a:r>
            <a:r>
              <a:rPr lang="ru-RU" dirty="0" err="1"/>
              <a:t>органів</a:t>
            </a:r>
            <a:r>
              <a:rPr lang="ru-RU" dirty="0"/>
              <a:t> казначейства.</a:t>
            </a:r>
          </a:p>
          <a:p>
            <a:endParaRPr lang="ru-RU" dirty="0"/>
          </a:p>
        </p:txBody>
      </p:sp>
    </p:spTree>
    <p:extLst>
      <p:ext uri="{BB962C8B-B14F-4D97-AF65-F5344CB8AC3E}">
        <p14:creationId xmlns:p14="http://schemas.microsoft.com/office/powerpoint/2010/main" val="272534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Умова 3 – не бути </a:t>
            </a:r>
            <a:r>
              <a:rPr lang="ru-RU" sz="2800" dirty="0" err="1"/>
              <a:t>співучасником</a:t>
            </a:r>
            <a:r>
              <a:rPr lang="ru-RU" sz="2800" dirty="0"/>
              <a:t> </a:t>
            </a:r>
            <a:r>
              <a:rPr lang="ru-RU" sz="2800" dirty="0" err="1"/>
              <a:t>злочину</a:t>
            </a:r>
            <a:r>
              <a:rPr lang="ru-RU" sz="2800" dirty="0"/>
              <a:t> </a:t>
            </a:r>
            <a:r>
              <a:rPr lang="ru-RU" sz="2800" dirty="0" err="1"/>
              <a:t>чи</a:t>
            </a:r>
            <a:r>
              <a:rPr lang="ru-RU" sz="2800" dirty="0"/>
              <a:t> </a:t>
            </a:r>
            <a:r>
              <a:rPr lang="ru-RU" sz="2800" dirty="0" err="1"/>
              <a:t>учасником</a:t>
            </a:r>
            <a:r>
              <a:rPr lang="ru-RU" sz="2800" dirty="0"/>
              <a:t> </a:t>
            </a:r>
            <a:r>
              <a:rPr lang="ru-RU" sz="2800" dirty="0" err="1"/>
              <a:t>кримінального</a:t>
            </a:r>
            <a:r>
              <a:rPr lang="ru-RU" sz="2800" dirty="0"/>
              <a:t> </a:t>
            </a:r>
            <a:r>
              <a:rPr lang="ru-RU" sz="2800" dirty="0" err="1"/>
              <a:t>провадження</a:t>
            </a:r>
            <a:br>
              <a:rPr lang="ru-RU" sz="2800" dirty="0"/>
            </a:br>
            <a:endParaRPr lang="ru-RU" sz="2800" dirty="0"/>
          </a:p>
        </p:txBody>
      </p:sp>
      <p:sp>
        <p:nvSpPr>
          <p:cNvPr id="3" name="Объект 2"/>
          <p:cNvSpPr>
            <a:spLocks noGrp="1"/>
          </p:cNvSpPr>
          <p:nvPr>
            <p:ph idx="1"/>
          </p:nvPr>
        </p:nvSpPr>
        <p:spPr>
          <a:xfrm>
            <a:off x="748146" y="1607128"/>
            <a:ext cx="9301708" cy="4641272"/>
          </a:xfrm>
        </p:spPr>
        <p:txBody>
          <a:bodyPr/>
          <a:lstStyle/>
          <a:p>
            <a:r>
              <a:rPr lang="ru-RU" dirty="0"/>
              <a:t>Не </a:t>
            </a:r>
            <a:r>
              <a:rPr lang="ru-RU" dirty="0" err="1"/>
              <a:t>матимуть</a:t>
            </a:r>
            <a:r>
              <a:rPr lang="ru-RU" dirty="0"/>
              <a:t> права на </a:t>
            </a:r>
            <a:r>
              <a:rPr lang="ru-RU" dirty="0" err="1"/>
              <a:t>винагороду</a:t>
            </a:r>
            <a:r>
              <a:rPr lang="ru-RU" dirty="0"/>
              <a:t> і </a:t>
            </a:r>
            <a:r>
              <a:rPr lang="ru-RU" dirty="0" err="1"/>
              <a:t>співучасники</a:t>
            </a:r>
            <a:r>
              <a:rPr lang="ru-RU" dirty="0"/>
              <a:t> </a:t>
            </a:r>
            <a:r>
              <a:rPr lang="ru-RU" dirty="0" err="1"/>
              <a:t>злочину</a:t>
            </a:r>
            <a:r>
              <a:rPr lang="ru-RU" dirty="0"/>
              <a:t>, </a:t>
            </a:r>
            <a:r>
              <a:rPr lang="ru-RU" dirty="0" err="1"/>
              <a:t>які</a:t>
            </a:r>
            <a:r>
              <a:rPr lang="ru-RU" dirty="0"/>
              <a:t> б </a:t>
            </a:r>
            <a:r>
              <a:rPr lang="ru-RU" dirty="0" err="1"/>
              <a:t>повідомили</a:t>
            </a:r>
            <a:r>
              <a:rPr lang="ru-RU" dirty="0"/>
              <a:t> про </a:t>
            </a:r>
            <a:r>
              <a:rPr lang="ru-RU" dirty="0" err="1"/>
              <a:t>нього</a:t>
            </a:r>
            <a:r>
              <a:rPr lang="ru-RU" dirty="0"/>
              <a:t> через канали, </a:t>
            </a:r>
            <a:r>
              <a:rPr lang="ru-RU" dirty="0" err="1"/>
              <a:t>передбачені</a:t>
            </a:r>
            <a:r>
              <a:rPr lang="ru-RU" dirty="0"/>
              <a:t> у </a:t>
            </a:r>
            <a:r>
              <a:rPr lang="ru-RU" dirty="0" err="1"/>
              <a:t>Законопроекті</a:t>
            </a:r>
            <a:r>
              <a:rPr lang="ru-RU" dirty="0"/>
              <a:t>. </a:t>
            </a:r>
            <a:r>
              <a:rPr lang="ru-RU" dirty="0" err="1"/>
              <a:t>Ймовірно</a:t>
            </a:r>
            <a:r>
              <a:rPr lang="ru-RU" dirty="0"/>
              <a:t>, </a:t>
            </a:r>
            <a:r>
              <a:rPr lang="ru-RU" dirty="0" err="1"/>
              <a:t>це</a:t>
            </a:r>
            <a:r>
              <a:rPr lang="ru-RU" dirty="0"/>
              <a:t> </a:t>
            </a:r>
            <a:r>
              <a:rPr lang="ru-RU" dirty="0" err="1"/>
              <a:t>виключення</a:t>
            </a:r>
            <a:r>
              <a:rPr lang="ru-RU" dirty="0"/>
              <a:t> </a:t>
            </a:r>
            <a:r>
              <a:rPr lang="ru-RU" dirty="0" err="1"/>
              <a:t>із</a:t>
            </a:r>
            <a:r>
              <a:rPr lang="ru-RU" dirty="0"/>
              <a:t> правила </a:t>
            </a:r>
            <a:r>
              <a:rPr lang="ru-RU" dirty="0" err="1"/>
              <a:t>спрямоване</a:t>
            </a:r>
            <a:r>
              <a:rPr lang="ru-RU" dirty="0"/>
              <a:t> на те, </a:t>
            </a:r>
            <a:r>
              <a:rPr lang="ru-RU" dirty="0" err="1"/>
              <a:t>щоб</a:t>
            </a:r>
            <a:r>
              <a:rPr lang="ru-RU" dirty="0"/>
              <a:t> </a:t>
            </a:r>
            <a:r>
              <a:rPr lang="ru-RU" dirty="0" err="1"/>
              <a:t>унеможливити</a:t>
            </a:r>
            <a:r>
              <a:rPr lang="ru-RU" dirty="0"/>
              <a:t> </a:t>
            </a:r>
            <a:r>
              <a:rPr lang="ru-RU" dirty="0" err="1"/>
              <a:t>схеми</a:t>
            </a:r>
            <a:r>
              <a:rPr lang="ru-RU" dirty="0"/>
              <a:t>, за </a:t>
            </a:r>
            <a:r>
              <a:rPr lang="ru-RU" dirty="0" err="1"/>
              <a:t>яких</a:t>
            </a:r>
            <a:r>
              <a:rPr lang="ru-RU" dirty="0"/>
              <a:t> особа могла б, </a:t>
            </a:r>
            <a:r>
              <a:rPr lang="ru-RU" dirty="0" err="1"/>
              <a:t>скажімо</a:t>
            </a:r>
            <a:r>
              <a:rPr lang="ru-RU" dirty="0"/>
              <a:t>, </a:t>
            </a:r>
            <a:r>
              <a:rPr lang="ru-RU" dirty="0" err="1"/>
              <a:t>спровокувати</a:t>
            </a:r>
            <a:r>
              <a:rPr lang="ru-RU" dirty="0"/>
              <a:t> </a:t>
            </a:r>
            <a:r>
              <a:rPr lang="ru-RU" dirty="0" err="1"/>
              <a:t>чи</a:t>
            </a:r>
            <a:r>
              <a:rPr lang="ru-RU" dirty="0"/>
              <a:t> </a:t>
            </a:r>
            <a:r>
              <a:rPr lang="ru-RU" dirty="0" err="1"/>
              <a:t>підбурити</a:t>
            </a:r>
            <a:r>
              <a:rPr lang="ru-RU" dirty="0"/>
              <a:t> на хабар, а </a:t>
            </a:r>
            <a:r>
              <a:rPr lang="ru-RU" dirty="0" err="1"/>
              <a:t>потім</a:t>
            </a:r>
            <a:r>
              <a:rPr lang="ru-RU" dirty="0"/>
              <a:t> </a:t>
            </a:r>
            <a:r>
              <a:rPr lang="ru-RU" dirty="0" err="1"/>
              <a:t>повідомити</a:t>
            </a:r>
            <a:r>
              <a:rPr lang="ru-RU" dirty="0"/>
              <a:t> про </a:t>
            </a:r>
            <a:r>
              <a:rPr lang="ru-RU" dirty="0" err="1"/>
              <a:t>нього</a:t>
            </a:r>
            <a:r>
              <a:rPr lang="ru-RU" dirty="0"/>
              <a:t> </a:t>
            </a:r>
            <a:r>
              <a:rPr lang="ru-RU" dirty="0" err="1"/>
              <a:t>правоохоронні</a:t>
            </a:r>
            <a:r>
              <a:rPr lang="ru-RU" dirty="0"/>
              <a:t> </a:t>
            </a:r>
            <a:r>
              <a:rPr lang="ru-RU" dirty="0" err="1"/>
              <a:t>органи</a:t>
            </a:r>
            <a:r>
              <a:rPr lang="ru-RU" dirty="0"/>
              <a:t> і таким чином </a:t>
            </a:r>
            <a:r>
              <a:rPr lang="ru-RU" dirty="0" err="1"/>
              <a:t>заробити</a:t>
            </a:r>
            <a:r>
              <a:rPr lang="ru-RU" dirty="0"/>
              <a:t> на </a:t>
            </a:r>
            <a:r>
              <a:rPr lang="ru-RU" dirty="0" err="1"/>
              <a:t>цьому</a:t>
            </a:r>
            <a:endParaRPr lang="ru-RU" dirty="0"/>
          </a:p>
        </p:txBody>
      </p:sp>
    </p:spTree>
    <p:extLst>
      <p:ext uri="{BB962C8B-B14F-4D97-AF65-F5344CB8AC3E}">
        <p14:creationId xmlns:p14="http://schemas.microsoft.com/office/powerpoint/2010/main" val="97188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4LszkljroeQ"/>
          <p:cNvPicPr>
            <a:picLocks noGrp="1" noRot="1" noChangeAspect="1"/>
          </p:cNvPicPr>
          <p:nvPr>
            <p:ph idx="1"/>
            <a:videoFile r:link="rId1"/>
          </p:nvPr>
        </p:nvPicPr>
        <p:blipFill>
          <a:blip r:embed="rId3"/>
          <a:stretch>
            <a:fillRect/>
          </a:stretch>
        </p:blipFill>
        <p:spPr>
          <a:xfrm>
            <a:off x="3290888" y="2863850"/>
            <a:ext cx="4572000" cy="2571750"/>
          </a:xfrm>
          <a:prstGeom prst="rect">
            <a:avLst/>
          </a:prstGeom>
        </p:spPr>
      </p:pic>
    </p:spTree>
    <p:extLst>
      <p:ext uri="{BB962C8B-B14F-4D97-AF65-F5344CB8AC3E}">
        <p14:creationId xmlns:p14="http://schemas.microsoft.com/office/powerpoint/2010/main" val="325097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err="1"/>
              <a:t>Законодавство</a:t>
            </a:r>
            <a:r>
              <a:rPr lang="ru-RU" dirty="0"/>
              <a:t> </a:t>
            </a:r>
            <a:r>
              <a:rPr lang="ru-RU" dirty="0" err="1"/>
              <a:t>визначає</a:t>
            </a:r>
            <a:r>
              <a:rPr lang="ru-RU" dirty="0"/>
              <a:t>, </a:t>
            </a:r>
            <a:r>
              <a:rPr lang="ru-RU" dirty="0" err="1"/>
              <a:t>що</a:t>
            </a:r>
            <a:r>
              <a:rPr lang="ru-RU" dirty="0"/>
              <a:t> особа </a:t>
            </a:r>
            <a:r>
              <a:rPr lang="ru-RU" dirty="0" err="1"/>
              <a:t>вважається</a:t>
            </a:r>
            <a:r>
              <a:rPr lang="ru-RU" dirty="0"/>
              <a:t> </a:t>
            </a:r>
            <a:r>
              <a:rPr lang="ru-RU" dirty="0" err="1"/>
              <a:t>викривачем</a:t>
            </a:r>
            <a:r>
              <a:rPr lang="ru-RU" dirty="0"/>
              <a:t> </a:t>
            </a:r>
            <a:r>
              <a:rPr lang="ru-RU" dirty="0" err="1"/>
              <a:t>від</a:t>
            </a:r>
            <a:r>
              <a:rPr lang="ru-RU" dirty="0"/>
              <a:t> моменту </a:t>
            </a:r>
            <a:r>
              <a:rPr lang="ru-RU" dirty="0" err="1"/>
              <a:t>повідомлення</a:t>
            </a:r>
            <a:r>
              <a:rPr lang="ru-RU" dirty="0"/>
              <a:t> </a:t>
            </a:r>
            <a:r>
              <a:rPr lang="ru-RU" dirty="0" err="1"/>
              <a:t>інформації</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endParaRPr lang="ru-RU" dirty="0"/>
          </a:p>
          <a:p>
            <a:r>
              <a:rPr lang="ru-RU" dirty="0"/>
              <a:t>Права та </a:t>
            </a:r>
            <a:r>
              <a:rPr lang="ru-RU" dirty="0" err="1"/>
              <a:t>гарантії</a:t>
            </a:r>
            <a:r>
              <a:rPr lang="ru-RU" dirty="0"/>
              <a:t> </a:t>
            </a:r>
            <a:r>
              <a:rPr lang="ru-RU" dirty="0" err="1"/>
              <a:t>викривача</a:t>
            </a:r>
            <a:r>
              <a:rPr lang="ru-RU" dirty="0"/>
              <a:t> </a:t>
            </a:r>
            <a:r>
              <a:rPr lang="ru-RU" dirty="0" err="1"/>
              <a:t>визначаються</a:t>
            </a:r>
            <a:r>
              <a:rPr lang="ru-RU" dirty="0"/>
              <a:t> не </a:t>
            </a:r>
            <a:r>
              <a:rPr lang="ru-RU" dirty="0" err="1"/>
              <a:t>лише</a:t>
            </a:r>
            <a:r>
              <a:rPr lang="ru-RU" dirty="0"/>
              <a:t> Законом </a:t>
            </a:r>
            <a:r>
              <a:rPr lang="ru-RU" dirty="0" err="1"/>
              <a:t>України</a:t>
            </a:r>
            <a:r>
              <a:rPr lang="ru-RU" dirty="0"/>
              <a:t> “Про </a:t>
            </a:r>
            <a:r>
              <a:rPr lang="ru-RU" dirty="0" err="1"/>
              <a:t>запобігання</a:t>
            </a:r>
            <a:r>
              <a:rPr lang="ru-RU" dirty="0"/>
              <a:t> </a:t>
            </a:r>
            <a:r>
              <a:rPr lang="ru-RU" dirty="0" err="1"/>
              <a:t>корупції</a:t>
            </a:r>
            <a:r>
              <a:rPr lang="ru-RU" dirty="0"/>
              <a:t>”, а й </a:t>
            </a:r>
            <a:r>
              <a:rPr lang="ru-RU" dirty="0" err="1"/>
              <a:t>іншими</a:t>
            </a:r>
            <a:r>
              <a:rPr lang="ru-RU" dirty="0"/>
              <a:t> нормативно-</a:t>
            </a:r>
            <a:r>
              <a:rPr lang="ru-RU" dirty="0" err="1"/>
              <a:t>правовими</a:t>
            </a:r>
            <a:r>
              <a:rPr lang="ru-RU" dirty="0"/>
              <a:t> актами.</a:t>
            </a:r>
          </a:p>
        </p:txBody>
      </p:sp>
    </p:spTree>
    <p:extLst>
      <p:ext uri="{BB962C8B-B14F-4D97-AF65-F5344CB8AC3E}">
        <p14:creationId xmlns:p14="http://schemas.microsoft.com/office/powerpoint/2010/main" val="336232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11625"/>
          </a:xfrm>
        </p:spPr>
        <p:txBody>
          <a:bodyPr/>
          <a:lstStyle/>
          <a:p>
            <a:r>
              <a:rPr lang="ru-RU" sz="2400" dirty="0"/>
              <a:t>Права та </a:t>
            </a:r>
            <a:r>
              <a:rPr lang="ru-RU" sz="2400" dirty="0" err="1"/>
              <a:t>гарантії</a:t>
            </a:r>
            <a:r>
              <a:rPr lang="ru-RU" sz="2400" dirty="0"/>
              <a:t> </a:t>
            </a:r>
            <a:r>
              <a:rPr lang="ru-RU" sz="2400" dirty="0" err="1"/>
              <a:t>захисту</a:t>
            </a:r>
            <a:r>
              <a:rPr lang="ru-RU" sz="2400" dirty="0"/>
              <a:t> </a:t>
            </a:r>
            <a:r>
              <a:rPr lang="ru-RU" sz="2400" dirty="0" err="1"/>
              <a:t>викривачів</a:t>
            </a:r>
            <a:r>
              <a:rPr lang="ru-RU" sz="2400" dirty="0"/>
              <a:t> </a:t>
            </a:r>
            <a:r>
              <a:rPr lang="ru-RU" sz="2400" dirty="0" err="1"/>
              <a:t>відповідно</a:t>
            </a:r>
            <a:r>
              <a:rPr lang="ru-RU" sz="2400" dirty="0"/>
              <a:t> до Закону </a:t>
            </a:r>
            <a:r>
              <a:rPr lang="ru-RU" sz="2400" dirty="0" err="1"/>
              <a:t>України</a:t>
            </a:r>
            <a:r>
              <a:rPr lang="ru-RU" sz="2400" dirty="0"/>
              <a:t> «Про </a:t>
            </a:r>
            <a:r>
              <a:rPr lang="ru-RU" sz="2400" dirty="0" err="1"/>
              <a:t>запобігання</a:t>
            </a:r>
            <a:r>
              <a:rPr lang="ru-RU" sz="2400" dirty="0"/>
              <a:t> </a:t>
            </a:r>
            <a:r>
              <a:rPr lang="ru-RU" sz="2400" dirty="0" err="1"/>
              <a:t>корупції</a:t>
            </a:r>
            <a:r>
              <a:rPr lang="ru-RU" sz="2400" dirty="0"/>
              <a:t>»</a:t>
            </a:r>
          </a:p>
        </p:txBody>
      </p:sp>
      <p:sp>
        <p:nvSpPr>
          <p:cNvPr id="3" name="Объект 2"/>
          <p:cNvSpPr>
            <a:spLocks noGrp="1"/>
          </p:cNvSpPr>
          <p:nvPr>
            <p:ph idx="1"/>
          </p:nvPr>
        </p:nvSpPr>
        <p:spPr>
          <a:xfrm>
            <a:off x="1103312" y="1262744"/>
            <a:ext cx="8946541" cy="4985656"/>
          </a:xfrm>
        </p:spPr>
        <p:txBody>
          <a:bodyPr>
            <a:normAutofit fontScale="85000" lnSpcReduction="20000"/>
          </a:bodyPr>
          <a:lstStyle/>
          <a:p>
            <a:r>
              <a:rPr lang="ru-RU" dirty="0" err="1"/>
              <a:t>Національне</a:t>
            </a:r>
            <a:r>
              <a:rPr lang="ru-RU" dirty="0"/>
              <a:t> агентство з </a:t>
            </a:r>
            <a:r>
              <a:rPr lang="ru-RU" dirty="0" err="1"/>
              <a:t>питань</a:t>
            </a:r>
            <a:r>
              <a:rPr lang="ru-RU" dirty="0"/>
              <a:t> </a:t>
            </a:r>
            <a:r>
              <a:rPr lang="ru-RU" dirty="0" err="1"/>
              <a:t>запобігання</a:t>
            </a:r>
            <a:r>
              <a:rPr lang="ru-RU" dirty="0"/>
              <a:t> </a:t>
            </a:r>
            <a:r>
              <a:rPr lang="ru-RU" dirty="0" err="1"/>
              <a:t>корупції</a:t>
            </a:r>
            <a:r>
              <a:rPr lang="ru-RU" dirty="0"/>
              <a:t> з метою </a:t>
            </a:r>
            <a:r>
              <a:rPr lang="ru-RU" dirty="0" err="1"/>
              <a:t>виконання</a:t>
            </a:r>
            <a:r>
              <a:rPr lang="ru-RU" dirty="0"/>
              <a:t> </a:t>
            </a:r>
            <a:r>
              <a:rPr lang="ru-RU" dirty="0" err="1"/>
              <a:t>покладених</a:t>
            </a:r>
            <a:r>
              <a:rPr lang="ru-RU" dirty="0"/>
              <a:t> на </a:t>
            </a:r>
            <a:r>
              <a:rPr lang="ru-RU" dirty="0" err="1"/>
              <a:t>нього</a:t>
            </a:r>
            <a:r>
              <a:rPr lang="ru-RU" dirty="0"/>
              <a:t> </a:t>
            </a:r>
            <a:r>
              <a:rPr lang="ru-RU" dirty="0" err="1"/>
              <a:t>повноважень</a:t>
            </a:r>
            <a:r>
              <a:rPr lang="ru-RU" dirty="0"/>
              <a:t> </a:t>
            </a:r>
            <a:r>
              <a:rPr lang="ru-RU" dirty="0" err="1"/>
              <a:t>має</a:t>
            </a:r>
            <a:r>
              <a:rPr lang="ru-RU" dirty="0"/>
              <a:t> </a:t>
            </a:r>
            <a:r>
              <a:rPr lang="ru-RU" dirty="0" err="1"/>
              <a:t>такі</a:t>
            </a:r>
            <a:r>
              <a:rPr lang="ru-RU" dirty="0"/>
              <a:t> права:</a:t>
            </a:r>
          </a:p>
          <a:p>
            <a:endParaRPr lang="ru-RU" dirty="0"/>
          </a:p>
          <a:p>
            <a:r>
              <a:rPr lang="ru-RU" dirty="0" err="1"/>
              <a:t>проводити</a:t>
            </a:r>
            <a:r>
              <a:rPr lang="ru-RU" dirty="0"/>
              <a:t> </a:t>
            </a:r>
            <a:r>
              <a:rPr lang="ru-RU" dirty="0" err="1"/>
              <a:t>перевірки</a:t>
            </a:r>
            <a:r>
              <a:rPr lang="ru-RU" dirty="0"/>
              <a:t> </a:t>
            </a:r>
            <a:r>
              <a:rPr lang="ru-RU" dirty="0" err="1"/>
              <a:t>організації</a:t>
            </a:r>
            <a:r>
              <a:rPr lang="ru-RU" dirty="0"/>
              <a:t> </a:t>
            </a:r>
            <a:r>
              <a:rPr lang="ru-RU" dirty="0" err="1"/>
              <a:t>роботи</a:t>
            </a:r>
            <a:r>
              <a:rPr lang="ru-RU" dirty="0"/>
              <a:t> </a:t>
            </a:r>
            <a:r>
              <a:rPr lang="ru-RU" dirty="0" err="1"/>
              <a:t>із</a:t>
            </a:r>
            <a:r>
              <a:rPr lang="ru-RU" dirty="0"/>
              <a:t> </a:t>
            </a:r>
            <a:r>
              <a:rPr lang="ru-RU" dirty="0" err="1"/>
              <a:t>запобігання</a:t>
            </a:r>
            <a:r>
              <a:rPr lang="ru-RU" dirty="0"/>
              <a:t> і </a:t>
            </a:r>
            <a:r>
              <a:rPr lang="ru-RU" dirty="0" err="1"/>
              <a:t>виявлення</a:t>
            </a:r>
            <a:r>
              <a:rPr lang="ru-RU" dirty="0"/>
              <a:t> </a:t>
            </a:r>
            <a:r>
              <a:rPr lang="ru-RU" dirty="0" err="1"/>
              <a:t>корупції</a:t>
            </a:r>
            <a:r>
              <a:rPr lang="ru-RU" dirty="0"/>
              <a:t> в </a:t>
            </a:r>
            <a:r>
              <a:rPr lang="ru-RU" dirty="0" err="1"/>
              <a:t>державних</a:t>
            </a:r>
            <a:r>
              <a:rPr lang="ru-RU" dirty="0"/>
              <a:t> органах, органах </a:t>
            </a:r>
            <a:r>
              <a:rPr lang="ru-RU" dirty="0" err="1"/>
              <a:t>влади</a:t>
            </a:r>
            <a:r>
              <a:rPr lang="ru-RU" dirty="0"/>
              <a:t> </a:t>
            </a:r>
            <a:r>
              <a:rPr lang="ru-RU" dirty="0" err="1"/>
              <a:t>Автономної</a:t>
            </a:r>
            <a:r>
              <a:rPr lang="ru-RU" dirty="0"/>
              <a:t> </a:t>
            </a:r>
            <a:r>
              <a:rPr lang="ru-RU" dirty="0" err="1"/>
              <a:t>Республіки</a:t>
            </a:r>
            <a:r>
              <a:rPr lang="ru-RU" dirty="0"/>
              <a:t> </a:t>
            </a:r>
            <a:r>
              <a:rPr lang="ru-RU" dirty="0" err="1"/>
              <a:t>Крим</a:t>
            </a:r>
            <a:r>
              <a:rPr lang="ru-RU" dirty="0"/>
              <a:t>, органах </a:t>
            </a:r>
            <a:r>
              <a:rPr lang="ru-RU" dirty="0" err="1"/>
              <a:t>місцевого</a:t>
            </a:r>
            <a:r>
              <a:rPr lang="ru-RU" dirty="0"/>
              <a:t> </a:t>
            </a:r>
            <a:r>
              <a:rPr lang="ru-RU" dirty="0" err="1"/>
              <a:t>самоврядування</a:t>
            </a:r>
            <a:r>
              <a:rPr lang="ru-RU" dirty="0"/>
              <a:t>, </a:t>
            </a:r>
            <a:r>
              <a:rPr lang="ru-RU" dirty="0" err="1"/>
              <a:t>юридичних</a:t>
            </a:r>
            <a:r>
              <a:rPr lang="ru-RU" dirty="0"/>
              <a:t> особах </a:t>
            </a:r>
            <a:r>
              <a:rPr lang="ru-RU" dirty="0" err="1"/>
              <a:t>публічного</a:t>
            </a:r>
            <a:r>
              <a:rPr lang="ru-RU" dirty="0"/>
              <a:t> права та </a:t>
            </a:r>
            <a:r>
              <a:rPr lang="ru-RU" dirty="0" err="1"/>
              <a:t>юридичних</a:t>
            </a:r>
            <a:r>
              <a:rPr lang="ru-RU" dirty="0"/>
              <a:t> особах, </a:t>
            </a:r>
            <a:r>
              <a:rPr lang="ru-RU" dirty="0" err="1"/>
              <a:t>зазначених</a:t>
            </a:r>
            <a:r>
              <a:rPr lang="ru-RU" dirty="0"/>
              <a:t> у </a:t>
            </a:r>
            <a:r>
              <a:rPr lang="ru-RU" dirty="0" err="1"/>
              <a:t>частині</a:t>
            </a:r>
            <a:r>
              <a:rPr lang="ru-RU" dirty="0"/>
              <a:t> </a:t>
            </a:r>
            <a:r>
              <a:rPr lang="ru-RU" dirty="0" err="1"/>
              <a:t>другій</a:t>
            </a:r>
            <a:r>
              <a:rPr lang="ru-RU" dirty="0"/>
              <a:t> </a:t>
            </a:r>
            <a:r>
              <a:rPr lang="ru-RU" dirty="0" err="1"/>
              <a:t>статті</a:t>
            </a:r>
            <a:r>
              <a:rPr lang="ru-RU" dirty="0"/>
              <a:t> 62 Закону, </a:t>
            </a:r>
            <a:r>
              <a:rPr lang="ru-RU" dirty="0" err="1"/>
              <a:t>зокрема</a:t>
            </a:r>
            <a:r>
              <a:rPr lang="ru-RU" dirty="0"/>
              <a:t> </a:t>
            </a:r>
            <a:r>
              <a:rPr lang="ru-RU" dirty="0" err="1"/>
              <a:t>щодо</a:t>
            </a:r>
            <a:r>
              <a:rPr lang="ru-RU" dirty="0"/>
              <a:t> </a:t>
            </a:r>
            <a:r>
              <a:rPr lang="ru-RU" dirty="0" err="1"/>
              <a:t>підготовки</a:t>
            </a:r>
            <a:r>
              <a:rPr lang="ru-RU" dirty="0"/>
              <a:t> та </a:t>
            </a:r>
            <a:r>
              <a:rPr lang="ru-RU" dirty="0" err="1"/>
              <a:t>виконання</a:t>
            </a:r>
            <a:r>
              <a:rPr lang="ru-RU" dirty="0"/>
              <a:t> </a:t>
            </a:r>
            <a:r>
              <a:rPr lang="ru-RU" dirty="0" err="1"/>
              <a:t>антикорупційних</a:t>
            </a:r>
            <a:r>
              <a:rPr lang="ru-RU" dirty="0"/>
              <a:t> </a:t>
            </a:r>
            <a:r>
              <a:rPr lang="ru-RU" dirty="0" err="1"/>
              <a:t>програм</a:t>
            </a:r>
            <a:r>
              <a:rPr lang="ru-RU" dirty="0"/>
              <a:t>, </a:t>
            </a:r>
            <a:r>
              <a:rPr lang="ru-RU" dirty="0" err="1"/>
              <a:t>створення</a:t>
            </a:r>
            <a:r>
              <a:rPr lang="ru-RU" dirty="0"/>
              <a:t> та </a:t>
            </a:r>
            <a:r>
              <a:rPr lang="ru-RU" dirty="0" err="1"/>
              <a:t>функціонування</a:t>
            </a:r>
            <a:r>
              <a:rPr lang="ru-RU" dirty="0"/>
              <a:t> </a:t>
            </a:r>
            <a:r>
              <a:rPr lang="ru-RU" dirty="0" err="1"/>
              <a:t>внутрішніх</a:t>
            </a:r>
            <a:r>
              <a:rPr lang="ru-RU" dirty="0"/>
              <a:t> і </a:t>
            </a:r>
            <a:r>
              <a:rPr lang="ru-RU" dirty="0" err="1"/>
              <a:t>регулярних</a:t>
            </a:r>
            <a:r>
              <a:rPr lang="ru-RU" dirty="0"/>
              <a:t> </a:t>
            </a:r>
            <a:r>
              <a:rPr lang="ru-RU" dirty="0" err="1"/>
              <a:t>каналів</a:t>
            </a:r>
            <a:r>
              <a:rPr lang="ru-RU" dirty="0"/>
              <a:t> </a:t>
            </a:r>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a:t>
            </a:r>
            <a:r>
              <a:rPr lang="ru-RU" dirty="0" err="1"/>
              <a:t>цього</a:t>
            </a:r>
            <a:r>
              <a:rPr lang="ru-RU" dirty="0"/>
              <a:t> Закону, </a:t>
            </a:r>
            <a:r>
              <a:rPr lang="ru-RU" dirty="0" err="1"/>
              <a:t>захисту</a:t>
            </a:r>
            <a:r>
              <a:rPr lang="ru-RU" dirty="0"/>
              <a:t> </a:t>
            </a:r>
            <a:r>
              <a:rPr lang="ru-RU" dirty="0" err="1"/>
              <a:t>викривачів</a:t>
            </a:r>
            <a:r>
              <a:rPr lang="ru-RU" dirty="0"/>
              <a:t>;</a:t>
            </a:r>
          </a:p>
          <a:p>
            <a:r>
              <a:rPr lang="ru-RU" dirty="0" err="1"/>
              <a:t>вносити</a:t>
            </a:r>
            <a:r>
              <a:rPr lang="ru-RU" dirty="0"/>
              <a:t> </a:t>
            </a:r>
            <a:r>
              <a:rPr lang="ru-RU" dirty="0" err="1"/>
              <a:t>приписи</a:t>
            </a:r>
            <a:r>
              <a:rPr lang="ru-RU" dirty="0"/>
              <a:t> про </a:t>
            </a:r>
            <a:r>
              <a:rPr lang="ru-RU" dirty="0" err="1"/>
              <a:t>порушення</a:t>
            </a:r>
            <a:r>
              <a:rPr lang="ru-RU" dirty="0"/>
              <a:t> </a:t>
            </a:r>
            <a:r>
              <a:rPr lang="ru-RU" dirty="0" err="1"/>
              <a:t>вимог</a:t>
            </a:r>
            <a:r>
              <a:rPr lang="ru-RU" dirty="0"/>
              <a:t> </a:t>
            </a:r>
            <a:r>
              <a:rPr lang="ru-RU" dirty="0" err="1"/>
              <a:t>законодавства</a:t>
            </a:r>
            <a:r>
              <a:rPr lang="ru-RU" dirty="0"/>
              <a:t> </a:t>
            </a:r>
            <a:r>
              <a:rPr lang="ru-RU" dirty="0" err="1"/>
              <a:t>щодо</a:t>
            </a:r>
            <a:r>
              <a:rPr lang="ru-RU" dirty="0"/>
              <a:t> </a:t>
            </a:r>
            <a:r>
              <a:rPr lang="ru-RU" dirty="0" err="1"/>
              <a:t>етичної</a:t>
            </a:r>
            <a:r>
              <a:rPr lang="ru-RU" dirty="0"/>
              <a:t> </a:t>
            </a:r>
            <a:r>
              <a:rPr lang="ru-RU" dirty="0" err="1"/>
              <a:t>поведінки</a:t>
            </a:r>
            <a:r>
              <a:rPr lang="ru-RU" dirty="0"/>
              <a:t>, </a:t>
            </a:r>
            <a:r>
              <a:rPr lang="ru-RU" dirty="0" err="1"/>
              <a:t>запобігання</a:t>
            </a:r>
            <a:r>
              <a:rPr lang="ru-RU" dirty="0"/>
              <a:t> та </a:t>
            </a:r>
            <a:r>
              <a:rPr lang="ru-RU" dirty="0" err="1"/>
              <a:t>врегулювання</a:t>
            </a:r>
            <a:r>
              <a:rPr lang="ru-RU" dirty="0"/>
              <a:t> </a:t>
            </a:r>
            <a:r>
              <a:rPr lang="ru-RU" dirty="0" err="1"/>
              <a:t>конфлікту</a:t>
            </a:r>
            <a:r>
              <a:rPr lang="ru-RU" dirty="0"/>
              <a:t> </a:t>
            </a:r>
            <a:r>
              <a:rPr lang="ru-RU" dirty="0" err="1"/>
              <a:t>інтересів</a:t>
            </a:r>
            <a:r>
              <a:rPr lang="ru-RU" dirty="0"/>
              <a:t>, </a:t>
            </a:r>
            <a:r>
              <a:rPr lang="ru-RU" dirty="0" err="1"/>
              <a:t>інших</a:t>
            </a:r>
            <a:r>
              <a:rPr lang="ru-RU" dirty="0"/>
              <a:t> </a:t>
            </a:r>
            <a:r>
              <a:rPr lang="ru-RU" dirty="0" err="1"/>
              <a:t>вимог</a:t>
            </a:r>
            <a:r>
              <a:rPr lang="ru-RU" dirty="0"/>
              <a:t> та </a:t>
            </a:r>
            <a:r>
              <a:rPr lang="ru-RU" dirty="0" err="1"/>
              <a:t>обмежень</a:t>
            </a:r>
            <a:r>
              <a:rPr lang="ru-RU" dirty="0"/>
              <a:t>, </a:t>
            </a:r>
            <a:r>
              <a:rPr lang="ru-RU" dirty="0" err="1"/>
              <a:t>передбачених</a:t>
            </a:r>
            <a:r>
              <a:rPr lang="ru-RU" dirty="0"/>
              <a:t> </a:t>
            </a:r>
            <a:r>
              <a:rPr lang="ru-RU" dirty="0" err="1"/>
              <a:t>цим</a:t>
            </a:r>
            <a:r>
              <a:rPr lang="ru-RU" dirty="0"/>
              <a:t> Законом, </a:t>
            </a:r>
            <a:r>
              <a:rPr lang="ru-RU" dirty="0" err="1"/>
              <a:t>захисту</a:t>
            </a:r>
            <a:r>
              <a:rPr lang="ru-RU" dirty="0"/>
              <a:t> </a:t>
            </a:r>
            <a:r>
              <a:rPr lang="ru-RU" dirty="0" err="1"/>
              <a:t>викривачів</a:t>
            </a:r>
            <a:r>
              <a:rPr lang="ru-RU" dirty="0"/>
              <a:t>;</a:t>
            </a:r>
          </a:p>
          <a:p>
            <a:r>
              <a:rPr lang="ru-RU" b="1" dirty="0" err="1"/>
              <a:t>отримувати</a:t>
            </a:r>
            <a:r>
              <a:rPr lang="ru-RU" b="1" dirty="0"/>
              <a:t> </a:t>
            </a:r>
            <a:r>
              <a:rPr lang="ru-RU" b="1" dirty="0" err="1"/>
              <a:t>від</a:t>
            </a:r>
            <a:r>
              <a:rPr lang="ru-RU" b="1" dirty="0"/>
              <a:t> </a:t>
            </a:r>
            <a:r>
              <a:rPr lang="ru-RU" b="1" dirty="0" err="1"/>
              <a:t>осіб</a:t>
            </a:r>
            <a:r>
              <a:rPr lang="ru-RU" b="1" dirty="0"/>
              <a:t>, </a:t>
            </a:r>
            <a:r>
              <a:rPr lang="ru-RU" b="1" dirty="0" err="1"/>
              <a:t>уповноважених</a:t>
            </a:r>
            <a:r>
              <a:rPr lang="ru-RU" b="1" dirty="0"/>
              <a:t> на </a:t>
            </a:r>
            <a:r>
              <a:rPr lang="ru-RU" b="1" dirty="0" err="1"/>
              <a:t>виконання</a:t>
            </a:r>
            <a:r>
              <a:rPr lang="ru-RU" b="1" dirty="0"/>
              <a:t> </a:t>
            </a:r>
            <a:r>
              <a:rPr lang="ru-RU" b="1" dirty="0" err="1"/>
              <a:t>функцій</a:t>
            </a:r>
            <a:r>
              <a:rPr lang="ru-RU" b="1" dirty="0"/>
              <a:t> </a:t>
            </a:r>
            <a:r>
              <a:rPr lang="ru-RU" b="1" dirty="0" err="1"/>
              <a:t>держави</a:t>
            </a:r>
            <a:r>
              <a:rPr lang="ru-RU" b="1" dirty="0"/>
              <a:t> </a:t>
            </a:r>
            <a:r>
              <a:rPr lang="ru-RU" b="1" dirty="0" err="1"/>
              <a:t>або</a:t>
            </a:r>
            <a:r>
              <a:rPr lang="ru-RU" b="1" dirty="0"/>
              <a:t> </a:t>
            </a:r>
            <a:r>
              <a:rPr lang="ru-RU" b="1" dirty="0" err="1"/>
              <a:t>місцевого</a:t>
            </a:r>
            <a:r>
              <a:rPr lang="ru-RU" b="1" dirty="0"/>
              <a:t> </a:t>
            </a:r>
            <a:r>
              <a:rPr lang="ru-RU" b="1" dirty="0" err="1"/>
              <a:t>самоврядування</a:t>
            </a:r>
            <a:r>
              <a:rPr lang="ru-RU" b="1" dirty="0"/>
              <a:t>, </a:t>
            </a:r>
            <a:r>
              <a:rPr lang="ru-RU" b="1" dirty="0" err="1"/>
              <a:t>прирівняних</a:t>
            </a:r>
            <a:r>
              <a:rPr lang="ru-RU" b="1" dirty="0"/>
              <a:t> до них </a:t>
            </a:r>
            <a:r>
              <a:rPr lang="ru-RU" b="1" dirty="0" err="1"/>
              <a:t>осіб</a:t>
            </a:r>
            <a:r>
              <a:rPr lang="ru-RU" b="1" dirty="0"/>
              <a:t>, </a:t>
            </a:r>
            <a:r>
              <a:rPr lang="ru-RU" b="1" dirty="0" err="1"/>
              <a:t>працівників</a:t>
            </a:r>
            <a:r>
              <a:rPr lang="ru-RU" b="1" dirty="0"/>
              <a:t> </a:t>
            </a:r>
            <a:r>
              <a:rPr lang="ru-RU" b="1" dirty="0" err="1"/>
              <a:t>юридичних</a:t>
            </a:r>
            <a:r>
              <a:rPr lang="ru-RU" b="1" dirty="0"/>
              <a:t> </a:t>
            </a:r>
            <a:r>
              <a:rPr lang="ru-RU" b="1" dirty="0" err="1"/>
              <a:t>осіб</a:t>
            </a:r>
            <a:r>
              <a:rPr lang="ru-RU" b="1" dirty="0"/>
              <a:t> </a:t>
            </a:r>
            <a:r>
              <a:rPr lang="ru-RU" b="1" dirty="0" err="1"/>
              <a:t>публічного</a:t>
            </a:r>
            <a:r>
              <a:rPr lang="ru-RU" b="1" dirty="0"/>
              <a:t> права та </a:t>
            </a:r>
            <a:r>
              <a:rPr lang="ru-RU" b="1" dirty="0" err="1"/>
              <a:t>юридичних</a:t>
            </a:r>
            <a:r>
              <a:rPr lang="ru-RU" b="1" dirty="0"/>
              <a:t> </a:t>
            </a:r>
            <a:r>
              <a:rPr lang="ru-RU" b="1" dirty="0" err="1"/>
              <a:t>осіб</a:t>
            </a:r>
            <a:r>
              <a:rPr lang="ru-RU" b="1" dirty="0"/>
              <a:t>, </a:t>
            </a:r>
            <a:r>
              <a:rPr lang="ru-RU" b="1" dirty="0" err="1"/>
              <a:t>зазначених</a:t>
            </a:r>
            <a:r>
              <a:rPr lang="ru-RU" b="1" dirty="0"/>
              <a:t> у </a:t>
            </a:r>
            <a:r>
              <a:rPr lang="ru-RU" b="1" dirty="0" err="1"/>
              <a:t>частині</a:t>
            </a:r>
            <a:r>
              <a:rPr lang="ru-RU" b="1" dirty="0"/>
              <a:t> </a:t>
            </a:r>
            <a:r>
              <a:rPr lang="ru-RU" b="1" dirty="0" err="1"/>
              <a:t>другій</a:t>
            </a:r>
            <a:r>
              <a:rPr lang="ru-RU" b="1" dirty="0"/>
              <a:t> </a:t>
            </a:r>
            <a:r>
              <a:rPr lang="ru-RU" b="1" dirty="0" err="1"/>
              <a:t>статті</a:t>
            </a:r>
            <a:r>
              <a:rPr lang="ru-RU" b="1" dirty="0"/>
              <a:t> 62 Закону, </a:t>
            </a:r>
            <a:r>
              <a:rPr lang="ru-RU" b="1" dirty="0" err="1"/>
              <a:t>письмові</a:t>
            </a:r>
            <a:r>
              <a:rPr lang="ru-RU" b="1" dirty="0"/>
              <a:t> </a:t>
            </a:r>
            <a:r>
              <a:rPr lang="ru-RU" b="1" dirty="0" err="1"/>
              <a:t>пояснення</a:t>
            </a:r>
            <a:r>
              <a:rPr lang="ru-RU" b="1" dirty="0"/>
              <a:t> з приводу </a:t>
            </a:r>
            <a:r>
              <a:rPr lang="ru-RU" b="1" dirty="0" err="1"/>
              <a:t>обставин</a:t>
            </a:r>
            <a:r>
              <a:rPr lang="ru-RU" b="1" dirty="0"/>
              <a:t>, </a:t>
            </a:r>
            <a:r>
              <a:rPr lang="ru-RU" b="1" dirty="0" err="1"/>
              <a:t>що</a:t>
            </a:r>
            <a:r>
              <a:rPr lang="ru-RU" b="1" dirty="0"/>
              <a:t> </a:t>
            </a:r>
            <a:r>
              <a:rPr lang="ru-RU" b="1" dirty="0" err="1"/>
              <a:t>можуть</a:t>
            </a:r>
            <a:r>
              <a:rPr lang="ru-RU" b="1" dirty="0"/>
              <a:t> </a:t>
            </a:r>
            <a:r>
              <a:rPr lang="ru-RU" b="1" dirty="0" err="1"/>
              <a:t>свідчити</a:t>
            </a:r>
            <a:r>
              <a:rPr lang="ru-RU" b="1" dirty="0"/>
              <a:t> про </a:t>
            </a:r>
            <a:r>
              <a:rPr lang="ru-RU" b="1" dirty="0" err="1"/>
              <a:t>порушення</a:t>
            </a:r>
            <a:r>
              <a:rPr lang="ru-RU" b="1" dirty="0"/>
              <a:t> </a:t>
            </a:r>
            <a:r>
              <a:rPr lang="ru-RU" b="1" dirty="0" err="1"/>
              <a:t>вимог</a:t>
            </a:r>
            <a:r>
              <a:rPr lang="ru-RU" b="1" dirty="0"/>
              <a:t> </a:t>
            </a:r>
            <a:r>
              <a:rPr lang="ru-RU" b="1" dirty="0" err="1"/>
              <a:t>цього</a:t>
            </a:r>
            <a:r>
              <a:rPr lang="ru-RU" b="1" dirty="0"/>
              <a:t> Закону </a:t>
            </a:r>
            <a:r>
              <a:rPr lang="ru-RU" b="1" dirty="0" err="1"/>
              <a:t>щодо</a:t>
            </a:r>
            <a:r>
              <a:rPr lang="ru-RU" b="1" dirty="0"/>
              <a:t> </a:t>
            </a:r>
            <a:r>
              <a:rPr lang="ru-RU" b="1" dirty="0" err="1"/>
              <a:t>захисту</a:t>
            </a:r>
            <a:r>
              <a:rPr lang="ru-RU" b="1" dirty="0"/>
              <a:t> </a:t>
            </a:r>
            <a:r>
              <a:rPr lang="ru-RU" b="1" dirty="0" err="1"/>
              <a:t>викривачів</a:t>
            </a:r>
            <a:r>
              <a:rPr lang="ru-RU" b="1" dirty="0"/>
              <a:t>.</a:t>
            </a:r>
          </a:p>
        </p:txBody>
      </p:sp>
    </p:spTree>
    <p:extLst>
      <p:ext uri="{BB962C8B-B14F-4D97-AF65-F5344CB8AC3E}">
        <p14:creationId xmlns:p14="http://schemas.microsoft.com/office/powerpoint/2010/main" val="91834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56768"/>
          </a:xfrm>
        </p:spPr>
        <p:txBody>
          <a:bodyPr/>
          <a:lstStyle/>
          <a:p>
            <a:r>
              <a:rPr lang="ru-RU" sz="3200" dirty="0"/>
              <a:t>Национальне агентство в </a:t>
            </a:r>
            <a:r>
              <a:rPr lang="ru-RU" sz="3200" dirty="0" err="1"/>
              <a:t>разі</a:t>
            </a:r>
            <a:r>
              <a:rPr lang="ru-RU" sz="3200" dirty="0"/>
              <a:t> </a:t>
            </a:r>
            <a:r>
              <a:rPr lang="ru-RU" sz="3200" dirty="0" err="1"/>
              <a:t>звернення</a:t>
            </a:r>
            <a:r>
              <a:rPr lang="ru-RU" sz="3200" dirty="0"/>
              <a:t> </a:t>
            </a:r>
            <a:r>
              <a:rPr lang="ru-RU" sz="3200" dirty="0" err="1"/>
              <a:t>викривача</a:t>
            </a:r>
            <a:r>
              <a:rPr lang="ru-RU" sz="3200" dirty="0"/>
              <a:t>:</a:t>
            </a:r>
          </a:p>
        </p:txBody>
      </p:sp>
      <p:sp>
        <p:nvSpPr>
          <p:cNvPr id="3" name="Объект 2"/>
          <p:cNvSpPr>
            <a:spLocks noGrp="1"/>
          </p:cNvSpPr>
          <p:nvPr>
            <p:ph idx="1"/>
          </p:nvPr>
        </p:nvSpPr>
        <p:spPr>
          <a:xfrm>
            <a:off x="1103312" y="1727200"/>
            <a:ext cx="8946541" cy="4521199"/>
          </a:xfrm>
        </p:spPr>
        <p:txBody>
          <a:bodyPr>
            <a:normAutofit fontScale="85000" lnSpcReduction="20000"/>
          </a:bodyPr>
          <a:lstStyle/>
          <a:p>
            <a:r>
              <a:rPr lang="ru-RU" dirty="0"/>
              <a:t>здійснює </a:t>
            </a:r>
            <a:r>
              <a:rPr lang="ru-RU" dirty="0" err="1"/>
              <a:t>представництво</a:t>
            </a:r>
            <a:r>
              <a:rPr lang="ru-RU" dirty="0"/>
              <a:t> в </a:t>
            </a:r>
            <a:r>
              <a:rPr lang="ru-RU" dirty="0" err="1"/>
              <a:t>суді</a:t>
            </a:r>
            <a:r>
              <a:rPr lang="ru-RU" dirty="0"/>
              <a:t> </a:t>
            </a:r>
            <a:r>
              <a:rPr lang="ru-RU" dirty="0" err="1"/>
              <a:t>інтересів</a:t>
            </a:r>
            <a:r>
              <a:rPr lang="ru-RU" dirty="0"/>
              <a:t> </a:t>
            </a:r>
            <a:r>
              <a:rPr lang="ru-RU" dirty="0" err="1"/>
              <a:t>викривача</a:t>
            </a:r>
            <a:r>
              <a:rPr lang="ru-RU" dirty="0"/>
              <a:t> у </a:t>
            </a:r>
            <a:r>
              <a:rPr lang="ru-RU" dirty="0" err="1"/>
              <a:t>випадках</a:t>
            </a:r>
            <a:r>
              <a:rPr lang="ru-RU" dirty="0"/>
              <a:t>, </a:t>
            </a:r>
            <a:r>
              <a:rPr lang="ru-RU" dirty="0" err="1"/>
              <a:t>якщо</a:t>
            </a:r>
            <a:r>
              <a:rPr lang="ru-RU" dirty="0"/>
              <a:t> викривач </a:t>
            </a:r>
            <a:r>
              <a:rPr lang="ru-RU" dirty="0" err="1"/>
              <a:t>неспроможний</a:t>
            </a:r>
            <a:r>
              <a:rPr lang="ru-RU" dirty="0"/>
              <a:t> </a:t>
            </a:r>
            <a:r>
              <a:rPr lang="ru-RU" dirty="0" err="1"/>
              <a:t>самостійно</a:t>
            </a:r>
            <a:r>
              <a:rPr lang="ru-RU" dirty="0"/>
              <a:t> </a:t>
            </a:r>
            <a:r>
              <a:rPr lang="ru-RU" dirty="0" err="1"/>
              <a:t>захистити</a:t>
            </a:r>
            <a:r>
              <a:rPr lang="ru-RU" dirty="0"/>
              <a:t> </a:t>
            </a:r>
            <a:r>
              <a:rPr lang="ru-RU" dirty="0" err="1"/>
              <a:t>свої</a:t>
            </a:r>
            <a:r>
              <a:rPr lang="ru-RU" dirty="0"/>
              <a:t> </a:t>
            </a:r>
            <a:r>
              <a:rPr lang="ru-RU" dirty="0" err="1"/>
              <a:t>порушені</a:t>
            </a:r>
            <a:r>
              <a:rPr lang="ru-RU" dirty="0"/>
              <a:t> </a:t>
            </a:r>
            <a:r>
              <a:rPr lang="ru-RU" dirty="0" err="1"/>
              <a:t>чи</a:t>
            </a:r>
            <a:r>
              <a:rPr lang="ru-RU" dirty="0"/>
              <a:t> </a:t>
            </a:r>
            <a:r>
              <a:rPr lang="ru-RU" dirty="0" err="1"/>
              <a:t>оспорювані</a:t>
            </a:r>
            <a:r>
              <a:rPr lang="ru-RU" dirty="0"/>
              <a:t> права </a:t>
            </a:r>
            <a:r>
              <a:rPr lang="ru-RU" dirty="0" err="1"/>
              <a:t>або</a:t>
            </a:r>
            <a:r>
              <a:rPr lang="ru-RU" dirty="0"/>
              <a:t> </a:t>
            </a:r>
            <a:r>
              <a:rPr lang="ru-RU" dirty="0" err="1"/>
              <a:t>реалізувати</a:t>
            </a:r>
            <a:r>
              <a:rPr lang="ru-RU" dirty="0"/>
              <a:t> </a:t>
            </a:r>
            <a:r>
              <a:rPr lang="ru-RU" dirty="0" err="1"/>
              <a:t>процесуальні</a:t>
            </a:r>
            <a:r>
              <a:rPr lang="ru-RU" dirty="0"/>
              <a:t> </a:t>
            </a:r>
            <a:r>
              <a:rPr lang="ru-RU" dirty="0" err="1"/>
              <a:t>повноваження</a:t>
            </a:r>
            <a:r>
              <a:rPr lang="ru-RU" dirty="0"/>
              <a:t>, а </a:t>
            </a:r>
            <a:r>
              <a:rPr lang="ru-RU" dirty="0" err="1"/>
              <a:t>представники</a:t>
            </a:r>
            <a:r>
              <a:rPr lang="ru-RU" dirty="0"/>
              <a:t> </a:t>
            </a:r>
            <a:r>
              <a:rPr lang="ru-RU" dirty="0" err="1"/>
              <a:t>або</a:t>
            </a:r>
            <a:r>
              <a:rPr lang="ru-RU" dirty="0"/>
              <a:t> </a:t>
            </a:r>
            <a:r>
              <a:rPr lang="ru-RU" dirty="0" err="1"/>
              <a:t>органи</a:t>
            </a:r>
            <a:r>
              <a:rPr lang="ru-RU" dirty="0"/>
              <a:t>, </a:t>
            </a:r>
            <a:r>
              <a:rPr lang="ru-RU" dirty="0" err="1"/>
              <a:t>яким</a:t>
            </a:r>
            <a:r>
              <a:rPr lang="ru-RU" dirty="0"/>
              <a:t> законом </a:t>
            </a:r>
            <a:r>
              <a:rPr lang="ru-RU" dirty="0" err="1"/>
              <a:t>надано</a:t>
            </a:r>
            <a:r>
              <a:rPr lang="ru-RU" dirty="0"/>
              <a:t> право </a:t>
            </a:r>
            <a:r>
              <a:rPr lang="ru-RU" dirty="0" err="1"/>
              <a:t>захищати</a:t>
            </a:r>
            <a:r>
              <a:rPr lang="ru-RU" dirty="0"/>
              <a:t> права, </a:t>
            </a:r>
            <a:r>
              <a:rPr lang="ru-RU" dirty="0" err="1"/>
              <a:t>свободи</a:t>
            </a:r>
            <a:r>
              <a:rPr lang="ru-RU" dirty="0"/>
              <a:t> та </a:t>
            </a:r>
            <a:r>
              <a:rPr lang="ru-RU" dirty="0" err="1"/>
              <a:t>інтереси</a:t>
            </a:r>
            <a:r>
              <a:rPr lang="ru-RU" dirty="0"/>
              <a:t> </a:t>
            </a:r>
            <a:r>
              <a:rPr lang="ru-RU" dirty="0" err="1"/>
              <a:t>викривача</a:t>
            </a:r>
            <a:r>
              <a:rPr lang="ru-RU" dirty="0"/>
              <a:t>, не </a:t>
            </a:r>
            <a:r>
              <a:rPr lang="ru-RU" dirty="0" err="1"/>
              <a:t>здійснюють</a:t>
            </a:r>
            <a:r>
              <a:rPr lang="ru-RU" dirty="0"/>
              <a:t> </a:t>
            </a:r>
            <a:r>
              <a:rPr lang="ru-RU" dirty="0" err="1"/>
              <a:t>або</a:t>
            </a:r>
            <a:r>
              <a:rPr lang="ru-RU" dirty="0"/>
              <a:t> </a:t>
            </a:r>
            <a:r>
              <a:rPr lang="ru-RU" dirty="0" err="1"/>
              <a:t>неналежним</a:t>
            </a:r>
            <a:r>
              <a:rPr lang="ru-RU" dirty="0"/>
              <a:t> чином </a:t>
            </a:r>
            <a:r>
              <a:rPr lang="ru-RU" dirty="0" err="1"/>
              <a:t>здійснюють</a:t>
            </a:r>
            <a:r>
              <a:rPr lang="ru-RU" dirty="0"/>
              <a:t> </a:t>
            </a:r>
            <a:r>
              <a:rPr lang="ru-RU" dirty="0" err="1"/>
              <a:t>його</a:t>
            </a:r>
            <a:r>
              <a:rPr lang="ru-RU" dirty="0"/>
              <a:t> </a:t>
            </a:r>
            <a:r>
              <a:rPr lang="ru-RU" dirty="0" err="1"/>
              <a:t>захист</a:t>
            </a:r>
            <a:r>
              <a:rPr lang="ru-RU" dirty="0"/>
              <a:t>;</a:t>
            </a:r>
          </a:p>
          <a:p>
            <a:r>
              <a:rPr lang="ru-RU" dirty="0" err="1"/>
              <a:t>має</a:t>
            </a:r>
            <a:r>
              <a:rPr lang="ru-RU" dirty="0"/>
              <a:t> право бути </a:t>
            </a:r>
            <a:r>
              <a:rPr lang="ru-RU" dirty="0" err="1"/>
              <a:t>присутнім</a:t>
            </a:r>
            <a:r>
              <a:rPr lang="ru-RU" dirty="0"/>
              <a:t> на </a:t>
            </a:r>
            <a:r>
              <a:rPr lang="ru-RU" dirty="0" err="1"/>
              <a:t>засіданнях</a:t>
            </a:r>
            <a:r>
              <a:rPr lang="ru-RU" dirty="0"/>
              <a:t> </a:t>
            </a:r>
            <a:r>
              <a:rPr lang="ru-RU" dirty="0" err="1"/>
              <a:t>судів</a:t>
            </a:r>
            <a:r>
              <a:rPr lang="ru-RU" dirty="0"/>
              <a:t> </a:t>
            </a:r>
            <a:r>
              <a:rPr lang="ru-RU" dirty="0" err="1"/>
              <a:t>усіх</a:t>
            </a:r>
            <a:r>
              <a:rPr lang="ru-RU" dirty="0"/>
              <a:t> </a:t>
            </a:r>
            <a:r>
              <a:rPr lang="ru-RU" dirty="0" err="1"/>
              <a:t>інстанцій</a:t>
            </a:r>
            <a:r>
              <a:rPr lang="ru-RU" dirty="0"/>
              <a:t>, у тому </a:t>
            </a:r>
            <a:r>
              <a:rPr lang="ru-RU" dirty="0" err="1"/>
              <a:t>числі</a:t>
            </a:r>
            <a:r>
              <a:rPr lang="ru-RU" dirty="0"/>
              <a:t> на </a:t>
            </a:r>
            <a:r>
              <a:rPr lang="ru-RU" dirty="0" err="1"/>
              <a:t>закритих</a:t>
            </a:r>
            <a:r>
              <a:rPr lang="ru-RU" dirty="0"/>
              <a:t> </a:t>
            </a:r>
            <a:r>
              <a:rPr lang="ru-RU" dirty="0" err="1"/>
              <a:t>судових</a:t>
            </a:r>
            <a:r>
              <a:rPr lang="ru-RU" dirty="0"/>
              <a:t> </a:t>
            </a:r>
            <a:r>
              <a:rPr lang="ru-RU" dirty="0" err="1"/>
              <a:t>засіданнях</a:t>
            </a:r>
            <a:r>
              <a:rPr lang="ru-RU" dirty="0"/>
              <a:t>, за </a:t>
            </a:r>
            <a:r>
              <a:rPr lang="ru-RU" dirty="0" err="1"/>
              <a:t>умови</a:t>
            </a:r>
            <a:r>
              <a:rPr lang="ru-RU" dirty="0"/>
              <a:t> </a:t>
            </a:r>
            <a:r>
              <a:rPr lang="ru-RU" dirty="0" err="1"/>
              <a:t>згоди</a:t>
            </a:r>
            <a:r>
              <a:rPr lang="ru-RU" dirty="0"/>
              <a:t> </a:t>
            </a:r>
            <a:r>
              <a:rPr lang="ru-RU" dirty="0" err="1"/>
              <a:t>викривача</a:t>
            </a:r>
            <a:r>
              <a:rPr lang="ru-RU" dirty="0"/>
              <a:t>, в </a:t>
            </a:r>
            <a:r>
              <a:rPr lang="ru-RU" dirty="0" err="1"/>
              <a:t>інтересах</a:t>
            </a:r>
            <a:r>
              <a:rPr lang="ru-RU" dirty="0"/>
              <a:t> </a:t>
            </a:r>
            <a:r>
              <a:rPr lang="ru-RU" dirty="0" err="1"/>
              <a:t>якого</a:t>
            </a:r>
            <a:r>
              <a:rPr lang="ru-RU" dirty="0"/>
              <a:t> </a:t>
            </a:r>
            <a:r>
              <a:rPr lang="ru-RU" dirty="0" err="1"/>
              <a:t>судовий</a:t>
            </a:r>
            <a:r>
              <a:rPr lang="ru-RU" dirty="0"/>
              <a:t> </a:t>
            </a:r>
            <a:r>
              <a:rPr lang="ru-RU" dirty="0" err="1"/>
              <a:t>розгляд</a:t>
            </a:r>
            <a:r>
              <a:rPr lang="ru-RU" dirty="0"/>
              <a:t> </a:t>
            </a:r>
            <a:r>
              <a:rPr lang="ru-RU" dirty="0" err="1"/>
              <a:t>оголошено</a:t>
            </a:r>
            <a:r>
              <a:rPr lang="ru-RU" dirty="0"/>
              <a:t> </a:t>
            </a:r>
            <a:r>
              <a:rPr lang="ru-RU" dirty="0" err="1"/>
              <a:t>закритим</a:t>
            </a:r>
            <a:r>
              <a:rPr lang="ru-RU" dirty="0"/>
              <a:t>;</a:t>
            </a:r>
          </a:p>
          <a:p>
            <a:r>
              <a:rPr lang="ru-RU" dirty="0" err="1"/>
              <a:t>має</a:t>
            </a:r>
            <a:r>
              <a:rPr lang="ru-RU" dirty="0"/>
              <a:t> право </a:t>
            </a:r>
            <a:r>
              <a:rPr lang="ru-RU" dirty="0" err="1"/>
              <a:t>звертатися</a:t>
            </a:r>
            <a:r>
              <a:rPr lang="ru-RU" dirty="0"/>
              <a:t> до суду з </a:t>
            </a:r>
            <a:r>
              <a:rPr lang="ru-RU" dirty="0" err="1"/>
              <a:t>позовом</a:t>
            </a:r>
            <a:r>
              <a:rPr lang="ru-RU" dirty="0"/>
              <a:t> (</a:t>
            </a:r>
            <a:r>
              <a:rPr lang="ru-RU" dirty="0" err="1"/>
              <a:t>заявою</a:t>
            </a:r>
            <a:r>
              <a:rPr lang="ru-RU" dirty="0"/>
              <a:t>) про </a:t>
            </a:r>
            <a:r>
              <a:rPr lang="ru-RU" dirty="0" err="1"/>
              <a:t>захист</a:t>
            </a:r>
            <a:r>
              <a:rPr lang="ru-RU" dirty="0"/>
              <a:t> прав і свобод </a:t>
            </a:r>
            <a:r>
              <a:rPr lang="ru-RU" dirty="0" err="1"/>
              <a:t>викривачів</a:t>
            </a:r>
            <a:r>
              <a:rPr lang="ru-RU" dirty="0"/>
              <a:t>, </a:t>
            </a:r>
            <a:r>
              <a:rPr lang="ru-RU" dirty="0" err="1"/>
              <a:t>брати</a:t>
            </a:r>
            <a:r>
              <a:rPr lang="ru-RU" dirty="0"/>
              <a:t> участь у судовому </a:t>
            </a:r>
            <a:r>
              <a:rPr lang="ru-RU" dirty="0" err="1"/>
              <a:t>розгляді</a:t>
            </a:r>
            <a:r>
              <a:rPr lang="ru-RU" dirty="0"/>
              <a:t> справ, </a:t>
            </a:r>
            <a:r>
              <a:rPr lang="ru-RU" dirty="0" err="1"/>
              <a:t>провадження</a:t>
            </a:r>
            <a:r>
              <a:rPr lang="ru-RU" dirty="0"/>
              <a:t> в </a:t>
            </a:r>
            <a:r>
              <a:rPr lang="ru-RU" dirty="0" err="1"/>
              <a:t>яких</a:t>
            </a:r>
            <a:r>
              <a:rPr lang="ru-RU" dirty="0"/>
              <a:t> </a:t>
            </a:r>
            <a:r>
              <a:rPr lang="ru-RU" dirty="0" err="1"/>
              <a:t>відкрито</a:t>
            </a:r>
            <a:r>
              <a:rPr lang="ru-RU" dirty="0"/>
              <a:t> за </a:t>
            </a:r>
            <a:r>
              <a:rPr lang="ru-RU" dirty="0" err="1"/>
              <a:t>його</a:t>
            </a:r>
            <a:r>
              <a:rPr lang="ru-RU" dirty="0"/>
              <a:t> </a:t>
            </a:r>
            <a:r>
              <a:rPr lang="ru-RU" dirty="0" err="1"/>
              <a:t>позовами</a:t>
            </a:r>
            <a:r>
              <a:rPr lang="ru-RU" dirty="0"/>
              <a:t> (</a:t>
            </a:r>
            <a:r>
              <a:rPr lang="ru-RU" dirty="0" err="1"/>
              <a:t>заявами</a:t>
            </a:r>
            <a:r>
              <a:rPr lang="ru-RU" dirty="0"/>
              <a:t>, </a:t>
            </a:r>
            <a:r>
              <a:rPr lang="ru-RU" dirty="0" err="1"/>
              <a:t>клопотаннями</a:t>
            </a:r>
            <a:r>
              <a:rPr lang="ru-RU" dirty="0"/>
              <a:t> (</a:t>
            </a:r>
            <a:r>
              <a:rPr lang="ru-RU" dirty="0" err="1"/>
              <a:t>поданнями</a:t>
            </a:r>
            <a:r>
              <a:rPr lang="ru-RU" dirty="0"/>
              <a:t>);</a:t>
            </a:r>
          </a:p>
          <a:p>
            <a:r>
              <a:rPr lang="ru-RU" dirty="0" err="1"/>
              <a:t>має</a:t>
            </a:r>
            <a:r>
              <a:rPr lang="ru-RU" dirty="0"/>
              <a:t> право </a:t>
            </a:r>
            <a:r>
              <a:rPr lang="ru-RU" dirty="0" err="1"/>
              <a:t>вступати</a:t>
            </a:r>
            <a:r>
              <a:rPr lang="ru-RU" dirty="0"/>
              <a:t> у </a:t>
            </a:r>
            <a:r>
              <a:rPr lang="ru-RU" dirty="0" err="1"/>
              <a:t>справи</a:t>
            </a:r>
            <a:r>
              <a:rPr lang="ru-RU" dirty="0"/>
              <a:t>, </a:t>
            </a:r>
            <a:r>
              <a:rPr lang="ru-RU" dirty="0" err="1"/>
              <a:t>провадження</a:t>
            </a:r>
            <a:r>
              <a:rPr lang="ru-RU" dirty="0"/>
              <a:t> в </a:t>
            </a:r>
            <a:r>
              <a:rPr lang="ru-RU" dirty="0" err="1"/>
              <a:t>яких</a:t>
            </a:r>
            <a:r>
              <a:rPr lang="ru-RU" dirty="0"/>
              <a:t> </a:t>
            </a:r>
            <a:r>
              <a:rPr lang="ru-RU" dirty="0" err="1"/>
              <a:t>відкрито</a:t>
            </a:r>
            <a:r>
              <a:rPr lang="ru-RU" dirty="0"/>
              <a:t> за </a:t>
            </a:r>
            <a:r>
              <a:rPr lang="ru-RU" dirty="0" err="1"/>
              <a:t>позовами</a:t>
            </a:r>
            <a:r>
              <a:rPr lang="ru-RU" dirty="0"/>
              <a:t> (</a:t>
            </a:r>
            <a:r>
              <a:rPr lang="ru-RU" dirty="0" err="1"/>
              <a:t>заявами</a:t>
            </a:r>
            <a:r>
              <a:rPr lang="ru-RU" dirty="0"/>
              <a:t>, </a:t>
            </a:r>
            <a:r>
              <a:rPr lang="ru-RU" dirty="0" err="1"/>
              <a:t>клопотаннями</a:t>
            </a:r>
            <a:r>
              <a:rPr lang="ru-RU" dirty="0"/>
              <a:t> (</a:t>
            </a:r>
            <a:r>
              <a:rPr lang="ru-RU" dirty="0" err="1"/>
              <a:t>поданнями</a:t>
            </a:r>
            <a:r>
              <a:rPr lang="ru-RU" dirty="0"/>
              <a:t>) </a:t>
            </a:r>
            <a:r>
              <a:rPr lang="ru-RU" dirty="0" err="1"/>
              <a:t>викривачів</a:t>
            </a:r>
            <a:r>
              <a:rPr lang="ru-RU" dirty="0"/>
              <a:t>, на будь-</a:t>
            </a:r>
            <a:r>
              <a:rPr lang="ru-RU" dirty="0" err="1"/>
              <a:t>якій</a:t>
            </a:r>
            <a:r>
              <a:rPr lang="ru-RU" dirty="0"/>
              <a:t> </a:t>
            </a:r>
            <a:r>
              <a:rPr lang="ru-RU" dirty="0" err="1"/>
              <a:t>стадії</a:t>
            </a:r>
            <a:r>
              <a:rPr lang="ru-RU" dirty="0"/>
              <a:t> </a:t>
            </a:r>
            <a:r>
              <a:rPr lang="ru-RU" dirty="0" err="1"/>
              <a:t>їх</a:t>
            </a:r>
            <a:r>
              <a:rPr lang="ru-RU" dirty="0"/>
              <a:t> судового </a:t>
            </a:r>
            <a:r>
              <a:rPr lang="ru-RU" dirty="0" err="1"/>
              <a:t>розгляду</a:t>
            </a:r>
            <a:r>
              <a:rPr lang="ru-RU" dirty="0"/>
              <a:t>;</a:t>
            </a:r>
          </a:p>
          <a:p>
            <a:r>
              <a:rPr lang="ru-RU" dirty="0" err="1"/>
              <a:t>має</a:t>
            </a:r>
            <a:r>
              <a:rPr lang="ru-RU" dirty="0"/>
              <a:t> право </a:t>
            </a:r>
            <a:r>
              <a:rPr lang="ru-RU" dirty="0" err="1"/>
              <a:t>ініціювати</a:t>
            </a:r>
            <a:r>
              <a:rPr lang="ru-RU" dirty="0"/>
              <a:t> </a:t>
            </a:r>
            <a:r>
              <a:rPr lang="ru-RU" dirty="0" err="1"/>
              <a:t>незалежно</a:t>
            </a:r>
            <a:r>
              <a:rPr lang="ru-RU" dirty="0"/>
              <a:t> </a:t>
            </a:r>
            <a:r>
              <a:rPr lang="ru-RU" dirty="0" err="1"/>
              <a:t>від</a:t>
            </a:r>
            <a:r>
              <a:rPr lang="ru-RU" dirty="0"/>
              <a:t> </a:t>
            </a:r>
            <a:r>
              <a:rPr lang="ru-RU" dirty="0" err="1"/>
              <a:t>участі</a:t>
            </a:r>
            <a:r>
              <a:rPr lang="ru-RU" dirty="0"/>
              <a:t> </a:t>
            </a:r>
            <a:r>
              <a:rPr lang="ru-RU" dirty="0" err="1"/>
              <a:t>Національного</a:t>
            </a:r>
            <a:r>
              <a:rPr lang="ru-RU" dirty="0"/>
              <a:t> агентства у судовому </a:t>
            </a:r>
            <a:r>
              <a:rPr lang="ru-RU" dirty="0" err="1"/>
              <a:t>провадженні</a:t>
            </a:r>
            <a:r>
              <a:rPr lang="ru-RU" dirty="0"/>
              <a:t> перегляд </a:t>
            </a:r>
            <a:r>
              <a:rPr lang="ru-RU" dirty="0" err="1"/>
              <a:t>судових</a:t>
            </a:r>
            <a:r>
              <a:rPr lang="ru-RU" dirty="0"/>
              <a:t> </a:t>
            </a:r>
            <a:r>
              <a:rPr lang="ru-RU" dirty="0" err="1"/>
              <a:t>рішень</a:t>
            </a:r>
            <a:r>
              <a:rPr lang="ru-RU" dirty="0"/>
              <a:t> у порядку, </a:t>
            </a:r>
            <a:r>
              <a:rPr lang="ru-RU" dirty="0" err="1"/>
              <a:t>встановленому</a:t>
            </a:r>
            <a:r>
              <a:rPr lang="ru-RU" dirty="0"/>
              <a:t> законом.</a:t>
            </a:r>
          </a:p>
        </p:txBody>
      </p:sp>
    </p:spTree>
    <p:extLst>
      <p:ext uri="{BB962C8B-B14F-4D97-AF65-F5344CB8AC3E}">
        <p14:creationId xmlns:p14="http://schemas.microsoft.com/office/powerpoint/2010/main" val="342329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55168"/>
          </a:xfrm>
        </p:spPr>
        <p:txBody>
          <a:bodyPr/>
          <a:lstStyle/>
          <a:p>
            <a:r>
              <a:rPr lang="ru-RU" sz="2800" dirty="0"/>
              <a:t>Права та </a:t>
            </a:r>
            <a:r>
              <a:rPr lang="ru-RU" sz="2800" dirty="0" err="1"/>
              <a:t>гарантії</a:t>
            </a:r>
            <a:r>
              <a:rPr lang="ru-RU" sz="2800" dirty="0"/>
              <a:t> </a:t>
            </a:r>
            <a:r>
              <a:rPr lang="ru-RU" sz="2800" dirty="0" err="1"/>
              <a:t>захисту</a:t>
            </a:r>
            <a:r>
              <a:rPr lang="ru-RU" sz="2800" dirty="0"/>
              <a:t> </a:t>
            </a:r>
            <a:r>
              <a:rPr lang="ru-RU" sz="2800" dirty="0" err="1"/>
              <a:t>викривача</a:t>
            </a:r>
            <a:r>
              <a:rPr lang="ru-RU" sz="2800" dirty="0"/>
              <a:t> (</a:t>
            </a:r>
            <a:r>
              <a:rPr lang="ru-RU" sz="2800" dirty="0" err="1"/>
              <a:t>стаття</a:t>
            </a:r>
            <a:r>
              <a:rPr lang="ru-RU" sz="2800" dirty="0"/>
              <a:t> 53-3 Закону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464458" y="1407886"/>
            <a:ext cx="9585396" cy="4840513"/>
          </a:xfrm>
        </p:spPr>
        <p:txBody>
          <a:bodyPr>
            <a:normAutofit/>
          </a:bodyPr>
          <a:lstStyle/>
          <a:p>
            <a:r>
              <a:rPr lang="ru-RU" dirty="0"/>
              <a:t>бути </a:t>
            </a:r>
            <a:r>
              <a:rPr lang="ru-RU" dirty="0" err="1"/>
              <a:t>повідомленим</a:t>
            </a:r>
            <a:r>
              <a:rPr lang="ru-RU" dirty="0"/>
              <a:t> про </a:t>
            </a:r>
            <a:r>
              <a:rPr lang="ru-RU" dirty="0" err="1"/>
              <a:t>свої</a:t>
            </a:r>
            <a:r>
              <a:rPr lang="ru-RU" dirty="0"/>
              <a:t> права та </a:t>
            </a:r>
            <a:r>
              <a:rPr lang="ru-RU" dirty="0" err="1"/>
              <a:t>обов’язки</a:t>
            </a:r>
            <a:r>
              <a:rPr lang="ru-RU" dirty="0"/>
              <a:t>, </a:t>
            </a:r>
            <a:r>
              <a:rPr lang="ru-RU" dirty="0" err="1"/>
              <a:t>передбачені</a:t>
            </a:r>
            <a:r>
              <a:rPr lang="ru-RU" dirty="0"/>
              <a:t> Законом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r>
              <a:rPr lang="ru-RU" dirty="0" err="1"/>
              <a:t>подавати</a:t>
            </a:r>
            <a:r>
              <a:rPr lang="ru-RU" dirty="0"/>
              <a:t> </a:t>
            </a:r>
            <a:r>
              <a:rPr lang="ru-RU" dirty="0" err="1"/>
              <a:t>докази</a:t>
            </a:r>
            <a:r>
              <a:rPr lang="ru-RU" dirty="0"/>
              <a:t> на </a:t>
            </a:r>
            <a:r>
              <a:rPr lang="ru-RU" dirty="0" err="1"/>
              <a:t>підтвердження</a:t>
            </a:r>
            <a:r>
              <a:rPr lang="ru-RU" dirty="0"/>
              <a:t> </a:t>
            </a:r>
            <a:r>
              <a:rPr lang="ru-RU" dirty="0" err="1"/>
              <a:t>своєї</a:t>
            </a:r>
            <a:r>
              <a:rPr lang="ru-RU" dirty="0"/>
              <a:t> заяви;</a:t>
            </a:r>
          </a:p>
          <a:p>
            <a:r>
              <a:rPr lang="ru-RU" dirty="0" err="1"/>
              <a:t>отримувати</a:t>
            </a:r>
            <a:r>
              <a:rPr lang="ru-RU" dirty="0"/>
              <a:t> </a:t>
            </a:r>
            <a:r>
              <a:rPr lang="ru-RU" dirty="0" err="1"/>
              <a:t>від</a:t>
            </a:r>
            <a:r>
              <a:rPr lang="ru-RU" dirty="0"/>
              <a:t> </a:t>
            </a:r>
            <a:r>
              <a:rPr lang="ru-RU" dirty="0" err="1"/>
              <a:t>уповноваженого</a:t>
            </a:r>
            <a:r>
              <a:rPr lang="ru-RU" dirty="0"/>
              <a:t> органу, до </a:t>
            </a:r>
            <a:r>
              <a:rPr lang="ru-RU" dirty="0" err="1"/>
              <a:t>якого</a:t>
            </a:r>
            <a:r>
              <a:rPr lang="ru-RU" dirty="0"/>
              <a:t> </a:t>
            </a:r>
            <a:r>
              <a:rPr lang="ru-RU" dirty="0" err="1"/>
              <a:t>він</a:t>
            </a:r>
            <a:r>
              <a:rPr lang="ru-RU" dirty="0"/>
              <a:t> подав </a:t>
            </a:r>
            <a:r>
              <a:rPr lang="ru-RU" dirty="0" err="1"/>
              <a:t>повідомлення</a:t>
            </a:r>
            <a:r>
              <a:rPr lang="ru-RU" dirty="0"/>
              <a:t>, </a:t>
            </a:r>
            <a:r>
              <a:rPr lang="ru-RU" dirty="0" err="1"/>
              <a:t>підтвердження</a:t>
            </a:r>
            <a:r>
              <a:rPr lang="ru-RU" dirty="0"/>
              <a:t> </a:t>
            </a:r>
            <a:r>
              <a:rPr lang="ru-RU" dirty="0" err="1"/>
              <a:t>його</a:t>
            </a:r>
            <a:r>
              <a:rPr lang="ru-RU" dirty="0"/>
              <a:t> </a:t>
            </a:r>
            <a:r>
              <a:rPr lang="ru-RU" dirty="0" err="1"/>
              <a:t>прийняття</a:t>
            </a:r>
            <a:r>
              <a:rPr lang="ru-RU" dirty="0"/>
              <a:t> і </a:t>
            </a:r>
            <a:r>
              <a:rPr lang="ru-RU" dirty="0" err="1"/>
              <a:t>реєстрації</a:t>
            </a:r>
            <a:r>
              <a:rPr lang="ru-RU" dirty="0"/>
              <a:t>;</a:t>
            </a:r>
          </a:p>
          <a:p>
            <a:r>
              <a:rPr lang="ru-RU" dirty="0" err="1"/>
              <a:t>давати</a:t>
            </a:r>
            <a:r>
              <a:rPr lang="ru-RU" dirty="0"/>
              <a:t> </a:t>
            </a:r>
            <a:r>
              <a:rPr lang="ru-RU" dirty="0" err="1"/>
              <a:t>пояснення</a:t>
            </a:r>
            <a:r>
              <a:rPr lang="ru-RU" dirty="0"/>
              <a:t>, </a:t>
            </a:r>
            <a:r>
              <a:rPr lang="ru-RU" dirty="0" err="1"/>
              <a:t>свідчення</a:t>
            </a:r>
            <a:r>
              <a:rPr lang="ru-RU" dirty="0"/>
              <a:t> </a:t>
            </a:r>
            <a:r>
              <a:rPr lang="ru-RU" dirty="0" err="1"/>
              <a:t>або</a:t>
            </a:r>
            <a:r>
              <a:rPr lang="ru-RU" dirty="0"/>
              <a:t> </a:t>
            </a:r>
            <a:r>
              <a:rPr lang="ru-RU" dirty="0" err="1"/>
              <a:t>відмовитися</a:t>
            </a:r>
            <a:r>
              <a:rPr lang="ru-RU" dirty="0"/>
              <a:t> </a:t>
            </a:r>
            <a:r>
              <a:rPr lang="ru-RU" dirty="0" err="1"/>
              <a:t>їх</a:t>
            </a:r>
            <a:r>
              <a:rPr lang="ru-RU" dirty="0"/>
              <a:t> </a:t>
            </a:r>
            <a:r>
              <a:rPr lang="ru-RU" dirty="0" err="1"/>
              <a:t>давати</a:t>
            </a:r>
            <a:r>
              <a:rPr lang="ru-RU" dirty="0"/>
              <a:t>;</a:t>
            </a:r>
          </a:p>
          <a:p>
            <a:r>
              <a:rPr lang="ru-RU" dirty="0"/>
              <a:t>на </a:t>
            </a:r>
            <a:r>
              <a:rPr lang="ru-RU" dirty="0" err="1"/>
              <a:t>безоплатну</a:t>
            </a:r>
            <a:r>
              <a:rPr lang="ru-RU" dirty="0"/>
              <a:t> </a:t>
            </a:r>
            <a:r>
              <a:rPr lang="ru-RU" dirty="0" err="1"/>
              <a:t>правову</a:t>
            </a:r>
            <a:r>
              <a:rPr lang="ru-RU" dirty="0"/>
              <a:t> </a:t>
            </a:r>
            <a:r>
              <a:rPr lang="ru-RU" dirty="0" err="1"/>
              <a:t>допомогу</a:t>
            </a:r>
            <a:r>
              <a:rPr lang="ru-RU" dirty="0"/>
              <a:t> у </a:t>
            </a:r>
            <a:r>
              <a:rPr lang="ru-RU" dirty="0" err="1"/>
              <a:t>зв’язку</a:t>
            </a:r>
            <a:r>
              <a:rPr lang="ru-RU" dirty="0"/>
              <a:t> </a:t>
            </a:r>
            <a:r>
              <a:rPr lang="ru-RU" dirty="0" err="1"/>
              <a:t>із</a:t>
            </a:r>
            <a:r>
              <a:rPr lang="ru-RU" dirty="0"/>
              <a:t> </a:t>
            </a:r>
            <a:r>
              <a:rPr lang="ru-RU" dirty="0" err="1"/>
              <a:t>захистом</a:t>
            </a:r>
            <a:r>
              <a:rPr lang="ru-RU" dirty="0"/>
              <a:t> прав </a:t>
            </a:r>
            <a:r>
              <a:rPr lang="ru-RU" dirty="0" err="1"/>
              <a:t>викривача</a:t>
            </a:r>
            <a:r>
              <a:rPr lang="ru-RU" dirty="0"/>
              <a:t>;</a:t>
            </a:r>
          </a:p>
          <a:p>
            <a:r>
              <a:rPr lang="ru-RU" dirty="0"/>
              <a:t>на </a:t>
            </a:r>
            <a:r>
              <a:rPr lang="ru-RU" dirty="0" err="1"/>
              <a:t>конфіденційність</a:t>
            </a:r>
            <a:r>
              <a:rPr lang="ru-RU" dirty="0"/>
              <a:t>;</a:t>
            </a:r>
          </a:p>
          <a:p>
            <a:r>
              <a:rPr lang="ru-RU" dirty="0" err="1"/>
              <a:t>повідомляти</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без </a:t>
            </a:r>
            <a:r>
              <a:rPr lang="ru-RU" dirty="0" err="1"/>
              <a:t>зазначення</a:t>
            </a:r>
            <a:r>
              <a:rPr lang="ru-RU" dirty="0"/>
              <a:t> </a:t>
            </a:r>
            <a:r>
              <a:rPr lang="ru-RU" dirty="0" err="1"/>
              <a:t>відомостей</a:t>
            </a:r>
            <a:r>
              <a:rPr lang="ru-RU" dirty="0"/>
              <a:t> про себе (</a:t>
            </a:r>
            <a:r>
              <a:rPr lang="ru-RU" dirty="0" err="1"/>
              <a:t>анонімно</a:t>
            </a:r>
            <a:r>
              <a:rPr lang="ru-RU" dirty="0"/>
              <a:t>);</a:t>
            </a:r>
          </a:p>
        </p:txBody>
      </p:sp>
    </p:spTree>
    <p:extLst>
      <p:ext uri="{BB962C8B-B14F-4D97-AF65-F5344CB8AC3E}">
        <p14:creationId xmlns:p14="http://schemas.microsoft.com/office/powerpoint/2010/main" val="77865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45719"/>
          </a:xfrm>
        </p:spPr>
        <p:txBody>
          <a:bodyPr/>
          <a:lstStyle/>
          <a:p>
            <a:endParaRPr lang="ru-RU" dirty="0"/>
          </a:p>
        </p:txBody>
      </p:sp>
      <p:sp>
        <p:nvSpPr>
          <p:cNvPr id="3" name="Объект 2"/>
          <p:cNvSpPr>
            <a:spLocks noGrp="1"/>
          </p:cNvSpPr>
          <p:nvPr>
            <p:ph idx="1"/>
          </p:nvPr>
        </p:nvSpPr>
        <p:spPr>
          <a:xfrm>
            <a:off x="1103312" y="1030514"/>
            <a:ext cx="8946541" cy="5217885"/>
          </a:xfrm>
        </p:spPr>
        <p:txBody>
          <a:bodyPr>
            <a:normAutofit/>
          </a:bodyPr>
          <a:lstStyle/>
          <a:p>
            <a:r>
              <a:rPr lang="ru-RU" dirty="0"/>
              <a:t>у </a:t>
            </a:r>
            <a:r>
              <a:rPr lang="ru-RU" dirty="0" err="1"/>
              <a:t>разі</a:t>
            </a:r>
            <a:r>
              <a:rPr lang="ru-RU" dirty="0"/>
              <a:t> </a:t>
            </a:r>
            <a:r>
              <a:rPr lang="ru-RU" dirty="0" err="1"/>
              <a:t>загрози</a:t>
            </a:r>
            <a:r>
              <a:rPr lang="ru-RU" dirty="0"/>
              <a:t> </a:t>
            </a:r>
            <a:r>
              <a:rPr lang="ru-RU" dirty="0" err="1"/>
              <a:t>життю</a:t>
            </a:r>
            <a:r>
              <a:rPr lang="ru-RU" dirty="0"/>
              <a:t> і </a:t>
            </a:r>
            <a:r>
              <a:rPr lang="ru-RU" dirty="0" err="1"/>
              <a:t>здоров’ю</a:t>
            </a:r>
            <a:r>
              <a:rPr lang="ru-RU" dirty="0"/>
              <a:t> на </a:t>
            </a:r>
            <a:r>
              <a:rPr lang="ru-RU" dirty="0" err="1"/>
              <a:t>забезпечення</a:t>
            </a:r>
            <a:r>
              <a:rPr lang="ru-RU" dirty="0"/>
              <a:t> </a:t>
            </a:r>
            <a:r>
              <a:rPr lang="ru-RU" dirty="0" err="1"/>
              <a:t>безпеки</a:t>
            </a:r>
            <a:r>
              <a:rPr lang="ru-RU" dirty="0"/>
              <a:t> </a:t>
            </a:r>
            <a:r>
              <a:rPr lang="ru-RU" dirty="0" err="1"/>
              <a:t>щодо</a:t>
            </a:r>
            <a:r>
              <a:rPr lang="ru-RU" dirty="0"/>
              <a:t> себе та </a:t>
            </a:r>
            <a:r>
              <a:rPr lang="ru-RU" dirty="0" err="1"/>
              <a:t>близьких</a:t>
            </a:r>
            <a:r>
              <a:rPr lang="ru-RU" dirty="0"/>
              <a:t> </a:t>
            </a:r>
            <a:r>
              <a:rPr lang="ru-RU" dirty="0" err="1"/>
              <a:t>осіб</a:t>
            </a:r>
            <a:r>
              <a:rPr lang="ru-RU" dirty="0"/>
              <a:t>, майна та </a:t>
            </a:r>
            <a:r>
              <a:rPr lang="ru-RU" dirty="0" err="1"/>
              <a:t>житла</a:t>
            </a:r>
            <a:r>
              <a:rPr lang="ru-RU" dirty="0"/>
              <a:t> </a:t>
            </a:r>
            <a:r>
              <a:rPr lang="ru-RU" dirty="0" err="1"/>
              <a:t>або</a:t>
            </a:r>
            <a:r>
              <a:rPr lang="ru-RU" dirty="0"/>
              <a:t> на </a:t>
            </a:r>
            <a:r>
              <a:rPr lang="ru-RU" dirty="0" err="1"/>
              <a:t>відмову</a:t>
            </a:r>
            <a:r>
              <a:rPr lang="ru-RU" dirty="0"/>
              <a:t> </a:t>
            </a:r>
            <a:r>
              <a:rPr lang="ru-RU" dirty="0" err="1"/>
              <a:t>від</a:t>
            </a:r>
            <a:r>
              <a:rPr lang="ru-RU" dirty="0"/>
              <a:t> таких </a:t>
            </a:r>
            <a:r>
              <a:rPr lang="ru-RU" dirty="0" err="1"/>
              <a:t>заходів</a:t>
            </a:r>
            <a:r>
              <a:rPr lang="ru-RU" dirty="0"/>
              <a:t>;</a:t>
            </a:r>
          </a:p>
          <a:p>
            <a:r>
              <a:rPr lang="ru-RU" dirty="0"/>
              <a:t>на </a:t>
            </a:r>
            <a:r>
              <a:rPr lang="ru-RU" dirty="0" err="1"/>
              <a:t>відшкодування</a:t>
            </a:r>
            <a:r>
              <a:rPr lang="ru-RU" dirty="0"/>
              <a:t> </a:t>
            </a:r>
            <a:r>
              <a:rPr lang="ru-RU" dirty="0" err="1"/>
              <a:t>витрат</a:t>
            </a:r>
            <a:r>
              <a:rPr lang="ru-RU" dirty="0"/>
              <a:t> у </a:t>
            </a:r>
            <a:r>
              <a:rPr lang="ru-RU" dirty="0" err="1"/>
              <a:t>зв’язку</a:t>
            </a:r>
            <a:r>
              <a:rPr lang="ru-RU" dirty="0"/>
              <a:t> </a:t>
            </a:r>
            <a:r>
              <a:rPr lang="ru-RU" dirty="0" err="1"/>
              <a:t>із</a:t>
            </a:r>
            <a:r>
              <a:rPr lang="ru-RU" dirty="0"/>
              <a:t> </a:t>
            </a:r>
            <a:r>
              <a:rPr lang="ru-RU" dirty="0" err="1"/>
              <a:t>захистом</a:t>
            </a:r>
            <a:r>
              <a:rPr lang="ru-RU" dirty="0"/>
              <a:t> прав </a:t>
            </a:r>
            <a:r>
              <a:rPr lang="ru-RU" dirty="0" err="1"/>
              <a:t>викривачів</a:t>
            </a:r>
            <a:r>
              <a:rPr lang="ru-RU" dirty="0"/>
              <a:t>, </a:t>
            </a:r>
            <a:r>
              <a:rPr lang="ru-RU" dirty="0" err="1"/>
              <a:t>витрат</a:t>
            </a:r>
            <a:r>
              <a:rPr lang="ru-RU" dirty="0"/>
              <a:t> на адвоката у </a:t>
            </a:r>
            <a:r>
              <a:rPr lang="ru-RU" dirty="0" err="1"/>
              <a:t>зв’язку</a:t>
            </a:r>
            <a:r>
              <a:rPr lang="ru-RU" dirty="0"/>
              <a:t> </a:t>
            </a:r>
            <a:r>
              <a:rPr lang="ru-RU" dirty="0" err="1"/>
              <a:t>із</a:t>
            </a:r>
            <a:r>
              <a:rPr lang="ru-RU" dirty="0"/>
              <a:t> </a:t>
            </a:r>
            <a:r>
              <a:rPr lang="ru-RU" dirty="0" err="1"/>
              <a:t>захистом</a:t>
            </a:r>
            <a:r>
              <a:rPr lang="ru-RU" dirty="0"/>
              <a:t> прав особи як </a:t>
            </a:r>
            <a:r>
              <a:rPr lang="ru-RU" dirty="0" err="1"/>
              <a:t>викривача</a:t>
            </a:r>
            <a:r>
              <a:rPr lang="ru-RU" dirty="0"/>
              <a:t>, </a:t>
            </a:r>
            <a:r>
              <a:rPr lang="ru-RU" dirty="0" err="1"/>
              <a:t>витрат</a:t>
            </a:r>
            <a:r>
              <a:rPr lang="ru-RU" dirty="0"/>
              <a:t> на </a:t>
            </a:r>
            <a:r>
              <a:rPr lang="ru-RU" dirty="0" err="1"/>
              <a:t>судовий</a:t>
            </a:r>
            <a:r>
              <a:rPr lang="ru-RU" dirty="0"/>
              <a:t> </a:t>
            </a:r>
            <a:r>
              <a:rPr lang="ru-RU" dirty="0" err="1"/>
              <a:t>збір</a:t>
            </a:r>
            <a:r>
              <a:rPr lang="ru-RU" dirty="0"/>
              <a:t>;</a:t>
            </a:r>
          </a:p>
          <a:p>
            <a:r>
              <a:rPr lang="ru-RU" dirty="0"/>
              <a:t>на </a:t>
            </a:r>
            <a:r>
              <a:rPr lang="ru-RU" dirty="0" err="1"/>
              <a:t>винагороду</a:t>
            </a:r>
            <a:r>
              <a:rPr lang="ru-RU" dirty="0"/>
              <a:t> у </a:t>
            </a:r>
            <a:r>
              <a:rPr lang="ru-RU" dirty="0" err="1"/>
              <a:t>визначених</a:t>
            </a:r>
            <a:r>
              <a:rPr lang="ru-RU" dirty="0"/>
              <a:t> законом </a:t>
            </a:r>
            <a:r>
              <a:rPr lang="ru-RU" dirty="0" err="1"/>
              <a:t>випадках</a:t>
            </a:r>
            <a:r>
              <a:rPr lang="ru-RU" dirty="0"/>
              <a:t>;</a:t>
            </a:r>
          </a:p>
          <a:p>
            <a:r>
              <a:rPr lang="ru-RU" dirty="0"/>
              <a:t>на </a:t>
            </a:r>
            <a:r>
              <a:rPr lang="ru-RU" dirty="0" err="1"/>
              <a:t>отримання</a:t>
            </a:r>
            <a:r>
              <a:rPr lang="ru-RU" dirty="0"/>
              <a:t> </a:t>
            </a:r>
            <a:r>
              <a:rPr lang="ru-RU" dirty="0" err="1"/>
              <a:t>психологічної</a:t>
            </a:r>
            <a:r>
              <a:rPr lang="ru-RU" dirty="0"/>
              <a:t> </a:t>
            </a:r>
            <a:r>
              <a:rPr lang="ru-RU" dirty="0" err="1"/>
              <a:t>допомоги</a:t>
            </a:r>
            <a:r>
              <a:rPr lang="ru-RU" dirty="0"/>
              <a:t>;</a:t>
            </a:r>
          </a:p>
          <a:p>
            <a:r>
              <a:rPr lang="ru-RU" dirty="0"/>
              <a:t>на </a:t>
            </a:r>
            <a:r>
              <a:rPr lang="ru-RU" dirty="0" err="1"/>
              <a:t>звільнення</a:t>
            </a:r>
            <a:r>
              <a:rPr lang="ru-RU" dirty="0"/>
              <a:t> </a:t>
            </a:r>
            <a:r>
              <a:rPr lang="ru-RU" dirty="0" err="1"/>
              <a:t>від</a:t>
            </a:r>
            <a:r>
              <a:rPr lang="ru-RU" dirty="0"/>
              <a:t> </a:t>
            </a:r>
            <a:r>
              <a:rPr lang="ru-RU" dirty="0" err="1"/>
              <a:t>юридичної</a:t>
            </a:r>
            <a:r>
              <a:rPr lang="ru-RU" dirty="0"/>
              <a:t> </a:t>
            </a:r>
            <a:r>
              <a:rPr lang="ru-RU" dirty="0" err="1"/>
              <a:t>відповідальності</a:t>
            </a:r>
            <a:r>
              <a:rPr lang="ru-RU" dirty="0"/>
              <a:t> у </a:t>
            </a:r>
            <a:r>
              <a:rPr lang="ru-RU" dirty="0" err="1"/>
              <a:t>визначених</a:t>
            </a:r>
            <a:r>
              <a:rPr lang="ru-RU" dirty="0"/>
              <a:t> законом </a:t>
            </a:r>
            <a:r>
              <a:rPr lang="ru-RU" dirty="0" err="1"/>
              <a:t>випадках</a:t>
            </a:r>
            <a:r>
              <a:rPr lang="ru-RU" dirty="0"/>
              <a:t>;</a:t>
            </a:r>
          </a:p>
          <a:p>
            <a:r>
              <a:rPr lang="ru-RU" dirty="0" err="1"/>
              <a:t>отримувати</a:t>
            </a:r>
            <a:r>
              <a:rPr lang="ru-RU" dirty="0"/>
              <a:t> </a:t>
            </a:r>
            <a:r>
              <a:rPr lang="ru-RU" dirty="0" err="1"/>
              <a:t>інформацію</a:t>
            </a:r>
            <a:r>
              <a:rPr lang="ru-RU" dirty="0"/>
              <a:t> про стан та </a:t>
            </a:r>
            <a:r>
              <a:rPr lang="ru-RU" dirty="0" err="1"/>
              <a:t>результати</a:t>
            </a:r>
            <a:r>
              <a:rPr lang="ru-RU" dirty="0"/>
              <a:t> </a:t>
            </a:r>
            <a:r>
              <a:rPr lang="ru-RU" dirty="0" err="1"/>
              <a:t>розгляду</a:t>
            </a:r>
            <a:r>
              <a:rPr lang="ru-RU" dirty="0"/>
              <a:t>, </a:t>
            </a:r>
            <a:r>
              <a:rPr lang="ru-RU" dirty="0" err="1"/>
              <a:t>перевірки</a:t>
            </a:r>
            <a:r>
              <a:rPr lang="ru-RU" dirty="0"/>
              <a:t> та/</a:t>
            </a:r>
            <a:r>
              <a:rPr lang="ru-RU" dirty="0" err="1"/>
              <a:t>або</a:t>
            </a:r>
            <a:r>
              <a:rPr lang="ru-RU" dirty="0"/>
              <a:t> </a:t>
            </a:r>
            <a:r>
              <a:rPr lang="ru-RU" dirty="0" err="1"/>
              <a:t>розслідування</a:t>
            </a:r>
            <a:r>
              <a:rPr lang="ru-RU" dirty="0"/>
              <a:t> за фактом </a:t>
            </a:r>
            <a:r>
              <a:rPr lang="ru-RU" dirty="0" err="1"/>
              <a:t>повідомлення</a:t>
            </a:r>
            <a:r>
              <a:rPr lang="ru-RU" dirty="0"/>
              <a:t> ним </a:t>
            </a:r>
            <a:r>
              <a:rPr lang="ru-RU" dirty="0" err="1"/>
              <a:t>інформації</a:t>
            </a:r>
            <a:r>
              <a:rPr lang="ru-RU" dirty="0"/>
              <a:t>.</a:t>
            </a:r>
          </a:p>
        </p:txBody>
      </p:sp>
    </p:spTree>
    <p:extLst>
      <p:ext uri="{BB962C8B-B14F-4D97-AF65-F5344CB8AC3E}">
        <p14:creationId xmlns:p14="http://schemas.microsoft.com/office/powerpoint/2010/main" val="196531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a:t>Захист</a:t>
            </a:r>
            <a:r>
              <a:rPr lang="ru-RU" sz="2800" dirty="0"/>
              <a:t> </a:t>
            </a:r>
            <a:r>
              <a:rPr lang="ru-RU" sz="2800" dirty="0" err="1"/>
              <a:t>трудових</a:t>
            </a:r>
            <a:r>
              <a:rPr lang="ru-RU" sz="2800" dirty="0"/>
              <a:t> прав </a:t>
            </a:r>
            <a:r>
              <a:rPr lang="ru-RU" sz="2800" dirty="0" err="1"/>
              <a:t>викривача</a:t>
            </a:r>
            <a:r>
              <a:rPr lang="ru-RU" sz="2800" dirty="0"/>
              <a:t> (</a:t>
            </a:r>
            <a:r>
              <a:rPr lang="ru-RU" sz="2800" dirty="0" err="1"/>
              <a:t>стаття</a:t>
            </a:r>
            <a:r>
              <a:rPr lang="ru-RU" sz="2800" dirty="0"/>
              <a:t> 53-4 Закону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1103312" y="1451430"/>
            <a:ext cx="8946541" cy="4796970"/>
          </a:xfrm>
        </p:spPr>
        <p:txBody>
          <a:bodyPr>
            <a:normAutofit fontScale="85000" lnSpcReduction="10000"/>
          </a:bodyPr>
          <a:lstStyle/>
          <a:p>
            <a:r>
              <a:rPr lang="ru-RU" dirty="0" err="1"/>
              <a:t>Викривачу</a:t>
            </a:r>
            <a:r>
              <a:rPr lang="ru-RU" dirty="0"/>
              <a:t>, </a:t>
            </a:r>
            <a:r>
              <a:rPr lang="ru-RU" dirty="0" err="1"/>
              <a:t>його</a:t>
            </a:r>
            <a:r>
              <a:rPr lang="ru-RU" dirty="0"/>
              <a:t> </a:t>
            </a:r>
            <a:r>
              <a:rPr lang="ru-RU" dirty="0" err="1"/>
              <a:t>близьким</a:t>
            </a:r>
            <a:r>
              <a:rPr lang="ru-RU" dirty="0"/>
              <a:t> особам не </a:t>
            </a:r>
            <a:r>
              <a:rPr lang="ru-RU" dirty="0" err="1"/>
              <a:t>може</a:t>
            </a:r>
            <a:r>
              <a:rPr lang="ru-RU" dirty="0"/>
              <a:t> бути </a:t>
            </a:r>
            <a:r>
              <a:rPr lang="ru-RU" dirty="0" err="1"/>
              <a:t>відмовлено</a:t>
            </a:r>
            <a:r>
              <a:rPr lang="ru-RU" dirty="0"/>
              <a:t> у </a:t>
            </a:r>
            <a:r>
              <a:rPr lang="ru-RU" dirty="0" err="1"/>
              <a:t>прийнятті</a:t>
            </a:r>
            <a:r>
              <a:rPr lang="ru-RU" dirty="0"/>
              <a:t> на роботу, </a:t>
            </a:r>
            <a:r>
              <a:rPr lang="ru-RU" dirty="0" err="1"/>
              <a:t>їх</a:t>
            </a:r>
            <a:r>
              <a:rPr lang="ru-RU" dirty="0"/>
              <a:t> не </a:t>
            </a:r>
            <a:r>
              <a:rPr lang="ru-RU" dirty="0" err="1"/>
              <a:t>може</a:t>
            </a:r>
            <a:r>
              <a:rPr lang="ru-RU" dirty="0"/>
              <a:t> бути </a:t>
            </a:r>
            <a:r>
              <a:rPr lang="ru-RU" dirty="0" err="1"/>
              <a:t>звільнено</a:t>
            </a:r>
            <a:r>
              <a:rPr lang="ru-RU" dirty="0"/>
              <a:t> </a:t>
            </a:r>
            <a:r>
              <a:rPr lang="ru-RU" dirty="0" err="1"/>
              <a:t>чи</a:t>
            </a:r>
            <a:r>
              <a:rPr lang="ru-RU" dirty="0"/>
              <a:t> </a:t>
            </a:r>
            <a:r>
              <a:rPr lang="ru-RU" dirty="0" err="1"/>
              <a:t>примушено</a:t>
            </a:r>
            <a:r>
              <a:rPr lang="ru-RU" dirty="0"/>
              <a:t> до </a:t>
            </a:r>
            <a:r>
              <a:rPr lang="ru-RU" dirty="0" err="1"/>
              <a:t>звільнення</a:t>
            </a:r>
            <a:r>
              <a:rPr lang="ru-RU" dirty="0"/>
              <a:t>, </a:t>
            </a:r>
            <a:r>
              <a:rPr lang="ru-RU" dirty="0" err="1"/>
              <a:t>притягнуто</a:t>
            </a:r>
            <a:r>
              <a:rPr lang="ru-RU" dirty="0"/>
              <a:t> до </a:t>
            </a:r>
            <a:r>
              <a:rPr lang="ru-RU" dirty="0" err="1"/>
              <a:t>дисциплінарної</a:t>
            </a:r>
            <a:r>
              <a:rPr lang="ru-RU" dirty="0"/>
              <a:t> </a:t>
            </a:r>
            <a:r>
              <a:rPr lang="ru-RU" dirty="0" err="1"/>
              <a:t>відповідальності</a:t>
            </a:r>
            <a:r>
              <a:rPr lang="ru-RU" dirty="0"/>
              <a:t> </a:t>
            </a:r>
            <a:r>
              <a:rPr lang="ru-RU" dirty="0" err="1"/>
              <a:t>чи</a:t>
            </a:r>
            <a:r>
              <a:rPr lang="ru-RU" dirty="0"/>
              <a:t> </a:t>
            </a:r>
            <a:r>
              <a:rPr lang="ru-RU" dirty="0" err="1"/>
              <a:t>піддано</a:t>
            </a:r>
            <a:r>
              <a:rPr lang="ru-RU" dirty="0"/>
              <a:t> з боку </a:t>
            </a:r>
            <a:r>
              <a:rPr lang="ru-RU" dirty="0" err="1"/>
              <a:t>керівника</a:t>
            </a:r>
            <a:r>
              <a:rPr lang="ru-RU" dirty="0"/>
              <a:t> </a:t>
            </a:r>
            <a:r>
              <a:rPr lang="ru-RU" dirty="0" err="1"/>
              <a:t>або</a:t>
            </a:r>
            <a:r>
              <a:rPr lang="ru-RU" dirty="0"/>
              <a:t> </a:t>
            </a:r>
            <a:r>
              <a:rPr lang="ru-RU" dirty="0" err="1"/>
              <a:t>роботодавця</a:t>
            </a:r>
            <a:r>
              <a:rPr lang="ru-RU" dirty="0"/>
              <a:t> </a:t>
            </a:r>
            <a:r>
              <a:rPr lang="ru-RU" dirty="0" err="1"/>
              <a:t>іншим</a:t>
            </a:r>
            <a:r>
              <a:rPr lang="ru-RU" dirty="0"/>
              <a:t> </a:t>
            </a:r>
            <a:r>
              <a:rPr lang="ru-RU" dirty="0" err="1"/>
              <a:t>негативним</a:t>
            </a:r>
            <a:r>
              <a:rPr lang="ru-RU" dirty="0"/>
              <a:t> заходам </a:t>
            </a:r>
            <a:r>
              <a:rPr lang="ru-RU" dirty="0" err="1"/>
              <a:t>впливу</a:t>
            </a:r>
            <a:r>
              <a:rPr lang="ru-RU" dirty="0"/>
              <a:t> (</a:t>
            </a:r>
            <a:r>
              <a:rPr lang="ru-RU" dirty="0" err="1"/>
              <a:t>переведення</a:t>
            </a:r>
            <a:r>
              <a:rPr lang="ru-RU" dirty="0"/>
              <a:t>, </a:t>
            </a:r>
            <a:r>
              <a:rPr lang="ru-RU" dirty="0" err="1"/>
              <a:t>атестація</a:t>
            </a:r>
            <a:r>
              <a:rPr lang="ru-RU" dirty="0"/>
              <a:t>, </a:t>
            </a:r>
            <a:r>
              <a:rPr lang="ru-RU" dirty="0" err="1"/>
              <a:t>зміна</a:t>
            </a:r>
            <a:r>
              <a:rPr lang="ru-RU" dirty="0"/>
              <a:t> умов </a:t>
            </a:r>
            <a:r>
              <a:rPr lang="ru-RU" dirty="0" err="1"/>
              <a:t>праці</a:t>
            </a:r>
            <a:r>
              <a:rPr lang="ru-RU" dirty="0"/>
              <a:t>, </a:t>
            </a:r>
            <a:r>
              <a:rPr lang="ru-RU" dirty="0" err="1"/>
              <a:t>відмова</a:t>
            </a:r>
            <a:r>
              <a:rPr lang="ru-RU" dirty="0"/>
              <a:t> у </a:t>
            </a:r>
            <a:r>
              <a:rPr lang="ru-RU" dirty="0" err="1"/>
              <a:t>призначенні</a:t>
            </a:r>
            <a:r>
              <a:rPr lang="ru-RU" dirty="0"/>
              <a:t> на </a:t>
            </a:r>
            <a:r>
              <a:rPr lang="ru-RU" dirty="0" err="1"/>
              <a:t>вищу</a:t>
            </a:r>
            <a:r>
              <a:rPr lang="ru-RU" dirty="0"/>
              <a:t> посаду, </a:t>
            </a:r>
            <a:r>
              <a:rPr lang="ru-RU" dirty="0" err="1"/>
              <a:t>зменшення</a:t>
            </a:r>
            <a:r>
              <a:rPr lang="ru-RU" dirty="0"/>
              <a:t> </a:t>
            </a:r>
            <a:r>
              <a:rPr lang="ru-RU" dirty="0" err="1"/>
              <a:t>заробітної</a:t>
            </a:r>
            <a:r>
              <a:rPr lang="ru-RU" dirty="0"/>
              <a:t> плати </a:t>
            </a:r>
            <a:r>
              <a:rPr lang="ru-RU" dirty="0" err="1"/>
              <a:t>тощо</a:t>
            </a:r>
            <a:r>
              <a:rPr lang="ru-RU" dirty="0"/>
              <a:t>) </a:t>
            </a:r>
            <a:r>
              <a:rPr lang="ru-RU" dirty="0" err="1"/>
              <a:t>або</a:t>
            </a:r>
            <a:r>
              <a:rPr lang="ru-RU" dirty="0"/>
              <a:t> </a:t>
            </a:r>
            <a:r>
              <a:rPr lang="ru-RU" dirty="0" err="1"/>
              <a:t>загрозі</a:t>
            </a:r>
            <a:r>
              <a:rPr lang="ru-RU" dirty="0"/>
              <a:t> таких </a:t>
            </a:r>
            <a:r>
              <a:rPr lang="ru-RU" dirty="0" err="1"/>
              <a:t>заходів</a:t>
            </a:r>
            <a:r>
              <a:rPr lang="ru-RU" dirty="0"/>
              <a:t> </a:t>
            </a:r>
            <a:r>
              <a:rPr lang="ru-RU" dirty="0" err="1"/>
              <a:t>впливу</a:t>
            </a:r>
            <a:r>
              <a:rPr lang="ru-RU" dirty="0"/>
              <a:t> у </a:t>
            </a:r>
            <a:r>
              <a:rPr lang="ru-RU" dirty="0" err="1"/>
              <a:t>зв’язку</a:t>
            </a:r>
            <a:r>
              <a:rPr lang="ru-RU" dirty="0"/>
              <a:t> з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endParaRPr lang="ru-RU" dirty="0"/>
          </a:p>
          <a:p>
            <a:r>
              <a:rPr lang="ru-RU" dirty="0" err="1"/>
              <a:t>Важливо</a:t>
            </a:r>
            <a:r>
              <a:rPr lang="ru-RU" dirty="0"/>
              <a:t> знати, </a:t>
            </a:r>
            <a:r>
              <a:rPr lang="ru-RU" dirty="0" err="1"/>
              <a:t>що</a:t>
            </a:r>
            <a:r>
              <a:rPr lang="ru-RU" dirty="0"/>
              <a:t> до </a:t>
            </a:r>
            <a:r>
              <a:rPr lang="ru-RU" dirty="0" err="1"/>
              <a:t>негативних</a:t>
            </a:r>
            <a:r>
              <a:rPr lang="ru-RU" dirty="0"/>
              <a:t> </a:t>
            </a:r>
            <a:r>
              <a:rPr lang="ru-RU" dirty="0" err="1"/>
              <a:t>заходів</a:t>
            </a:r>
            <a:r>
              <a:rPr lang="ru-RU" dirty="0"/>
              <a:t> </a:t>
            </a:r>
            <a:r>
              <a:rPr lang="ru-RU" dirty="0" err="1"/>
              <a:t>також</a:t>
            </a:r>
            <a:r>
              <a:rPr lang="ru-RU" dirty="0"/>
              <a:t> належать формально </a:t>
            </a:r>
            <a:r>
              <a:rPr lang="ru-RU" dirty="0" err="1"/>
              <a:t>правомірні</a:t>
            </a:r>
            <a:r>
              <a:rPr lang="ru-RU" dirty="0"/>
              <a:t> </a:t>
            </a:r>
            <a:r>
              <a:rPr lang="ru-RU" dirty="0" err="1"/>
              <a:t>рішення</a:t>
            </a:r>
            <a:r>
              <a:rPr lang="ru-RU" dirty="0"/>
              <a:t> і </a:t>
            </a:r>
            <a:r>
              <a:rPr lang="ru-RU" dirty="0" err="1"/>
              <a:t>дії</a:t>
            </a:r>
            <a:r>
              <a:rPr lang="ru-RU" dirty="0"/>
              <a:t> </a:t>
            </a:r>
            <a:r>
              <a:rPr lang="ru-RU" dirty="0" err="1"/>
              <a:t>керівника</a:t>
            </a:r>
            <a:r>
              <a:rPr lang="ru-RU" dirty="0"/>
              <a:t> </a:t>
            </a:r>
            <a:r>
              <a:rPr lang="ru-RU" dirty="0" err="1"/>
              <a:t>або</a:t>
            </a:r>
            <a:r>
              <a:rPr lang="ru-RU" dirty="0"/>
              <a:t> </a:t>
            </a:r>
            <a:r>
              <a:rPr lang="ru-RU" dirty="0" err="1"/>
              <a:t>роботодавця</a:t>
            </a:r>
            <a:r>
              <a:rPr lang="ru-RU" dirty="0"/>
              <a:t>, </a:t>
            </a:r>
            <a:r>
              <a:rPr lang="ru-RU" dirty="0" err="1"/>
              <a:t>які</a:t>
            </a:r>
            <a:r>
              <a:rPr lang="ru-RU" dirty="0"/>
              <a:t> </a:t>
            </a:r>
            <a:r>
              <a:rPr lang="ru-RU" dirty="0" err="1"/>
              <a:t>носять</a:t>
            </a:r>
            <a:r>
              <a:rPr lang="ru-RU" dirty="0"/>
              <a:t> </a:t>
            </a:r>
            <a:r>
              <a:rPr lang="ru-RU" dirty="0" err="1"/>
              <a:t>вибірковий</a:t>
            </a:r>
            <a:r>
              <a:rPr lang="ru-RU" dirty="0"/>
              <a:t> характер, </a:t>
            </a:r>
            <a:r>
              <a:rPr lang="ru-RU" dirty="0" err="1"/>
              <a:t>зокрема</a:t>
            </a:r>
            <a:r>
              <a:rPr lang="ru-RU" dirty="0"/>
              <a:t>, не </a:t>
            </a:r>
            <a:r>
              <a:rPr lang="ru-RU" dirty="0" err="1"/>
              <a:t>застосовуються</a:t>
            </a:r>
            <a:r>
              <a:rPr lang="ru-RU" dirty="0"/>
              <a:t> до </a:t>
            </a:r>
            <a:r>
              <a:rPr lang="ru-RU" dirty="0" err="1"/>
              <a:t>інших</a:t>
            </a:r>
            <a:r>
              <a:rPr lang="ru-RU" dirty="0"/>
              <a:t> </a:t>
            </a:r>
            <a:r>
              <a:rPr lang="ru-RU" dirty="0" err="1"/>
              <a:t>працівників</a:t>
            </a:r>
            <a:r>
              <a:rPr lang="ru-RU" dirty="0"/>
              <a:t> у </a:t>
            </a:r>
            <a:r>
              <a:rPr lang="ru-RU" dirty="0" err="1"/>
              <a:t>подібних</a:t>
            </a:r>
            <a:r>
              <a:rPr lang="ru-RU" dirty="0"/>
              <a:t> </a:t>
            </a:r>
            <a:r>
              <a:rPr lang="ru-RU" dirty="0" err="1"/>
              <a:t>ситуаціях</a:t>
            </a:r>
            <a:r>
              <a:rPr lang="ru-RU" dirty="0"/>
              <a:t> та/</a:t>
            </a:r>
            <a:r>
              <a:rPr lang="ru-RU" dirty="0" err="1"/>
              <a:t>або</a:t>
            </a:r>
            <a:r>
              <a:rPr lang="ru-RU" dirty="0"/>
              <a:t> не </a:t>
            </a:r>
            <a:r>
              <a:rPr lang="ru-RU" dirty="0" err="1"/>
              <a:t>застосовувалися</a:t>
            </a:r>
            <a:r>
              <a:rPr lang="ru-RU" dirty="0"/>
              <a:t> до </a:t>
            </a:r>
            <a:r>
              <a:rPr lang="ru-RU" dirty="0" err="1"/>
              <a:t>працівника</a:t>
            </a:r>
            <a:r>
              <a:rPr lang="ru-RU" dirty="0"/>
              <a:t> у </a:t>
            </a:r>
            <a:r>
              <a:rPr lang="ru-RU" dirty="0" err="1"/>
              <a:t>подібних</a:t>
            </a:r>
            <a:r>
              <a:rPr lang="ru-RU" dirty="0"/>
              <a:t> </a:t>
            </a:r>
            <a:r>
              <a:rPr lang="ru-RU" dirty="0" err="1"/>
              <a:t>ситуаціях</a:t>
            </a:r>
            <a:r>
              <a:rPr lang="ru-RU" dirty="0"/>
              <a:t> </a:t>
            </a:r>
            <a:r>
              <a:rPr lang="ru-RU" dirty="0" err="1"/>
              <a:t>раніше</a:t>
            </a:r>
            <a:r>
              <a:rPr lang="ru-RU" dirty="0"/>
              <a:t>.</a:t>
            </a:r>
          </a:p>
          <a:p>
            <a:endParaRPr lang="ru-RU" dirty="0"/>
          </a:p>
          <a:p>
            <a:r>
              <a:rPr lang="ru-RU" dirty="0"/>
              <a:t>У </a:t>
            </a:r>
            <a:r>
              <a:rPr lang="ru-RU" dirty="0" err="1"/>
              <a:t>разі</a:t>
            </a:r>
            <a:r>
              <a:rPr lang="ru-RU" dirty="0"/>
              <a:t> </a:t>
            </a:r>
            <a:r>
              <a:rPr lang="ru-RU" dirty="0" err="1"/>
              <a:t>відсторонення</a:t>
            </a:r>
            <a:r>
              <a:rPr lang="ru-RU" dirty="0"/>
              <a:t> </a:t>
            </a:r>
            <a:r>
              <a:rPr lang="ru-RU" dirty="0" err="1"/>
              <a:t>працівника</a:t>
            </a:r>
            <a:r>
              <a:rPr lang="ru-RU" dirty="0"/>
              <a:t>, </a:t>
            </a:r>
            <a:r>
              <a:rPr lang="ru-RU" dirty="0" err="1"/>
              <a:t>який</a:t>
            </a:r>
            <a:r>
              <a:rPr lang="ru-RU" dirty="0"/>
              <a:t> є </a:t>
            </a:r>
            <a:r>
              <a:rPr lang="ru-RU" dirty="0" err="1"/>
              <a:t>викривачем</a:t>
            </a:r>
            <a:r>
              <a:rPr lang="ru-RU" dirty="0"/>
              <a:t>, </a:t>
            </a:r>
            <a:r>
              <a:rPr lang="ru-RU" dirty="0" err="1"/>
              <a:t>від</a:t>
            </a:r>
            <a:r>
              <a:rPr lang="ru-RU" dirty="0"/>
              <a:t> </a:t>
            </a:r>
            <a:r>
              <a:rPr lang="ru-RU" dirty="0" err="1"/>
              <a:t>виконання</a:t>
            </a:r>
            <a:r>
              <a:rPr lang="ru-RU" dirty="0"/>
              <a:t> </a:t>
            </a:r>
            <a:r>
              <a:rPr lang="ru-RU" dirty="0" err="1"/>
              <a:t>трудових</a:t>
            </a:r>
            <a:r>
              <a:rPr lang="ru-RU" dirty="0"/>
              <a:t> </a:t>
            </a:r>
            <a:r>
              <a:rPr lang="ru-RU" dirty="0" err="1"/>
              <a:t>обов’язків</a:t>
            </a:r>
            <a:r>
              <a:rPr lang="ru-RU" dirty="0"/>
              <a:t> не з </a:t>
            </a:r>
            <a:r>
              <a:rPr lang="ru-RU" dirty="0" err="1"/>
              <a:t>його</a:t>
            </a:r>
            <a:r>
              <a:rPr lang="ru-RU" dirty="0"/>
              <a:t> вини оплата </a:t>
            </a:r>
            <a:r>
              <a:rPr lang="ru-RU" dirty="0" err="1"/>
              <a:t>праці</a:t>
            </a:r>
            <a:r>
              <a:rPr lang="ru-RU" dirty="0"/>
              <a:t> на </a:t>
            </a:r>
            <a:r>
              <a:rPr lang="ru-RU" dirty="0" err="1"/>
              <a:t>період</a:t>
            </a:r>
            <a:r>
              <a:rPr lang="ru-RU" dirty="0"/>
              <a:t> </a:t>
            </a:r>
            <a:r>
              <a:rPr lang="ru-RU" dirty="0" err="1"/>
              <a:t>відсторонення</a:t>
            </a:r>
            <a:r>
              <a:rPr lang="ru-RU" dirty="0"/>
              <a:t> </a:t>
            </a:r>
            <a:r>
              <a:rPr lang="ru-RU" dirty="0" err="1"/>
              <a:t>здійснюється</a:t>
            </a:r>
            <a:r>
              <a:rPr lang="ru-RU" dirty="0"/>
              <a:t> в </a:t>
            </a:r>
            <a:r>
              <a:rPr lang="ru-RU" dirty="0" err="1"/>
              <a:t>розмірі</a:t>
            </a:r>
            <a:r>
              <a:rPr lang="ru-RU" dirty="0"/>
              <a:t> </a:t>
            </a:r>
            <a:r>
              <a:rPr lang="ru-RU" dirty="0" err="1"/>
              <a:t>середньої</a:t>
            </a:r>
            <a:r>
              <a:rPr lang="ru-RU" dirty="0"/>
              <a:t> </a:t>
            </a:r>
            <a:r>
              <a:rPr lang="ru-RU" dirty="0" err="1"/>
              <a:t>заробітної</a:t>
            </a:r>
            <a:r>
              <a:rPr lang="ru-RU" dirty="0"/>
              <a:t> плати </a:t>
            </a:r>
            <a:r>
              <a:rPr lang="ru-RU" dirty="0" err="1"/>
              <a:t>працівника</a:t>
            </a:r>
            <a:r>
              <a:rPr lang="ru-RU" dirty="0"/>
              <a:t> за </a:t>
            </a:r>
            <a:r>
              <a:rPr lang="ru-RU" dirty="0" err="1"/>
              <a:t>останній</a:t>
            </a:r>
            <a:r>
              <a:rPr lang="ru-RU" dirty="0"/>
              <a:t> </a:t>
            </a:r>
            <a:r>
              <a:rPr lang="ru-RU" dirty="0" err="1"/>
              <a:t>рік</a:t>
            </a:r>
            <a:r>
              <a:rPr lang="ru-RU" dirty="0"/>
              <a:t>.</a:t>
            </a:r>
          </a:p>
        </p:txBody>
      </p:sp>
    </p:spTree>
    <p:extLst>
      <p:ext uri="{BB962C8B-B14F-4D97-AF65-F5344CB8AC3E}">
        <p14:creationId xmlns:p14="http://schemas.microsoft.com/office/powerpoint/2010/main" val="576752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35853"/>
          </a:xfrm>
        </p:spPr>
        <p:txBody>
          <a:bodyPr/>
          <a:lstStyle/>
          <a:p>
            <a:endParaRPr lang="ru-RU" dirty="0"/>
          </a:p>
        </p:txBody>
      </p:sp>
      <p:sp>
        <p:nvSpPr>
          <p:cNvPr id="3" name="Объект 2"/>
          <p:cNvSpPr>
            <a:spLocks noGrp="1"/>
          </p:cNvSpPr>
          <p:nvPr>
            <p:ph idx="1"/>
          </p:nvPr>
        </p:nvSpPr>
        <p:spPr>
          <a:xfrm>
            <a:off x="1103312" y="1320800"/>
            <a:ext cx="8946541" cy="4927599"/>
          </a:xfrm>
        </p:spPr>
        <p:txBody>
          <a:bodyPr>
            <a:normAutofit fontScale="70000" lnSpcReduction="20000"/>
          </a:bodyPr>
          <a:lstStyle/>
          <a:p>
            <a:r>
              <a:rPr lang="ru-RU" dirty="0" err="1"/>
              <a:t>Викривачу</a:t>
            </a:r>
            <a:r>
              <a:rPr lang="ru-RU" dirty="0"/>
              <a:t>, </a:t>
            </a:r>
            <a:r>
              <a:rPr lang="ru-RU" dirty="0" err="1"/>
              <a:t>його</a:t>
            </a:r>
            <a:r>
              <a:rPr lang="ru-RU" dirty="0"/>
              <a:t> </a:t>
            </a:r>
            <a:r>
              <a:rPr lang="ru-RU" dirty="0" err="1"/>
              <a:t>близьким</a:t>
            </a:r>
            <a:r>
              <a:rPr lang="ru-RU" dirty="0"/>
              <a:t> особам не </a:t>
            </a:r>
            <a:r>
              <a:rPr lang="ru-RU" dirty="0" err="1"/>
              <a:t>може</a:t>
            </a:r>
            <a:r>
              <a:rPr lang="ru-RU" dirty="0"/>
              <a:t> бути </a:t>
            </a:r>
            <a:r>
              <a:rPr lang="ru-RU" dirty="0" err="1"/>
              <a:t>відмовлено</a:t>
            </a:r>
            <a:r>
              <a:rPr lang="ru-RU" dirty="0"/>
              <a:t> в </a:t>
            </a:r>
            <a:r>
              <a:rPr lang="ru-RU" dirty="0" err="1"/>
              <a:t>укладенні</a:t>
            </a:r>
            <a:r>
              <a:rPr lang="ru-RU" dirty="0"/>
              <a:t> </a:t>
            </a:r>
            <a:r>
              <a:rPr lang="ru-RU" dirty="0" err="1"/>
              <a:t>чи</a:t>
            </a:r>
            <a:r>
              <a:rPr lang="ru-RU" dirty="0"/>
              <a:t> </a:t>
            </a:r>
            <a:r>
              <a:rPr lang="ru-RU" dirty="0" err="1"/>
              <a:t>продовженні</a:t>
            </a:r>
            <a:r>
              <a:rPr lang="ru-RU" dirty="0"/>
              <a:t> договору, трудового договору (контракту), </a:t>
            </a:r>
            <a:r>
              <a:rPr lang="ru-RU" dirty="0" err="1"/>
              <a:t>наданні</a:t>
            </a:r>
            <a:r>
              <a:rPr lang="ru-RU" dirty="0"/>
              <a:t> </a:t>
            </a:r>
            <a:r>
              <a:rPr lang="ru-RU" dirty="0" err="1"/>
              <a:t>адміністративних</a:t>
            </a:r>
            <a:r>
              <a:rPr lang="ru-RU" dirty="0"/>
              <a:t> та </a:t>
            </a:r>
            <a:r>
              <a:rPr lang="ru-RU" dirty="0" err="1"/>
              <a:t>інших</a:t>
            </a:r>
            <a:r>
              <a:rPr lang="ru-RU" dirty="0"/>
              <a:t> </a:t>
            </a:r>
            <a:r>
              <a:rPr lang="ru-RU" dirty="0" err="1"/>
              <a:t>послуг</a:t>
            </a:r>
            <a:r>
              <a:rPr lang="ru-RU" dirty="0"/>
              <a:t> у </a:t>
            </a:r>
            <a:r>
              <a:rPr lang="ru-RU" dirty="0" err="1"/>
              <a:t>зв’язку</a:t>
            </a:r>
            <a:r>
              <a:rPr lang="ru-RU" dirty="0"/>
              <a:t> з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Забороняється</a:t>
            </a:r>
            <a:r>
              <a:rPr lang="ru-RU" dirty="0"/>
              <a:t> </a:t>
            </a:r>
            <a:r>
              <a:rPr lang="ru-RU" dirty="0" err="1"/>
              <a:t>створювати</a:t>
            </a:r>
            <a:r>
              <a:rPr lang="ru-RU" dirty="0"/>
              <a:t> </a:t>
            </a:r>
            <a:r>
              <a:rPr lang="ru-RU" dirty="0" err="1"/>
              <a:t>перешкоди</a:t>
            </a:r>
            <a:r>
              <a:rPr lang="ru-RU" dirty="0"/>
              <a:t> </a:t>
            </a:r>
            <a:r>
              <a:rPr lang="ru-RU" dirty="0" err="1"/>
              <a:t>викривачу</a:t>
            </a:r>
            <a:r>
              <a:rPr lang="ru-RU" dirty="0"/>
              <a:t>, </a:t>
            </a:r>
            <a:r>
              <a:rPr lang="ru-RU" dirty="0" err="1"/>
              <a:t>його</a:t>
            </a:r>
            <a:r>
              <a:rPr lang="ru-RU" dirty="0"/>
              <a:t> </a:t>
            </a:r>
            <a:r>
              <a:rPr lang="ru-RU" dirty="0" err="1"/>
              <a:t>близьким</a:t>
            </a:r>
            <a:r>
              <a:rPr lang="ru-RU" dirty="0"/>
              <a:t> особам у </a:t>
            </a:r>
            <a:r>
              <a:rPr lang="ru-RU" dirty="0" err="1"/>
              <a:t>подальшому</a:t>
            </a:r>
            <a:r>
              <a:rPr lang="ru-RU" dirty="0"/>
              <a:t> </a:t>
            </a:r>
            <a:r>
              <a:rPr lang="ru-RU" dirty="0" err="1"/>
              <a:t>здійсненні</a:t>
            </a:r>
            <a:r>
              <a:rPr lang="ru-RU" dirty="0"/>
              <a:t> ними </a:t>
            </a:r>
            <a:r>
              <a:rPr lang="ru-RU" dirty="0" err="1"/>
              <a:t>їх</a:t>
            </a:r>
            <a:r>
              <a:rPr lang="ru-RU" dirty="0"/>
              <a:t> </a:t>
            </a:r>
            <a:r>
              <a:rPr lang="ru-RU" dirty="0" err="1"/>
              <a:t>трудової</a:t>
            </a:r>
            <a:r>
              <a:rPr lang="ru-RU" dirty="0"/>
              <a:t>, </a:t>
            </a:r>
            <a:r>
              <a:rPr lang="ru-RU" dirty="0" err="1"/>
              <a:t>професійної</a:t>
            </a:r>
            <a:r>
              <a:rPr lang="ru-RU" dirty="0"/>
              <a:t>, </a:t>
            </a:r>
            <a:r>
              <a:rPr lang="ru-RU" dirty="0" err="1"/>
              <a:t>господарської</a:t>
            </a:r>
            <a:r>
              <a:rPr lang="ru-RU" dirty="0"/>
              <a:t>, </a:t>
            </a:r>
            <a:r>
              <a:rPr lang="ru-RU" dirty="0" err="1"/>
              <a:t>громадської</a:t>
            </a:r>
            <a:r>
              <a:rPr lang="ru-RU" dirty="0"/>
              <a:t>, </a:t>
            </a:r>
            <a:r>
              <a:rPr lang="ru-RU" dirty="0" err="1"/>
              <a:t>наукової</a:t>
            </a:r>
            <a:r>
              <a:rPr lang="ru-RU" dirty="0"/>
              <a:t> </a:t>
            </a:r>
            <a:r>
              <a:rPr lang="ru-RU" dirty="0" err="1"/>
              <a:t>або</a:t>
            </a:r>
            <a:r>
              <a:rPr lang="ru-RU" dirty="0"/>
              <a:t> </a:t>
            </a:r>
            <a:r>
              <a:rPr lang="ru-RU" dirty="0" err="1"/>
              <a:t>іншої</a:t>
            </a:r>
            <a:r>
              <a:rPr lang="ru-RU" dirty="0"/>
              <a:t> </a:t>
            </a:r>
            <a:r>
              <a:rPr lang="ru-RU" dirty="0" err="1"/>
              <a:t>діяльності</a:t>
            </a:r>
            <a:r>
              <a:rPr lang="ru-RU" dirty="0"/>
              <a:t>, </a:t>
            </a:r>
            <a:r>
              <a:rPr lang="ru-RU" dirty="0" err="1"/>
              <a:t>проходженні</a:t>
            </a:r>
            <a:r>
              <a:rPr lang="ru-RU" dirty="0"/>
              <a:t> ними </a:t>
            </a:r>
            <a:r>
              <a:rPr lang="ru-RU" dirty="0" err="1"/>
              <a:t>служби</a:t>
            </a:r>
            <a:r>
              <a:rPr lang="ru-RU" dirty="0"/>
              <a:t> </a:t>
            </a:r>
            <a:r>
              <a:rPr lang="ru-RU" dirty="0" err="1"/>
              <a:t>чи</a:t>
            </a:r>
            <a:r>
              <a:rPr lang="ru-RU" dirty="0"/>
              <a:t> </a:t>
            </a:r>
            <a:r>
              <a:rPr lang="ru-RU" dirty="0" err="1"/>
              <a:t>навчання</a:t>
            </a:r>
            <a:r>
              <a:rPr lang="ru-RU" dirty="0"/>
              <a:t>, а </a:t>
            </a:r>
            <a:r>
              <a:rPr lang="ru-RU" dirty="0" err="1"/>
              <a:t>також</a:t>
            </a:r>
            <a:r>
              <a:rPr lang="ru-RU" dirty="0"/>
              <a:t> </a:t>
            </a:r>
            <a:r>
              <a:rPr lang="ru-RU" dirty="0" err="1"/>
              <a:t>вживати</a:t>
            </a:r>
            <a:r>
              <a:rPr lang="ru-RU" dirty="0"/>
              <a:t> будь-</a:t>
            </a:r>
            <a:r>
              <a:rPr lang="ru-RU" dirty="0" err="1"/>
              <a:t>яких</a:t>
            </a:r>
            <a:r>
              <a:rPr lang="ru-RU" dirty="0"/>
              <a:t> </a:t>
            </a:r>
            <a:r>
              <a:rPr lang="ru-RU" dirty="0" err="1"/>
              <a:t>дискримінаційних</a:t>
            </a:r>
            <a:r>
              <a:rPr lang="ru-RU" dirty="0"/>
              <a:t> </a:t>
            </a:r>
            <a:r>
              <a:rPr lang="ru-RU" dirty="0" err="1"/>
              <a:t>заходів</a:t>
            </a:r>
            <a:r>
              <a:rPr lang="ru-RU" dirty="0"/>
              <a:t> у </a:t>
            </a:r>
            <a:r>
              <a:rPr lang="ru-RU" dirty="0" err="1"/>
              <a:t>зв’язку</a:t>
            </a:r>
            <a:r>
              <a:rPr lang="ru-RU" dirty="0"/>
              <a:t> з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endParaRPr lang="ru-RU" dirty="0"/>
          </a:p>
          <a:p>
            <a:r>
              <a:rPr lang="ru-RU" dirty="0" err="1"/>
              <a:t>Викривачу</a:t>
            </a:r>
            <a:r>
              <a:rPr lang="ru-RU" dirty="0"/>
              <a:t>, </a:t>
            </a:r>
            <a:r>
              <a:rPr lang="ru-RU" dirty="0" err="1"/>
              <a:t>його</a:t>
            </a:r>
            <a:r>
              <a:rPr lang="ru-RU" dirty="0"/>
              <a:t> </a:t>
            </a:r>
            <a:r>
              <a:rPr lang="ru-RU" dirty="0" err="1"/>
              <a:t>близьким</a:t>
            </a:r>
            <a:r>
              <a:rPr lang="ru-RU" dirty="0"/>
              <a:t> особам, права </a:t>
            </a:r>
            <a:r>
              <a:rPr lang="ru-RU" dirty="0" err="1"/>
              <a:t>яких</a:t>
            </a:r>
            <a:r>
              <a:rPr lang="ru-RU" dirty="0"/>
              <a:t> </a:t>
            </a:r>
            <a:r>
              <a:rPr lang="ru-RU" dirty="0" err="1"/>
              <a:t>порушені</a:t>
            </a:r>
            <a:r>
              <a:rPr lang="ru-RU" dirty="0"/>
              <a:t> </a:t>
            </a:r>
            <a:r>
              <a:rPr lang="ru-RU" dirty="0" err="1"/>
              <a:t>всупереч</a:t>
            </a:r>
            <a:r>
              <a:rPr lang="ru-RU" dirty="0"/>
              <a:t> </a:t>
            </a:r>
            <a:r>
              <a:rPr lang="ru-RU" dirty="0" err="1"/>
              <a:t>положенням</a:t>
            </a:r>
            <a:r>
              <a:rPr lang="ru-RU" dirty="0"/>
              <a:t> </a:t>
            </a:r>
            <a:r>
              <a:rPr lang="ru-RU" dirty="0" err="1"/>
              <a:t>частин</a:t>
            </a:r>
            <a:r>
              <a:rPr lang="ru-RU" dirty="0"/>
              <a:t> </a:t>
            </a:r>
            <a:r>
              <a:rPr lang="ru-RU" dirty="0" err="1"/>
              <a:t>першої</a:t>
            </a:r>
            <a:r>
              <a:rPr lang="ru-RU" dirty="0"/>
              <a:t> – </a:t>
            </a:r>
            <a:r>
              <a:rPr lang="ru-RU" dirty="0" err="1"/>
              <a:t>третьої</a:t>
            </a:r>
            <a:r>
              <a:rPr lang="ru-RU" dirty="0"/>
              <a:t> </a:t>
            </a:r>
            <a:r>
              <a:rPr lang="ru-RU" dirty="0" err="1"/>
              <a:t>статті</a:t>
            </a:r>
            <a:r>
              <a:rPr lang="ru-RU" dirty="0"/>
              <a:t> 53-4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гарантується</a:t>
            </a:r>
            <a:r>
              <a:rPr lang="ru-RU" dirty="0"/>
              <a:t> </a:t>
            </a:r>
            <a:r>
              <a:rPr lang="ru-RU" dirty="0" err="1"/>
              <a:t>поновлення</a:t>
            </a:r>
            <a:r>
              <a:rPr lang="ru-RU" dirty="0"/>
              <a:t> </a:t>
            </a:r>
            <a:r>
              <a:rPr lang="ru-RU" dirty="0" err="1"/>
              <a:t>їх</a:t>
            </a:r>
            <a:r>
              <a:rPr lang="ru-RU" dirty="0"/>
              <a:t> </a:t>
            </a:r>
            <a:r>
              <a:rPr lang="ru-RU" dirty="0" err="1"/>
              <a:t>порушених</a:t>
            </a:r>
            <a:r>
              <a:rPr lang="ru-RU" dirty="0"/>
              <a:t> прав.</a:t>
            </a:r>
          </a:p>
          <a:p>
            <a:endParaRPr lang="ru-RU" dirty="0"/>
          </a:p>
          <a:p>
            <a:r>
              <a:rPr lang="ru-RU" dirty="0"/>
              <a:t>Викривач, </a:t>
            </a:r>
            <a:r>
              <a:rPr lang="ru-RU" dirty="0" err="1"/>
              <a:t>його</a:t>
            </a:r>
            <a:r>
              <a:rPr lang="ru-RU" dirty="0"/>
              <a:t> </a:t>
            </a:r>
            <a:r>
              <a:rPr lang="ru-RU" dirty="0" err="1"/>
              <a:t>близькі</a:t>
            </a:r>
            <a:r>
              <a:rPr lang="ru-RU" dirty="0"/>
              <a:t> особи, </a:t>
            </a:r>
            <a:r>
              <a:rPr lang="ru-RU" dirty="0" err="1"/>
              <a:t>звільнені</a:t>
            </a:r>
            <a:r>
              <a:rPr lang="ru-RU" dirty="0"/>
              <a:t> з </a:t>
            </a:r>
            <a:r>
              <a:rPr lang="ru-RU" dirty="0" err="1"/>
              <a:t>роботи</a:t>
            </a:r>
            <a:r>
              <a:rPr lang="ru-RU" dirty="0"/>
              <a:t> у </a:t>
            </a:r>
            <a:r>
              <a:rPr lang="ru-RU" dirty="0" err="1"/>
              <a:t>зв’язку</a:t>
            </a:r>
            <a:r>
              <a:rPr lang="ru-RU" dirty="0"/>
              <a:t> з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підлягають</a:t>
            </a:r>
            <a:r>
              <a:rPr lang="ru-RU" dirty="0"/>
              <a:t> </a:t>
            </a:r>
            <a:r>
              <a:rPr lang="ru-RU" dirty="0" err="1"/>
              <a:t>негайному</a:t>
            </a:r>
            <a:r>
              <a:rPr lang="ru-RU" dirty="0"/>
              <a:t> </a:t>
            </a:r>
            <a:r>
              <a:rPr lang="ru-RU" dirty="0" err="1"/>
              <a:t>поновленню</a:t>
            </a:r>
            <a:r>
              <a:rPr lang="ru-RU" dirty="0"/>
              <a:t> на </a:t>
            </a:r>
            <a:r>
              <a:rPr lang="ru-RU" dirty="0" err="1"/>
              <a:t>попередній</a:t>
            </a:r>
            <a:r>
              <a:rPr lang="ru-RU" dirty="0"/>
              <a:t> </a:t>
            </a:r>
            <a:r>
              <a:rPr lang="ru-RU" dirty="0" err="1"/>
              <a:t>роботі</a:t>
            </a:r>
            <a:r>
              <a:rPr lang="ru-RU" dirty="0"/>
              <a:t> (</a:t>
            </a:r>
            <a:r>
              <a:rPr lang="ru-RU" dirty="0" err="1"/>
              <a:t>посаді</a:t>
            </a:r>
            <a:r>
              <a:rPr lang="ru-RU" dirty="0"/>
              <a:t>), а </a:t>
            </a:r>
            <a:r>
              <a:rPr lang="ru-RU" dirty="0" err="1"/>
              <a:t>також</a:t>
            </a:r>
            <a:r>
              <a:rPr lang="ru-RU" dirty="0"/>
              <a:t> </a:t>
            </a:r>
            <a:r>
              <a:rPr lang="ru-RU" dirty="0" err="1"/>
              <a:t>їм</a:t>
            </a:r>
            <a:r>
              <a:rPr lang="ru-RU" dirty="0"/>
              <a:t> </a:t>
            </a:r>
            <a:r>
              <a:rPr lang="ru-RU" dirty="0" err="1"/>
              <a:t>виплачується</a:t>
            </a:r>
            <a:r>
              <a:rPr lang="ru-RU" dirty="0"/>
              <a:t> </a:t>
            </a:r>
            <a:r>
              <a:rPr lang="ru-RU" dirty="0" err="1"/>
              <a:t>середній</a:t>
            </a:r>
            <a:r>
              <a:rPr lang="ru-RU" dirty="0"/>
              <a:t> </a:t>
            </a:r>
            <a:r>
              <a:rPr lang="ru-RU" dirty="0" err="1"/>
              <a:t>заробіток</a:t>
            </a:r>
            <a:r>
              <a:rPr lang="ru-RU" dirty="0"/>
              <a:t> за час </a:t>
            </a:r>
            <a:r>
              <a:rPr lang="ru-RU" dirty="0" err="1"/>
              <a:t>вимушеного</a:t>
            </a:r>
            <a:r>
              <a:rPr lang="ru-RU" dirty="0"/>
              <a:t> прогулу, але не </a:t>
            </a:r>
            <a:r>
              <a:rPr lang="ru-RU" dirty="0" err="1"/>
              <a:t>більш</a:t>
            </a:r>
            <a:r>
              <a:rPr lang="ru-RU" dirty="0"/>
              <a:t> як за один </a:t>
            </a:r>
            <a:r>
              <a:rPr lang="ru-RU" dirty="0" err="1"/>
              <a:t>рік</a:t>
            </a:r>
            <a:r>
              <a:rPr lang="ru-RU" dirty="0"/>
              <a:t>. </a:t>
            </a:r>
            <a:r>
              <a:rPr lang="ru-RU" dirty="0" err="1"/>
              <a:t>Якщо</a:t>
            </a:r>
            <a:r>
              <a:rPr lang="ru-RU" dirty="0"/>
              <a:t> </a:t>
            </a:r>
            <a:r>
              <a:rPr lang="ru-RU" dirty="0" err="1"/>
              <a:t>заява</a:t>
            </a:r>
            <a:r>
              <a:rPr lang="ru-RU" dirty="0"/>
              <a:t> про </a:t>
            </a:r>
            <a:r>
              <a:rPr lang="ru-RU" dirty="0" err="1"/>
              <a:t>поновлення</a:t>
            </a:r>
            <a:r>
              <a:rPr lang="ru-RU" dirty="0"/>
              <a:t> </a:t>
            </a:r>
            <a:r>
              <a:rPr lang="ru-RU" dirty="0" err="1"/>
              <a:t>викривача</a:t>
            </a:r>
            <a:r>
              <a:rPr lang="ru-RU" dirty="0"/>
              <a:t>, </a:t>
            </a:r>
            <a:r>
              <a:rPr lang="ru-RU" dirty="0" err="1"/>
              <a:t>його</a:t>
            </a:r>
            <a:r>
              <a:rPr lang="ru-RU" dirty="0"/>
              <a:t> </a:t>
            </a:r>
            <a:r>
              <a:rPr lang="ru-RU" dirty="0" err="1"/>
              <a:t>близької</a:t>
            </a:r>
            <a:r>
              <a:rPr lang="ru-RU" dirty="0"/>
              <a:t> особи на </a:t>
            </a:r>
            <a:r>
              <a:rPr lang="ru-RU" dirty="0" err="1"/>
              <a:t>роботі</a:t>
            </a:r>
            <a:r>
              <a:rPr lang="ru-RU" dirty="0"/>
              <a:t> (</a:t>
            </a:r>
            <a:r>
              <a:rPr lang="ru-RU" dirty="0" err="1"/>
              <a:t>посаді</a:t>
            </a:r>
            <a:r>
              <a:rPr lang="ru-RU" dirty="0"/>
              <a:t>) </a:t>
            </a:r>
            <a:r>
              <a:rPr lang="ru-RU" dirty="0" err="1"/>
              <a:t>розглядається</a:t>
            </a:r>
            <a:r>
              <a:rPr lang="ru-RU" dirty="0"/>
              <a:t> </a:t>
            </a:r>
            <a:r>
              <a:rPr lang="ru-RU" dirty="0" err="1"/>
              <a:t>більше</a:t>
            </a:r>
            <a:r>
              <a:rPr lang="ru-RU" dirty="0"/>
              <a:t> одного року не з </a:t>
            </a:r>
            <a:r>
              <a:rPr lang="ru-RU" dirty="0" err="1"/>
              <a:t>їхньої</a:t>
            </a:r>
            <a:r>
              <a:rPr lang="ru-RU" dirty="0"/>
              <a:t> вини, </a:t>
            </a:r>
            <a:r>
              <a:rPr lang="ru-RU" dirty="0" err="1"/>
              <a:t>їм</a:t>
            </a:r>
            <a:r>
              <a:rPr lang="ru-RU" dirty="0"/>
              <a:t> </a:t>
            </a:r>
            <a:r>
              <a:rPr lang="ru-RU" dirty="0" err="1"/>
              <a:t>виплачується</a:t>
            </a:r>
            <a:r>
              <a:rPr lang="ru-RU" dirty="0"/>
              <a:t> </a:t>
            </a:r>
            <a:r>
              <a:rPr lang="ru-RU" dirty="0" err="1"/>
              <a:t>середній</a:t>
            </a:r>
            <a:r>
              <a:rPr lang="ru-RU" dirty="0"/>
              <a:t> </a:t>
            </a:r>
            <a:r>
              <a:rPr lang="ru-RU" dirty="0" err="1"/>
              <a:t>заробіток</a:t>
            </a:r>
            <a:r>
              <a:rPr lang="ru-RU" dirty="0"/>
              <a:t> за весь час </a:t>
            </a:r>
            <a:r>
              <a:rPr lang="ru-RU" dirty="0" err="1"/>
              <a:t>вимушеного</a:t>
            </a:r>
            <a:r>
              <a:rPr lang="ru-RU" dirty="0"/>
              <a:t> прогулу.</a:t>
            </a:r>
          </a:p>
          <a:p>
            <a:endParaRPr lang="ru-RU" dirty="0"/>
          </a:p>
        </p:txBody>
      </p:sp>
    </p:spTree>
    <p:extLst>
      <p:ext uri="{BB962C8B-B14F-4D97-AF65-F5344CB8AC3E}">
        <p14:creationId xmlns:p14="http://schemas.microsoft.com/office/powerpoint/2010/main" val="27780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За </a:t>
            </a:r>
            <a:r>
              <a:rPr lang="ru-RU" dirty="0" err="1"/>
              <a:t>останній</a:t>
            </a:r>
            <a:r>
              <a:rPr lang="ru-RU" dirty="0"/>
              <a:t> рік </a:t>
            </a:r>
            <a:r>
              <a:rPr lang="ru-RU" dirty="0" err="1"/>
              <a:t>показники</a:t>
            </a:r>
            <a:r>
              <a:rPr lang="ru-RU" dirty="0"/>
              <a:t> України в </a:t>
            </a:r>
            <a:r>
              <a:rPr lang="ru-RU" dirty="0" err="1"/>
              <a:t>Індексі</a:t>
            </a:r>
            <a:r>
              <a:rPr lang="ru-RU" dirty="0"/>
              <a:t> </a:t>
            </a:r>
            <a:r>
              <a:rPr lang="ru-RU" dirty="0" err="1"/>
              <a:t>сприйняття</a:t>
            </a:r>
            <a:r>
              <a:rPr lang="ru-RU" dirty="0"/>
              <a:t> корупції (</a:t>
            </a:r>
            <a:r>
              <a:rPr lang="en-US" dirty="0"/>
              <a:t>Corruption Perceptions Index — CPI) </a:t>
            </a:r>
            <a:r>
              <a:rPr lang="ru-RU" b="1" dirty="0" err="1"/>
              <a:t>виросли</a:t>
            </a:r>
            <a:r>
              <a:rPr lang="ru-RU" b="1" dirty="0"/>
              <a:t> на 3 </a:t>
            </a:r>
            <a:r>
              <a:rPr lang="ru-RU" b="1" dirty="0" err="1"/>
              <a:t>бали</a:t>
            </a:r>
            <a:r>
              <a:rPr lang="ru-RU" dirty="0"/>
              <a:t>. Із 33 балами зі 100 </a:t>
            </a:r>
            <a:r>
              <a:rPr lang="ru-RU" dirty="0" err="1"/>
              <a:t>можливих</a:t>
            </a:r>
            <a:r>
              <a:rPr lang="ru-RU" dirty="0"/>
              <a:t> ми отримали 117 місце зі 180 країн у списку СРІ. </a:t>
            </a:r>
            <a:r>
              <a:rPr lang="ru-RU" dirty="0" err="1"/>
              <a:t>Поруч</a:t>
            </a:r>
            <a:r>
              <a:rPr lang="ru-RU" dirty="0"/>
              <a:t> із нами у рейтингу </a:t>
            </a:r>
            <a:r>
              <a:rPr lang="ru-RU" dirty="0" err="1"/>
              <a:t>Єгипет</a:t>
            </a:r>
            <a:r>
              <a:rPr lang="ru-RU" dirty="0"/>
              <a:t>, </a:t>
            </a:r>
            <a:r>
              <a:rPr lang="ru-RU" dirty="0" err="1"/>
              <a:t>африканська</a:t>
            </a:r>
            <a:r>
              <a:rPr lang="ru-RU" dirty="0"/>
              <a:t> </a:t>
            </a:r>
            <a:r>
              <a:rPr lang="ru-RU" dirty="0" err="1"/>
              <a:t>Есватіні</a:t>
            </a:r>
            <a:r>
              <a:rPr lang="ru-RU" dirty="0"/>
              <a:t> (</a:t>
            </a:r>
            <a:r>
              <a:rPr lang="ru-RU" dirty="0" err="1"/>
              <a:t>Свазіленд</a:t>
            </a:r>
            <a:r>
              <a:rPr lang="ru-RU" dirty="0"/>
              <a:t>), Непал, </a:t>
            </a:r>
            <a:r>
              <a:rPr lang="ru-RU" dirty="0" err="1"/>
              <a:t>Сьєрра</a:t>
            </a:r>
            <a:r>
              <a:rPr lang="ru-RU" dirty="0"/>
              <a:t>-Леоне та </a:t>
            </a:r>
            <a:r>
              <a:rPr lang="ru-RU" dirty="0" err="1"/>
              <a:t>Замбія</a:t>
            </a:r>
            <a:r>
              <a:rPr lang="ru-RU" dirty="0"/>
              <a:t> — всі ці країни так само у </a:t>
            </a:r>
            <a:r>
              <a:rPr lang="en-US" dirty="0"/>
              <a:t>CPI-202</a:t>
            </a:r>
            <a:r>
              <a:rPr lang="uk-UA" dirty="0"/>
              <a:t>1 </a:t>
            </a:r>
            <a:r>
              <a:rPr lang="ru-RU" dirty="0"/>
              <a:t>набрали по 33 </a:t>
            </a:r>
            <a:r>
              <a:rPr lang="ru-RU" dirty="0" err="1"/>
              <a:t>бали</a:t>
            </a:r>
            <a:r>
              <a:rPr lang="ru-RU" dirty="0"/>
              <a:t>.</a:t>
            </a:r>
          </a:p>
        </p:txBody>
      </p:sp>
    </p:spTree>
    <p:extLst>
      <p:ext uri="{BB962C8B-B14F-4D97-AF65-F5344CB8AC3E}">
        <p14:creationId xmlns:p14="http://schemas.microsoft.com/office/powerpoint/2010/main" val="145408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490711"/>
          </a:xfrm>
        </p:spPr>
        <p:txBody>
          <a:bodyPr/>
          <a:lstStyle/>
          <a:p>
            <a:endParaRPr lang="ru-RU" dirty="0"/>
          </a:p>
        </p:txBody>
      </p:sp>
      <p:sp>
        <p:nvSpPr>
          <p:cNvPr id="3" name="Объект 2"/>
          <p:cNvSpPr>
            <a:spLocks noGrp="1"/>
          </p:cNvSpPr>
          <p:nvPr>
            <p:ph idx="1"/>
          </p:nvPr>
        </p:nvSpPr>
        <p:spPr>
          <a:xfrm>
            <a:off x="0" y="452718"/>
            <a:ext cx="8946541" cy="5058228"/>
          </a:xfrm>
        </p:spPr>
        <p:txBody>
          <a:bodyPr>
            <a:normAutofit fontScale="85000" lnSpcReduction="10000"/>
          </a:bodyPr>
          <a:lstStyle/>
          <a:p>
            <a:endParaRPr lang="ru-RU" dirty="0"/>
          </a:p>
          <a:p>
            <a:endParaRPr lang="ru-RU" dirty="0"/>
          </a:p>
          <a:p>
            <a:r>
              <a:rPr lang="ru-RU" dirty="0" err="1"/>
              <a:t>Викривач</a:t>
            </a:r>
            <a:r>
              <a:rPr lang="ru-RU" dirty="0"/>
              <a:t>, </a:t>
            </a:r>
            <a:r>
              <a:rPr lang="ru-RU" dirty="0" err="1"/>
              <a:t>його</a:t>
            </a:r>
            <a:r>
              <a:rPr lang="ru-RU" dirty="0"/>
              <a:t> </a:t>
            </a:r>
            <a:r>
              <a:rPr lang="ru-RU" dirty="0" err="1"/>
              <a:t>близькі</a:t>
            </a:r>
            <a:r>
              <a:rPr lang="ru-RU" dirty="0"/>
              <a:t> особи, </a:t>
            </a:r>
            <a:r>
              <a:rPr lang="ru-RU" dirty="0" err="1"/>
              <a:t>переведені</a:t>
            </a:r>
            <a:r>
              <a:rPr lang="ru-RU" dirty="0"/>
              <a:t> на </a:t>
            </a:r>
            <a:r>
              <a:rPr lang="ru-RU" dirty="0" err="1"/>
              <a:t>іншу</a:t>
            </a:r>
            <a:r>
              <a:rPr lang="ru-RU" dirty="0"/>
              <a:t> </a:t>
            </a:r>
            <a:r>
              <a:rPr lang="ru-RU" dirty="0" err="1"/>
              <a:t>постійну</a:t>
            </a:r>
            <a:r>
              <a:rPr lang="ru-RU" dirty="0"/>
              <a:t> </a:t>
            </a:r>
            <a:r>
              <a:rPr lang="ru-RU" dirty="0" err="1"/>
              <a:t>нижчеоплачувану</a:t>
            </a:r>
            <a:r>
              <a:rPr lang="ru-RU" dirty="0"/>
              <a:t> роботу (посаду) у </a:t>
            </a:r>
            <a:r>
              <a:rPr lang="ru-RU" dirty="0" err="1"/>
              <a:t>зв’язку</a:t>
            </a:r>
            <a:r>
              <a:rPr lang="ru-RU" dirty="0"/>
              <a:t> з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підлягають</a:t>
            </a:r>
            <a:r>
              <a:rPr lang="ru-RU" dirty="0"/>
              <a:t> </a:t>
            </a:r>
            <a:r>
              <a:rPr lang="ru-RU" dirty="0" err="1"/>
              <a:t>негайному</a:t>
            </a:r>
            <a:r>
              <a:rPr lang="ru-RU" dirty="0"/>
              <a:t> </a:t>
            </a:r>
            <a:r>
              <a:rPr lang="ru-RU" dirty="0" err="1"/>
              <a:t>поновленню</a:t>
            </a:r>
            <a:r>
              <a:rPr lang="ru-RU" dirty="0"/>
              <a:t> на </a:t>
            </a:r>
            <a:r>
              <a:rPr lang="ru-RU" dirty="0" err="1"/>
              <a:t>попередній</a:t>
            </a:r>
            <a:r>
              <a:rPr lang="ru-RU" dirty="0"/>
              <a:t> </a:t>
            </a:r>
            <a:r>
              <a:rPr lang="ru-RU" dirty="0" err="1"/>
              <a:t>роботі</a:t>
            </a:r>
            <a:r>
              <a:rPr lang="ru-RU" dirty="0"/>
              <a:t> (</a:t>
            </a:r>
            <a:r>
              <a:rPr lang="ru-RU" dirty="0" err="1"/>
              <a:t>посаді</a:t>
            </a:r>
            <a:r>
              <a:rPr lang="ru-RU" dirty="0"/>
              <a:t>), а </a:t>
            </a:r>
            <a:r>
              <a:rPr lang="ru-RU" dirty="0" err="1"/>
              <a:t>також</a:t>
            </a:r>
            <a:r>
              <a:rPr lang="ru-RU" dirty="0"/>
              <a:t> </a:t>
            </a:r>
            <a:r>
              <a:rPr lang="ru-RU" dirty="0" err="1"/>
              <a:t>їм</a:t>
            </a:r>
            <a:r>
              <a:rPr lang="ru-RU" dirty="0"/>
              <a:t> </a:t>
            </a:r>
            <a:r>
              <a:rPr lang="ru-RU" dirty="0" err="1"/>
              <a:t>виплачується</a:t>
            </a:r>
            <a:r>
              <a:rPr lang="ru-RU" dirty="0"/>
              <a:t> </a:t>
            </a:r>
            <a:r>
              <a:rPr lang="ru-RU" dirty="0" err="1"/>
              <a:t>різниця</a:t>
            </a:r>
            <a:r>
              <a:rPr lang="ru-RU" dirty="0"/>
              <a:t> в </a:t>
            </a:r>
            <a:r>
              <a:rPr lang="ru-RU" dirty="0" err="1"/>
              <a:t>заробітку</a:t>
            </a:r>
            <a:r>
              <a:rPr lang="ru-RU" dirty="0"/>
              <a:t> за час </a:t>
            </a:r>
            <a:r>
              <a:rPr lang="ru-RU" dirty="0" err="1"/>
              <a:t>виконання</a:t>
            </a:r>
            <a:r>
              <a:rPr lang="ru-RU" dirty="0"/>
              <a:t> </a:t>
            </a:r>
            <a:r>
              <a:rPr lang="ru-RU" dirty="0" err="1"/>
              <a:t>нижчеоплачуваної</a:t>
            </a:r>
            <a:r>
              <a:rPr lang="ru-RU" dirty="0"/>
              <a:t> </a:t>
            </a:r>
            <a:r>
              <a:rPr lang="ru-RU" dirty="0" err="1"/>
              <a:t>роботи</a:t>
            </a:r>
            <a:r>
              <a:rPr lang="ru-RU" dirty="0"/>
              <a:t>, але не </a:t>
            </a:r>
            <a:r>
              <a:rPr lang="ru-RU" dirty="0" err="1"/>
              <a:t>більш</a:t>
            </a:r>
            <a:r>
              <a:rPr lang="ru-RU" dirty="0"/>
              <a:t> як за один </a:t>
            </a:r>
            <a:r>
              <a:rPr lang="ru-RU" dirty="0" err="1"/>
              <a:t>рік</a:t>
            </a:r>
            <a:r>
              <a:rPr lang="ru-RU" dirty="0"/>
              <a:t>. </a:t>
            </a:r>
            <a:r>
              <a:rPr lang="ru-RU" dirty="0" err="1"/>
              <a:t>Якщо</a:t>
            </a:r>
            <a:r>
              <a:rPr lang="ru-RU" dirty="0"/>
              <a:t> </a:t>
            </a:r>
            <a:r>
              <a:rPr lang="ru-RU" dirty="0" err="1"/>
              <a:t>заява</a:t>
            </a:r>
            <a:r>
              <a:rPr lang="ru-RU" dirty="0"/>
              <a:t> про </a:t>
            </a:r>
            <a:r>
              <a:rPr lang="ru-RU" dirty="0" err="1"/>
              <a:t>поновлення</a:t>
            </a:r>
            <a:r>
              <a:rPr lang="ru-RU" dirty="0"/>
              <a:t> </a:t>
            </a:r>
            <a:r>
              <a:rPr lang="ru-RU" dirty="0" err="1"/>
              <a:t>викривача</a:t>
            </a:r>
            <a:r>
              <a:rPr lang="ru-RU" dirty="0"/>
              <a:t>, </a:t>
            </a:r>
            <a:r>
              <a:rPr lang="ru-RU" dirty="0" err="1"/>
              <a:t>його</a:t>
            </a:r>
            <a:r>
              <a:rPr lang="ru-RU" dirty="0"/>
              <a:t> </a:t>
            </a:r>
            <a:r>
              <a:rPr lang="ru-RU" dirty="0" err="1"/>
              <a:t>близької</a:t>
            </a:r>
            <a:r>
              <a:rPr lang="ru-RU" dirty="0"/>
              <a:t> особи на </a:t>
            </a:r>
            <a:r>
              <a:rPr lang="ru-RU" dirty="0" err="1"/>
              <a:t>роботі</a:t>
            </a:r>
            <a:r>
              <a:rPr lang="ru-RU" dirty="0"/>
              <a:t> </a:t>
            </a:r>
            <a:r>
              <a:rPr lang="ru-RU" dirty="0" err="1"/>
              <a:t>розглядається</a:t>
            </a:r>
            <a:r>
              <a:rPr lang="ru-RU" dirty="0"/>
              <a:t> </a:t>
            </a:r>
            <a:r>
              <a:rPr lang="ru-RU" dirty="0" err="1"/>
              <a:t>більше</a:t>
            </a:r>
            <a:r>
              <a:rPr lang="ru-RU" dirty="0"/>
              <a:t> одного року не з </a:t>
            </a:r>
            <a:r>
              <a:rPr lang="ru-RU" dirty="0" err="1"/>
              <a:t>їхньої</a:t>
            </a:r>
            <a:r>
              <a:rPr lang="ru-RU" dirty="0"/>
              <a:t> вини, </a:t>
            </a:r>
            <a:r>
              <a:rPr lang="ru-RU" dirty="0" err="1"/>
              <a:t>їм</a:t>
            </a:r>
            <a:r>
              <a:rPr lang="ru-RU" dirty="0"/>
              <a:t> </a:t>
            </a:r>
            <a:r>
              <a:rPr lang="ru-RU" dirty="0" err="1"/>
              <a:t>виплачується</a:t>
            </a:r>
            <a:r>
              <a:rPr lang="ru-RU" dirty="0"/>
              <a:t> </a:t>
            </a:r>
            <a:r>
              <a:rPr lang="ru-RU" dirty="0" err="1"/>
              <a:t>середній</a:t>
            </a:r>
            <a:r>
              <a:rPr lang="ru-RU" dirty="0"/>
              <a:t> </a:t>
            </a:r>
            <a:r>
              <a:rPr lang="ru-RU" dirty="0" err="1"/>
              <a:t>заробіток</a:t>
            </a:r>
            <a:r>
              <a:rPr lang="ru-RU" dirty="0"/>
              <a:t> за весь час </a:t>
            </a:r>
            <a:r>
              <a:rPr lang="ru-RU" dirty="0" err="1"/>
              <a:t>вимушеного</a:t>
            </a:r>
            <a:r>
              <a:rPr lang="ru-RU" dirty="0"/>
              <a:t> прогулу.</a:t>
            </a:r>
          </a:p>
          <a:p>
            <a:endParaRPr lang="ru-RU" dirty="0"/>
          </a:p>
          <a:p>
            <a:r>
              <a:rPr lang="ru-RU" dirty="0"/>
              <a:t>У </a:t>
            </a:r>
            <a:r>
              <a:rPr lang="ru-RU" dirty="0" err="1"/>
              <a:t>разі</a:t>
            </a:r>
            <a:r>
              <a:rPr lang="ru-RU" dirty="0"/>
              <a:t> </a:t>
            </a:r>
            <a:r>
              <a:rPr lang="ru-RU" dirty="0" err="1"/>
              <a:t>наявності</a:t>
            </a:r>
            <a:r>
              <a:rPr lang="ru-RU" dirty="0"/>
              <a:t> </a:t>
            </a:r>
            <a:r>
              <a:rPr lang="ru-RU" dirty="0" err="1"/>
              <a:t>підстав</a:t>
            </a:r>
            <a:r>
              <a:rPr lang="ru-RU" dirty="0"/>
              <a:t> для </a:t>
            </a:r>
            <a:r>
              <a:rPr lang="ru-RU" dirty="0" err="1"/>
              <a:t>поновлення</a:t>
            </a:r>
            <a:r>
              <a:rPr lang="ru-RU" dirty="0"/>
              <a:t> на </a:t>
            </a:r>
            <a:r>
              <a:rPr lang="ru-RU" dirty="0" err="1"/>
              <a:t>роботі</a:t>
            </a:r>
            <a:r>
              <a:rPr lang="ru-RU" dirty="0"/>
              <a:t> </a:t>
            </a:r>
            <a:r>
              <a:rPr lang="ru-RU" dirty="0" err="1"/>
              <a:t>працівника</a:t>
            </a:r>
            <a:r>
              <a:rPr lang="ru-RU" dirty="0"/>
              <a:t>, </a:t>
            </a:r>
            <a:r>
              <a:rPr lang="ru-RU" dirty="0" err="1"/>
              <a:t>звільненого</a:t>
            </a:r>
            <a:r>
              <a:rPr lang="ru-RU" dirty="0"/>
              <a:t> у </a:t>
            </a:r>
            <a:r>
              <a:rPr lang="ru-RU" dirty="0" err="1"/>
              <a:t>зв’язку</a:t>
            </a:r>
            <a:r>
              <a:rPr lang="ru-RU" dirty="0"/>
              <a:t> </a:t>
            </a:r>
            <a:r>
              <a:rPr lang="ru-RU" dirty="0" err="1"/>
              <a:t>із</a:t>
            </a:r>
            <a:r>
              <a:rPr lang="ru-RU" dirty="0"/>
              <a:t> </a:t>
            </a:r>
            <a:r>
              <a:rPr lang="ru-RU" dirty="0" err="1"/>
              <a:t>здійсненим</a:t>
            </a:r>
            <a:r>
              <a:rPr lang="ru-RU" dirty="0"/>
              <a:t> ним, </a:t>
            </a:r>
            <a:r>
              <a:rPr lang="ru-RU" dirty="0" err="1"/>
              <a:t>його</a:t>
            </a:r>
            <a:r>
              <a:rPr lang="ru-RU" dirty="0"/>
              <a:t> </a:t>
            </a:r>
            <a:r>
              <a:rPr lang="ru-RU" dirty="0" err="1"/>
              <a:t>близькою</a:t>
            </a:r>
            <a:r>
              <a:rPr lang="ru-RU" dirty="0"/>
              <a:t> особою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та за </a:t>
            </a:r>
            <a:r>
              <a:rPr lang="ru-RU" dirty="0" err="1"/>
              <a:t>його</a:t>
            </a:r>
            <a:r>
              <a:rPr lang="ru-RU" dirty="0"/>
              <a:t> </a:t>
            </a:r>
            <a:r>
              <a:rPr lang="ru-RU" dirty="0" err="1"/>
              <a:t>відмови</a:t>
            </a:r>
            <a:r>
              <a:rPr lang="ru-RU" dirty="0"/>
              <a:t> </a:t>
            </a:r>
            <a:r>
              <a:rPr lang="ru-RU" dirty="0" err="1"/>
              <a:t>від</a:t>
            </a:r>
            <a:r>
              <a:rPr lang="ru-RU" dirty="0"/>
              <a:t> такого </a:t>
            </a:r>
            <a:r>
              <a:rPr lang="ru-RU" dirty="0" err="1"/>
              <a:t>поновлення</a:t>
            </a:r>
            <a:r>
              <a:rPr lang="ru-RU" dirty="0"/>
              <a:t> </a:t>
            </a:r>
            <a:r>
              <a:rPr lang="ru-RU" dirty="0" err="1"/>
              <a:t>йому</a:t>
            </a:r>
            <a:r>
              <a:rPr lang="ru-RU" dirty="0"/>
              <a:t> </a:t>
            </a:r>
            <a:r>
              <a:rPr lang="ru-RU" dirty="0" err="1"/>
              <a:t>виплачується</a:t>
            </a:r>
            <a:r>
              <a:rPr lang="ru-RU" dirty="0"/>
              <a:t> </a:t>
            </a:r>
            <a:r>
              <a:rPr lang="ru-RU" dirty="0" err="1"/>
              <a:t>грошова</a:t>
            </a:r>
            <a:r>
              <a:rPr lang="ru-RU" dirty="0"/>
              <a:t> </a:t>
            </a:r>
            <a:r>
              <a:rPr lang="ru-RU" dirty="0" err="1"/>
              <a:t>компенсація</a:t>
            </a:r>
            <a:r>
              <a:rPr lang="ru-RU" dirty="0"/>
              <a:t> у </a:t>
            </a:r>
            <a:r>
              <a:rPr lang="ru-RU" dirty="0" err="1"/>
              <a:t>розмірі</a:t>
            </a:r>
            <a:r>
              <a:rPr lang="ru-RU" dirty="0"/>
              <a:t> </a:t>
            </a:r>
            <a:r>
              <a:rPr lang="ru-RU" dirty="0" err="1"/>
              <a:t>шестимісячного</a:t>
            </a:r>
            <a:r>
              <a:rPr lang="ru-RU" dirty="0"/>
              <a:t> </a:t>
            </a:r>
            <a:r>
              <a:rPr lang="ru-RU" dirty="0" err="1"/>
              <a:t>середнього</a:t>
            </a:r>
            <a:r>
              <a:rPr lang="ru-RU" dirty="0"/>
              <a:t> </a:t>
            </a:r>
            <a:r>
              <a:rPr lang="ru-RU" dirty="0" err="1"/>
              <a:t>заробітку</a:t>
            </a:r>
            <a:r>
              <a:rPr lang="ru-RU" dirty="0"/>
              <a:t>, а в </a:t>
            </a:r>
            <a:r>
              <a:rPr lang="ru-RU" dirty="0" err="1"/>
              <a:t>разі</a:t>
            </a:r>
            <a:r>
              <a:rPr lang="ru-RU" dirty="0"/>
              <a:t> </a:t>
            </a:r>
            <a:r>
              <a:rPr lang="ru-RU" dirty="0" err="1"/>
              <a:t>неможливості</a:t>
            </a:r>
            <a:r>
              <a:rPr lang="ru-RU" dirty="0"/>
              <a:t> </a:t>
            </a:r>
            <a:r>
              <a:rPr lang="ru-RU" dirty="0" err="1"/>
              <a:t>поновлення</a:t>
            </a:r>
            <a:r>
              <a:rPr lang="ru-RU" dirty="0"/>
              <a:t> – у </a:t>
            </a:r>
            <a:r>
              <a:rPr lang="ru-RU" dirty="0" err="1"/>
              <a:t>розмірі</a:t>
            </a:r>
            <a:r>
              <a:rPr lang="ru-RU" dirty="0"/>
              <a:t> </a:t>
            </a:r>
            <a:r>
              <a:rPr lang="ru-RU" dirty="0" err="1"/>
              <a:t>дворічного</a:t>
            </a:r>
            <a:r>
              <a:rPr lang="ru-RU" dirty="0"/>
              <a:t> </a:t>
            </a:r>
            <a:r>
              <a:rPr lang="ru-RU" dirty="0" err="1"/>
              <a:t>середнього</a:t>
            </a:r>
            <a:r>
              <a:rPr lang="ru-RU" dirty="0"/>
              <a:t> </a:t>
            </a:r>
            <a:r>
              <a:rPr lang="ru-RU" dirty="0" err="1"/>
              <a:t>заробітку</a:t>
            </a:r>
            <a:r>
              <a:rPr lang="ru-RU" dirty="0"/>
              <a:t>.</a:t>
            </a:r>
          </a:p>
          <a:p>
            <a:endParaRPr lang="ru-RU" dirty="0"/>
          </a:p>
        </p:txBody>
      </p:sp>
    </p:spTree>
    <p:extLst>
      <p:ext uri="{BB962C8B-B14F-4D97-AF65-F5344CB8AC3E}">
        <p14:creationId xmlns:p14="http://schemas.microsoft.com/office/powerpoint/2010/main" val="74179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Право </a:t>
            </a:r>
            <a:r>
              <a:rPr lang="ru-RU" sz="2800" dirty="0" err="1"/>
              <a:t>викривача</a:t>
            </a:r>
            <a:r>
              <a:rPr lang="ru-RU" sz="2800" dirty="0"/>
              <a:t> на </a:t>
            </a:r>
            <a:r>
              <a:rPr lang="ru-RU" sz="2800" dirty="0" err="1"/>
              <a:t>конфіденційність</a:t>
            </a:r>
            <a:r>
              <a:rPr lang="ru-RU" sz="2800" dirty="0"/>
              <a:t> та </a:t>
            </a:r>
            <a:r>
              <a:rPr lang="ru-RU" sz="2800" dirty="0" err="1"/>
              <a:t>анонімність</a:t>
            </a:r>
            <a:r>
              <a:rPr lang="ru-RU" sz="2800" dirty="0"/>
              <a:t> (</a:t>
            </a:r>
            <a:r>
              <a:rPr lang="ru-RU" sz="2800" dirty="0" err="1"/>
              <a:t>стаття</a:t>
            </a:r>
            <a:r>
              <a:rPr lang="ru-RU" sz="2800" dirty="0"/>
              <a:t> 53-5 Закону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856344" y="1853248"/>
            <a:ext cx="9193510" cy="4395151"/>
          </a:xfrm>
        </p:spPr>
        <p:txBody>
          <a:bodyPr>
            <a:normAutofit fontScale="77500" lnSpcReduction="20000"/>
          </a:bodyPr>
          <a:lstStyle/>
          <a:p>
            <a:r>
              <a:rPr lang="ru-RU" dirty="0"/>
              <a:t>Заборонено </a:t>
            </a:r>
            <a:r>
              <a:rPr lang="ru-RU" dirty="0" err="1"/>
              <a:t>розкривати</a:t>
            </a:r>
            <a:r>
              <a:rPr lang="ru-RU" dirty="0"/>
              <a:t> </a:t>
            </a:r>
            <a:r>
              <a:rPr lang="ru-RU" dirty="0" err="1"/>
              <a:t>інформацію</a:t>
            </a:r>
            <a:r>
              <a:rPr lang="ru-RU" dirty="0"/>
              <a:t> про особу </a:t>
            </a:r>
            <a:r>
              <a:rPr lang="ru-RU" dirty="0" err="1"/>
              <a:t>викривача</a:t>
            </a:r>
            <a:r>
              <a:rPr lang="ru-RU" dirty="0"/>
              <a:t>, </a:t>
            </a:r>
            <a:r>
              <a:rPr lang="ru-RU" dirty="0" err="1"/>
              <a:t>його</a:t>
            </a:r>
            <a:r>
              <a:rPr lang="ru-RU" dirty="0"/>
              <a:t> </a:t>
            </a:r>
            <a:r>
              <a:rPr lang="ru-RU" dirty="0" err="1"/>
              <a:t>близьких</a:t>
            </a:r>
            <a:r>
              <a:rPr lang="ru-RU" dirty="0"/>
              <a:t> </a:t>
            </a:r>
            <a:r>
              <a:rPr lang="ru-RU" dirty="0" err="1"/>
              <a:t>осіб</a:t>
            </a:r>
            <a:r>
              <a:rPr lang="ru-RU" dirty="0"/>
              <a:t> </a:t>
            </a:r>
            <a:r>
              <a:rPr lang="ru-RU" dirty="0" err="1"/>
              <a:t>або</a:t>
            </a:r>
            <a:r>
              <a:rPr lang="ru-RU" dirty="0"/>
              <a:t> </a:t>
            </a:r>
            <a:r>
              <a:rPr lang="ru-RU" dirty="0" err="1"/>
              <a:t>інші</a:t>
            </a:r>
            <a:r>
              <a:rPr lang="ru-RU" dirty="0"/>
              <a:t> </a:t>
            </a:r>
            <a:r>
              <a:rPr lang="ru-RU" dirty="0" err="1"/>
              <a:t>дані</a:t>
            </a:r>
            <a:r>
              <a:rPr lang="ru-RU" dirty="0"/>
              <a:t>, </a:t>
            </a:r>
            <a:r>
              <a:rPr lang="ru-RU" dirty="0" err="1"/>
              <a:t>які</a:t>
            </a:r>
            <a:r>
              <a:rPr lang="ru-RU" dirty="0"/>
              <a:t> </a:t>
            </a:r>
            <a:r>
              <a:rPr lang="ru-RU" dirty="0" err="1"/>
              <a:t>можуть</a:t>
            </a:r>
            <a:r>
              <a:rPr lang="ru-RU" dirty="0"/>
              <a:t> </a:t>
            </a:r>
            <a:r>
              <a:rPr lang="ru-RU" dirty="0" err="1"/>
              <a:t>ідентифікувати</a:t>
            </a:r>
            <a:r>
              <a:rPr lang="ru-RU" dirty="0"/>
              <a:t> особу </a:t>
            </a:r>
            <a:r>
              <a:rPr lang="ru-RU" dirty="0" err="1"/>
              <a:t>викривача</a:t>
            </a:r>
            <a:r>
              <a:rPr lang="ru-RU" dirty="0"/>
              <a:t>, </a:t>
            </a:r>
            <a:r>
              <a:rPr lang="ru-RU" dirty="0" err="1"/>
              <a:t>його</a:t>
            </a:r>
            <a:r>
              <a:rPr lang="ru-RU" dirty="0"/>
              <a:t> </a:t>
            </a:r>
            <a:r>
              <a:rPr lang="ru-RU" dirty="0" err="1"/>
              <a:t>близьких</a:t>
            </a:r>
            <a:r>
              <a:rPr lang="ru-RU" dirty="0"/>
              <a:t> </a:t>
            </a:r>
            <a:r>
              <a:rPr lang="ru-RU" dirty="0" err="1"/>
              <a:t>осіб</a:t>
            </a:r>
            <a:r>
              <a:rPr lang="ru-RU" dirty="0"/>
              <a:t>, </a:t>
            </a:r>
            <a:r>
              <a:rPr lang="ru-RU" dirty="0" err="1"/>
              <a:t>третім</a:t>
            </a:r>
            <a:r>
              <a:rPr lang="ru-RU" dirty="0"/>
              <a:t> особам, </a:t>
            </a:r>
            <a:r>
              <a:rPr lang="ru-RU" dirty="0" err="1"/>
              <a:t>які</a:t>
            </a:r>
            <a:r>
              <a:rPr lang="ru-RU" dirty="0"/>
              <a:t> не </a:t>
            </a:r>
            <a:r>
              <a:rPr lang="ru-RU" dirty="0" err="1"/>
              <a:t>залучаються</a:t>
            </a:r>
            <a:r>
              <a:rPr lang="ru-RU" dirty="0"/>
              <a:t> до </a:t>
            </a:r>
            <a:r>
              <a:rPr lang="ru-RU" dirty="0" err="1"/>
              <a:t>розгляду</a:t>
            </a:r>
            <a:r>
              <a:rPr lang="ru-RU" dirty="0"/>
              <a:t>, </a:t>
            </a:r>
            <a:r>
              <a:rPr lang="ru-RU" dirty="0" err="1"/>
              <a:t>перевірки</a:t>
            </a:r>
            <a:r>
              <a:rPr lang="ru-RU" dirty="0"/>
              <a:t> та/</a:t>
            </a:r>
            <a:r>
              <a:rPr lang="ru-RU" dirty="0" err="1"/>
              <a:t>або</a:t>
            </a:r>
            <a:r>
              <a:rPr lang="ru-RU" dirty="0"/>
              <a:t> </a:t>
            </a:r>
            <a:r>
              <a:rPr lang="ru-RU" dirty="0" err="1"/>
              <a:t>розслідування</a:t>
            </a:r>
            <a:r>
              <a:rPr lang="ru-RU" dirty="0"/>
              <a:t> </a:t>
            </a:r>
            <a:r>
              <a:rPr lang="ru-RU" dirty="0" err="1"/>
              <a:t>повідомлених</a:t>
            </a:r>
            <a:r>
              <a:rPr lang="ru-RU" dirty="0"/>
              <a:t> ним </a:t>
            </a:r>
            <a:r>
              <a:rPr lang="ru-RU" dirty="0" err="1"/>
              <a:t>фактів</a:t>
            </a:r>
            <a:r>
              <a:rPr lang="ru-RU" dirty="0"/>
              <a:t>, а </a:t>
            </a:r>
            <a:r>
              <a:rPr lang="ru-RU" dirty="0" err="1"/>
              <a:t>також</a:t>
            </a:r>
            <a:r>
              <a:rPr lang="ru-RU" dirty="0"/>
              <a:t> особам, </a:t>
            </a:r>
            <a:r>
              <a:rPr lang="ru-RU" dirty="0" err="1"/>
              <a:t>дій</a:t>
            </a:r>
            <a:r>
              <a:rPr lang="ru-RU" dirty="0"/>
              <a:t> </a:t>
            </a:r>
            <a:r>
              <a:rPr lang="ru-RU" dirty="0" err="1"/>
              <a:t>або</a:t>
            </a:r>
            <a:r>
              <a:rPr lang="ru-RU" dirty="0"/>
              <a:t> </a:t>
            </a:r>
            <a:r>
              <a:rPr lang="ru-RU" dirty="0" err="1"/>
              <a:t>бездіяльності</a:t>
            </a:r>
            <a:r>
              <a:rPr lang="ru-RU" dirty="0"/>
              <a:t> </a:t>
            </a:r>
            <a:r>
              <a:rPr lang="ru-RU" dirty="0" err="1"/>
              <a:t>яких</a:t>
            </a:r>
            <a:r>
              <a:rPr lang="ru-RU" dirty="0"/>
              <a:t> </a:t>
            </a:r>
            <a:r>
              <a:rPr lang="ru-RU" dirty="0" err="1"/>
              <a:t>стосуються</a:t>
            </a:r>
            <a:r>
              <a:rPr lang="ru-RU" dirty="0"/>
              <a:t> </a:t>
            </a:r>
            <a:r>
              <a:rPr lang="ru-RU" dirty="0" err="1"/>
              <a:t>повідомлені</a:t>
            </a:r>
            <a:r>
              <a:rPr lang="ru-RU" dirty="0"/>
              <a:t> ним </a:t>
            </a:r>
            <a:r>
              <a:rPr lang="ru-RU" dirty="0" err="1"/>
              <a:t>факти</a:t>
            </a:r>
            <a:r>
              <a:rPr lang="ru-RU" dirty="0"/>
              <a:t>, </a:t>
            </a:r>
            <a:r>
              <a:rPr lang="ru-RU" dirty="0" err="1"/>
              <a:t>крім</a:t>
            </a:r>
            <a:r>
              <a:rPr lang="ru-RU" dirty="0"/>
              <a:t> </a:t>
            </a:r>
            <a:r>
              <a:rPr lang="ru-RU" dirty="0" err="1"/>
              <a:t>випадків</a:t>
            </a:r>
            <a:r>
              <a:rPr lang="ru-RU" dirty="0"/>
              <a:t>, </a:t>
            </a:r>
            <a:r>
              <a:rPr lang="ru-RU" dirty="0" err="1"/>
              <a:t>установлених</a:t>
            </a:r>
            <a:r>
              <a:rPr lang="ru-RU" dirty="0"/>
              <a:t> законом.</a:t>
            </a:r>
          </a:p>
          <a:p>
            <a:endParaRPr lang="ru-RU" dirty="0"/>
          </a:p>
          <a:p>
            <a:r>
              <a:rPr lang="ru-RU" dirty="0"/>
              <a:t>У </a:t>
            </a:r>
            <a:r>
              <a:rPr lang="ru-RU" dirty="0" err="1"/>
              <a:t>разі</a:t>
            </a:r>
            <a:r>
              <a:rPr lang="ru-RU" dirty="0"/>
              <a:t> </a:t>
            </a:r>
            <a:r>
              <a:rPr lang="ru-RU" dirty="0" err="1"/>
              <a:t>якщо</a:t>
            </a:r>
            <a:r>
              <a:rPr lang="ru-RU" dirty="0"/>
              <a:t> законом </a:t>
            </a:r>
            <a:r>
              <a:rPr lang="ru-RU" dirty="0" err="1"/>
              <a:t>дозволяється</a:t>
            </a:r>
            <a:r>
              <a:rPr lang="ru-RU" dirty="0"/>
              <a:t> без </a:t>
            </a:r>
            <a:r>
              <a:rPr lang="ru-RU" dirty="0" err="1"/>
              <a:t>згоди</a:t>
            </a:r>
            <a:r>
              <a:rPr lang="ru-RU" dirty="0"/>
              <a:t> </a:t>
            </a:r>
            <a:r>
              <a:rPr lang="ru-RU" dirty="0" err="1"/>
              <a:t>викривача</a:t>
            </a:r>
            <a:r>
              <a:rPr lang="ru-RU" dirty="0"/>
              <a:t> </a:t>
            </a:r>
            <a:r>
              <a:rPr lang="ru-RU" dirty="0" err="1"/>
              <a:t>ухвалення</a:t>
            </a:r>
            <a:r>
              <a:rPr lang="ru-RU" dirty="0"/>
              <a:t> </a:t>
            </a:r>
            <a:r>
              <a:rPr lang="ru-RU" dirty="0" err="1"/>
              <a:t>обґрунтованого</a:t>
            </a:r>
            <a:r>
              <a:rPr lang="ru-RU" dirty="0"/>
              <a:t> </a:t>
            </a:r>
            <a:r>
              <a:rPr lang="ru-RU" dirty="0" err="1"/>
              <a:t>рішення</a:t>
            </a:r>
            <a:r>
              <a:rPr lang="ru-RU" dirty="0"/>
              <a:t> про </a:t>
            </a:r>
            <a:r>
              <a:rPr lang="ru-RU" dirty="0" err="1"/>
              <a:t>розголошення</a:t>
            </a:r>
            <a:r>
              <a:rPr lang="ru-RU" dirty="0"/>
              <a:t> </a:t>
            </a:r>
            <a:r>
              <a:rPr lang="ru-RU" dirty="0" err="1"/>
              <a:t>інформації</a:t>
            </a:r>
            <a:r>
              <a:rPr lang="ru-RU" dirty="0"/>
              <a:t> про </a:t>
            </a:r>
            <a:r>
              <a:rPr lang="ru-RU" dirty="0" err="1"/>
              <a:t>викривача</a:t>
            </a:r>
            <a:r>
              <a:rPr lang="ru-RU" dirty="0"/>
              <a:t> </a:t>
            </a:r>
            <a:r>
              <a:rPr lang="ru-RU" dirty="0" err="1"/>
              <a:t>або</a:t>
            </a:r>
            <a:endParaRPr lang="ru-RU" dirty="0"/>
          </a:p>
          <a:p>
            <a:endParaRPr lang="ru-RU" dirty="0"/>
          </a:p>
          <a:p>
            <a:r>
              <a:rPr lang="ru-RU" dirty="0" err="1"/>
              <a:t>інформації</a:t>
            </a:r>
            <a:r>
              <a:rPr lang="ru-RU" dirty="0"/>
              <a:t>, яка </a:t>
            </a:r>
            <a:r>
              <a:rPr lang="ru-RU" dirty="0" err="1"/>
              <a:t>може</a:t>
            </a:r>
            <a:r>
              <a:rPr lang="ru-RU" dirty="0"/>
              <a:t> </a:t>
            </a:r>
            <a:r>
              <a:rPr lang="ru-RU" dirty="0" err="1"/>
              <a:t>ідентифікувати</a:t>
            </a:r>
            <a:r>
              <a:rPr lang="ru-RU" dirty="0"/>
              <a:t> особу </a:t>
            </a:r>
            <a:r>
              <a:rPr lang="ru-RU" dirty="0" err="1"/>
              <a:t>викривача</a:t>
            </a:r>
            <a:r>
              <a:rPr lang="ru-RU" dirty="0"/>
              <a:t>, викривач повинен бути </a:t>
            </a:r>
            <a:r>
              <a:rPr lang="ru-RU" dirty="0" err="1"/>
              <a:t>повідомлений</a:t>
            </a:r>
            <a:r>
              <a:rPr lang="ru-RU" dirty="0"/>
              <a:t> про </a:t>
            </a:r>
            <a:r>
              <a:rPr lang="ru-RU" dirty="0" err="1"/>
              <a:t>це</a:t>
            </a:r>
            <a:r>
              <a:rPr lang="ru-RU" dirty="0"/>
              <a:t> не </a:t>
            </a:r>
            <a:r>
              <a:rPr lang="ru-RU" dirty="0" err="1"/>
              <a:t>пізніше</a:t>
            </a:r>
            <a:r>
              <a:rPr lang="ru-RU" dirty="0"/>
              <a:t> </a:t>
            </a:r>
            <a:r>
              <a:rPr lang="ru-RU" dirty="0" err="1"/>
              <a:t>ніж</a:t>
            </a:r>
            <a:r>
              <a:rPr lang="ru-RU" dirty="0"/>
              <a:t> за 18 </a:t>
            </a:r>
            <a:r>
              <a:rPr lang="ru-RU" dirty="0" err="1"/>
              <a:t>робочих</a:t>
            </a:r>
            <a:r>
              <a:rPr lang="ru-RU" dirty="0"/>
              <a:t> </a:t>
            </a:r>
            <a:r>
              <a:rPr lang="ru-RU" dirty="0" err="1"/>
              <a:t>днів</a:t>
            </a:r>
            <a:r>
              <a:rPr lang="ru-RU" dirty="0"/>
              <a:t> до дня </a:t>
            </a:r>
            <a:r>
              <a:rPr lang="ru-RU" dirty="0" err="1"/>
              <a:t>розкриття</a:t>
            </a:r>
            <a:r>
              <a:rPr lang="ru-RU" dirty="0"/>
              <a:t> </a:t>
            </a:r>
            <a:r>
              <a:rPr lang="ru-RU" dirty="0" err="1"/>
              <a:t>відповідної</a:t>
            </a:r>
            <a:r>
              <a:rPr lang="ru-RU" dirty="0"/>
              <a:t> </a:t>
            </a:r>
            <a:r>
              <a:rPr lang="ru-RU" dirty="0" err="1"/>
              <a:t>інформації</a:t>
            </a:r>
            <a:r>
              <a:rPr lang="ru-RU" dirty="0"/>
              <a:t> шляхом </a:t>
            </a:r>
            <a:r>
              <a:rPr lang="ru-RU" dirty="0" err="1"/>
              <a:t>вручення</a:t>
            </a:r>
            <a:r>
              <a:rPr lang="ru-RU" dirty="0"/>
              <a:t> </a:t>
            </a:r>
            <a:r>
              <a:rPr lang="ru-RU" dirty="0" err="1"/>
              <a:t>йому</a:t>
            </a:r>
            <a:r>
              <a:rPr lang="ru-RU" dirty="0"/>
              <a:t> </a:t>
            </a:r>
            <a:r>
              <a:rPr lang="ru-RU" dirty="0" err="1"/>
              <a:t>повідомлення</a:t>
            </a:r>
            <a:r>
              <a:rPr lang="ru-RU" dirty="0"/>
              <a:t> про </a:t>
            </a:r>
            <a:r>
              <a:rPr lang="ru-RU" dirty="0" err="1"/>
              <a:t>ухвалення</a:t>
            </a:r>
            <a:r>
              <a:rPr lang="ru-RU" dirty="0"/>
              <a:t> </a:t>
            </a:r>
            <a:r>
              <a:rPr lang="ru-RU" dirty="0" err="1"/>
              <a:t>відповідного</a:t>
            </a:r>
            <a:r>
              <a:rPr lang="ru-RU" dirty="0"/>
              <a:t> </a:t>
            </a:r>
            <a:r>
              <a:rPr lang="ru-RU" dirty="0" err="1"/>
              <a:t>рішення</a:t>
            </a:r>
            <a:r>
              <a:rPr lang="ru-RU" dirty="0"/>
              <a:t> </a:t>
            </a:r>
            <a:r>
              <a:rPr lang="ru-RU" dirty="0" err="1"/>
              <a:t>під</a:t>
            </a:r>
            <a:r>
              <a:rPr lang="ru-RU" dirty="0"/>
              <a:t> </a:t>
            </a:r>
            <a:r>
              <a:rPr lang="ru-RU" dirty="0" err="1"/>
              <a:t>розписку</a:t>
            </a:r>
            <a:r>
              <a:rPr lang="ru-RU" dirty="0"/>
              <a:t>. У </a:t>
            </a:r>
            <a:r>
              <a:rPr lang="ru-RU" dirty="0" err="1"/>
              <a:t>повідомленні</a:t>
            </a:r>
            <a:r>
              <a:rPr lang="ru-RU" dirty="0"/>
              <a:t> про </a:t>
            </a:r>
            <a:r>
              <a:rPr lang="ru-RU" dirty="0" err="1"/>
              <a:t>розкриття</a:t>
            </a:r>
            <a:r>
              <a:rPr lang="ru-RU" dirty="0"/>
              <a:t> </a:t>
            </a:r>
            <a:r>
              <a:rPr lang="ru-RU" dirty="0" err="1"/>
              <a:t>інформації</a:t>
            </a:r>
            <a:r>
              <a:rPr lang="ru-RU" dirty="0"/>
              <a:t> про особу </a:t>
            </a:r>
            <a:r>
              <a:rPr lang="ru-RU" dirty="0" err="1"/>
              <a:t>викривача</a:t>
            </a:r>
            <a:r>
              <a:rPr lang="ru-RU" dirty="0"/>
              <a:t> </a:t>
            </a:r>
            <a:r>
              <a:rPr lang="ru-RU" dirty="0" err="1"/>
              <a:t>має</a:t>
            </a:r>
            <a:r>
              <a:rPr lang="ru-RU" dirty="0"/>
              <a:t> бути </a:t>
            </a:r>
            <a:r>
              <a:rPr lang="ru-RU" dirty="0" err="1"/>
              <a:t>вказано</a:t>
            </a:r>
            <a:r>
              <a:rPr lang="ru-RU" dirty="0"/>
              <a:t> коло </a:t>
            </a:r>
            <a:r>
              <a:rPr lang="ru-RU" dirty="0" err="1"/>
              <a:t>осіб</a:t>
            </a:r>
            <a:r>
              <a:rPr lang="ru-RU" dirty="0"/>
              <a:t>, </a:t>
            </a:r>
            <a:r>
              <a:rPr lang="ru-RU" dirty="0" err="1"/>
              <a:t>яким</a:t>
            </a:r>
            <a:r>
              <a:rPr lang="ru-RU" dirty="0"/>
              <a:t> буде </a:t>
            </a:r>
            <a:r>
              <a:rPr lang="ru-RU" dirty="0" err="1"/>
              <a:t>розголошена</a:t>
            </a:r>
            <a:r>
              <a:rPr lang="ru-RU" dirty="0"/>
              <a:t> </a:t>
            </a:r>
            <a:r>
              <a:rPr lang="ru-RU" dirty="0" err="1"/>
              <a:t>інформація</a:t>
            </a:r>
            <a:r>
              <a:rPr lang="ru-RU" dirty="0"/>
              <a:t>, а </a:t>
            </a:r>
            <a:r>
              <a:rPr lang="ru-RU" dirty="0" err="1"/>
              <a:t>також</a:t>
            </a:r>
            <a:r>
              <a:rPr lang="ru-RU" dirty="0"/>
              <a:t> </a:t>
            </a:r>
            <a:r>
              <a:rPr lang="ru-RU" dirty="0" err="1"/>
              <a:t>підстави</a:t>
            </a:r>
            <a:r>
              <a:rPr lang="ru-RU" dirty="0"/>
              <a:t> такого </a:t>
            </a:r>
            <a:r>
              <a:rPr lang="ru-RU" dirty="0" err="1"/>
              <a:t>розголошення</a:t>
            </a:r>
            <a:r>
              <a:rPr lang="ru-RU" dirty="0"/>
              <a:t>.</a:t>
            </a:r>
          </a:p>
          <a:p>
            <a:endParaRPr lang="ru-RU" dirty="0"/>
          </a:p>
          <a:p>
            <a:r>
              <a:rPr lang="ru-RU" dirty="0"/>
              <a:t>За </a:t>
            </a:r>
            <a:r>
              <a:rPr lang="ru-RU" dirty="0" err="1"/>
              <a:t>незаконне</a:t>
            </a:r>
            <a:r>
              <a:rPr lang="ru-RU" dirty="0"/>
              <a:t> </a:t>
            </a:r>
            <a:r>
              <a:rPr lang="ru-RU" dirty="0" err="1"/>
              <a:t>розкриття</a:t>
            </a:r>
            <a:r>
              <a:rPr lang="ru-RU" dirty="0"/>
              <a:t> </a:t>
            </a:r>
            <a:r>
              <a:rPr lang="ru-RU" dirty="0" err="1"/>
              <a:t>відомостей</a:t>
            </a:r>
            <a:r>
              <a:rPr lang="ru-RU" dirty="0"/>
              <a:t> про </a:t>
            </a:r>
            <a:r>
              <a:rPr lang="ru-RU" dirty="0" err="1"/>
              <a:t>викривача</a:t>
            </a:r>
            <a:r>
              <a:rPr lang="ru-RU" dirty="0"/>
              <a:t> </a:t>
            </a:r>
            <a:r>
              <a:rPr lang="ru-RU" dirty="0" err="1"/>
              <a:t>настає</a:t>
            </a:r>
            <a:r>
              <a:rPr lang="ru-RU" dirty="0"/>
              <a:t> </a:t>
            </a:r>
            <a:r>
              <a:rPr lang="ru-RU" dirty="0" err="1"/>
              <a:t>відповідальність</a:t>
            </a:r>
            <a:r>
              <a:rPr lang="ru-RU" dirty="0"/>
              <a:t>, </a:t>
            </a:r>
            <a:r>
              <a:rPr lang="ru-RU" dirty="0" err="1"/>
              <a:t>передбачена</a:t>
            </a:r>
            <a:r>
              <a:rPr lang="ru-RU" dirty="0"/>
              <a:t> законом.</a:t>
            </a:r>
          </a:p>
        </p:txBody>
      </p:sp>
    </p:spTree>
    <p:extLst>
      <p:ext uri="{BB962C8B-B14F-4D97-AF65-F5344CB8AC3E}">
        <p14:creationId xmlns:p14="http://schemas.microsoft.com/office/powerpoint/2010/main" val="182220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143853"/>
          </a:xfrm>
        </p:spPr>
        <p:txBody>
          <a:bodyPr/>
          <a:lstStyle/>
          <a:p>
            <a:r>
              <a:rPr lang="ru-RU" sz="2800" dirty="0"/>
              <a:t>Право </a:t>
            </a:r>
            <a:r>
              <a:rPr lang="ru-RU" sz="2800" dirty="0" err="1"/>
              <a:t>викривача</a:t>
            </a:r>
            <a:r>
              <a:rPr lang="ru-RU" sz="2800" dirty="0"/>
              <a:t> на </a:t>
            </a:r>
            <a:r>
              <a:rPr lang="ru-RU" sz="2800" dirty="0" err="1"/>
              <a:t>отримання</a:t>
            </a:r>
            <a:r>
              <a:rPr lang="ru-RU" sz="2800" dirty="0"/>
              <a:t> </a:t>
            </a:r>
            <a:r>
              <a:rPr lang="ru-RU" sz="2800" dirty="0" err="1"/>
              <a:t>інформації</a:t>
            </a:r>
            <a:r>
              <a:rPr lang="ru-RU" sz="2800" dirty="0"/>
              <a:t> (</a:t>
            </a:r>
            <a:r>
              <a:rPr lang="ru-RU" sz="2800" dirty="0" err="1"/>
              <a:t>стаття</a:t>
            </a:r>
            <a:r>
              <a:rPr lang="ru-RU" sz="2800" dirty="0"/>
              <a:t> 53-6 Закону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1103312" y="1596572"/>
            <a:ext cx="8946541" cy="4651828"/>
          </a:xfrm>
        </p:spPr>
        <p:txBody>
          <a:bodyPr>
            <a:normAutofit lnSpcReduction="10000"/>
          </a:bodyPr>
          <a:lstStyle/>
          <a:p>
            <a:r>
              <a:rPr lang="ru-RU" dirty="0"/>
              <a:t>Викривач </a:t>
            </a:r>
            <a:r>
              <a:rPr lang="ru-RU" dirty="0" err="1"/>
              <a:t>має</a:t>
            </a:r>
            <a:r>
              <a:rPr lang="ru-RU" dirty="0"/>
              <a:t> право </a:t>
            </a:r>
            <a:r>
              <a:rPr lang="ru-RU" dirty="0" err="1"/>
              <a:t>отримувати</a:t>
            </a:r>
            <a:r>
              <a:rPr lang="ru-RU" dirty="0"/>
              <a:t> </a:t>
            </a:r>
            <a:r>
              <a:rPr lang="ru-RU" dirty="0" err="1"/>
              <a:t>інформацію</a:t>
            </a:r>
            <a:r>
              <a:rPr lang="ru-RU" dirty="0"/>
              <a:t> про стан та </a:t>
            </a:r>
            <a:r>
              <a:rPr lang="ru-RU" dirty="0" err="1"/>
              <a:t>результати</a:t>
            </a:r>
            <a:r>
              <a:rPr lang="ru-RU" dirty="0"/>
              <a:t> </a:t>
            </a:r>
            <a:r>
              <a:rPr lang="ru-RU" dirty="0" err="1"/>
              <a:t>розгляду</a:t>
            </a:r>
            <a:r>
              <a:rPr lang="ru-RU" dirty="0"/>
              <a:t>, </a:t>
            </a:r>
            <a:r>
              <a:rPr lang="ru-RU" dirty="0" err="1"/>
              <a:t>перевірки</a:t>
            </a:r>
            <a:r>
              <a:rPr lang="ru-RU" dirty="0"/>
              <a:t> та/</a:t>
            </a:r>
            <a:r>
              <a:rPr lang="ru-RU" dirty="0" err="1"/>
              <a:t>або</a:t>
            </a:r>
            <a:r>
              <a:rPr lang="ru-RU" dirty="0"/>
              <a:t> </a:t>
            </a:r>
            <a:r>
              <a:rPr lang="ru-RU" dirty="0" err="1"/>
              <a:t>розслідування</a:t>
            </a:r>
            <a:r>
              <a:rPr lang="ru-RU" dirty="0"/>
              <a:t> у </a:t>
            </a:r>
            <a:r>
              <a:rPr lang="ru-RU" dirty="0" err="1"/>
              <a:t>зв’язку</a:t>
            </a:r>
            <a:r>
              <a:rPr lang="ru-RU" dirty="0"/>
              <a:t> </a:t>
            </a:r>
            <a:r>
              <a:rPr lang="ru-RU" dirty="0" err="1"/>
              <a:t>із</a:t>
            </a:r>
            <a:r>
              <a:rPr lang="ru-RU" dirty="0"/>
              <a:t> </a:t>
            </a:r>
            <a:r>
              <a:rPr lang="ru-RU" dirty="0" err="1"/>
              <a:t>здійсненим</a:t>
            </a:r>
            <a:r>
              <a:rPr lang="ru-RU" dirty="0"/>
              <a:t> ним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endParaRPr lang="ru-RU" dirty="0"/>
          </a:p>
          <a:p>
            <a:r>
              <a:rPr lang="ru-RU" dirty="0" err="1"/>
              <a:t>Важливо</a:t>
            </a:r>
            <a:r>
              <a:rPr lang="ru-RU" dirty="0"/>
              <a:t> знати, </a:t>
            </a:r>
            <a:r>
              <a:rPr lang="ru-RU" dirty="0" err="1"/>
              <a:t>що</a:t>
            </a:r>
            <a:r>
              <a:rPr lang="ru-RU" dirty="0"/>
              <a:t> </a:t>
            </a:r>
            <a:r>
              <a:rPr lang="ru-RU" dirty="0" err="1"/>
              <a:t>вищевказана</a:t>
            </a:r>
            <a:r>
              <a:rPr lang="ru-RU" dirty="0"/>
              <a:t> </a:t>
            </a:r>
            <a:r>
              <a:rPr lang="ru-RU" dirty="0" err="1"/>
              <a:t>інформація</a:t>
            </a:r>
            <a:r>
              <a:rPr lang="ru-RU" dirty="0"/>
              <a:t> </a:t>
            </a:r>
            <a:r>
              <a:rPr lang="ru-RU" dirty="0" err="1"/>
              <a:t>надається</a:t>
            </a:r>
            <a:r>
              <a:rPr lang="ru-RU" dirty="0"/>
              <a:t> </a:t>
            </a:r>
            <a:r>
              <a:rPr lang="ru-RU" dirty="0" err="1"/>
              <a:t>викривачу</a:t>
            </a:r>
            <a:r>
              <a:rPr lang="ru-RU" dirty="0"/>
              <a:t> за </a:t>
            </a:r>
            <a:r>
              <a:rPr lang="ru-RU" dirty="0" err="1"/>
              <a:t>його</a:t>
            </a:r>
            <a:r>
              <a:rPr lang="ru-RU" dirty="0"/>
              <a:t> </a:t>
            </a:r>
            <a:r>
              <a:rPr lang="ru-RU" dirty="0" err="1"/>
              <a:t>заявою</a:t>
            </a:r>
            <a:r>
              <a:rPr lang="ru-RU" dirty="0"/>
              <a:t> органом, </a:t>
            </a:r>
            <a:r>
              <a:rPr lang="ru-RU" dirty="0" err="1"/>
              <a:t>юридичною</a:t>
            </a:r>
            <a:r>
              <a:rPr lang="ru-RU" dirty="0"/>
              <a:t> особою, </a:t>
            </a:r>
            <a:r>
              <a:rPr lang="ru-RU" dirty="0" err="1"/>
              <a:t>посадовою</a:t>
            </a:r>
            <a:r>
              <a:rPr lang="ru-RU" dirty="0"/>
              <a:t> </a:t>
            </a:r>
            <a:r>
              <a:rPr lang="ru-RU" dirty="0" err="1"/>
              <a:t>або</a:t>
            </a:r>
            <a:r>
              <a:rPr lang="ru-RU" dirty="0"/>
              <a:t> </a:t>
            </a:r>
            <a:r>
              <a:rPr lang="ru-RU" dirty="0" err="1"/>
              <a:t>службовою</a:t>
            </a:r>
            <a:r>
              <a:rPr lang="ru-RU" dirty="0"/>
              <a:t> особою, </a:t>
            </a:r>
            <a:r>
              <a:rPr lang="ru-RU" dirty="0" err="1"/>
              <a:t>відповідальною</a:t>
            </a:r>
            <a:r>
              <a:rPr lang="ru-RU" dirty="0"/>
              <a:t> за </a:t>
            </a:r>
            <a:r>
              <a:rPr lang="ru-RU" dirty="0" err="1"/>
              <a:t>розгляд</a:t>
            </a:r>
            <a:r>
              <a:rPr lang="ru-RU" dirty="0"/>
              <a:t>, </a:t>
            </a:r>
            <a:r>
              <a:rPr lang="ru-RU" dirty="0" err="1"/>
              <a:t>проведення</a:t>
            </a:r>
            <a:r>
              <a:rPr lang="ru-RU" dirty="0"/>
              <a:t> </a:t>
            </a:r>
            <a:r>
              <a:rPr lang="ru-RU" dirty="0" err="1"/>
              <a:t>перевірки</a:t>
            </a:r>
            <a:r>
              <a:rPr lang="ru-RU" dirty="0"/>
              <a:t> та/</a:t>
            </a:r>
            <a:r>
              <a:rPr lang="ru-RU" dirty="0" err="1"/>
              <a:t>або</a:t>
            </a:r>
            <a:r>
              <a:rPr lang="ru-RU" dirty="0"/>
              <a:t> </a:t>
            </a:r>
            <a:r>
              <a:rPr lang="ru-RU" dirty="0" err="1"/>
              <a:t>розслідування</a:t>
            </a:r>
            <a:r>
              <a:rPr lang="ru-RU" dirty="0"/>
              <a:t> у </a:t>
            </a:r>
            <a:r>
              <a:rPr lang="ru-RU" dirty="0" err="1"/>
              <a:t>зв’язку</a:t>
            </a:r>
            <a:r>
              <a:rPr lang="ru-RU" dirty="0"/>
              <a:t> </a:t>
            </a:r>
            <a:r>
              <a:rPr lang="ru-RU" dirty="0" err="1"/>
              <a:t>із</a:t>
            </a:r>
            <a:r>
              <a:rPr lang="ru-RU" dirty="0"/>
              <a:t> </a:t>
            </a:r>
            <a:r>
              <a:rPr lang="ru-RU" dirty="0" err="1"/>
              <a:t>здійсненим</a:t>
            </a:r>
            <a:r>
              <a:rPr lang="ru-RU" dirty="0"/>
              <a:t> </a:t>
            </a:r>
            <a:r>
              <a:rPr lang="ru-RU" dirty="0" err="1"/>
              <a:t>викривачем</a:t>
            </a:r>
            <a:r>
              <a:rPr lang="ru-RU" dirty="0"/>
              <a:t> </a:t>
            </a:r>
            <a:r>
              <a:rPr lang="ru-RU" dirty="0" err="1"/>
              <a:t>повідомленням</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не </a:t>
            </a:r>
            <a:r>
              <a:rPr lang="ru-RU" dirty="0" err="1"/>
              <a:t>пізніше</a:t>
            </a:r>
            <a:r>
              <a:rPr lang="ru-RU" dirty="0"/>
              <a:t> </a:t>
            </a:r>
            <a:r>
              <a:rPr lang="ru-RU" dirty="0" err="1"/>
              <a:t>п’яти</a:t>
            </a:r>
            <a:r>
              <a:rPr lang="ru-RU" dirty="0"/>
              <a:t> </a:t>
            </a:r>
            <a:r>
              <a:rPr lang="ru-RU" dirty="0" err="1"/>
              <a:t>днів</a:t>
            </a:r>
            <a:r>
              <a:rPr lang="ru-RU" dirty="0"/>
              <a:t> </a:t>
            </a:r>
            <a:r>
              <a:rPr lang="ru-RU" dirty="0" err="1"/>
              <a:t>після</a:t>
            </a:r>
            <a:r>
              <a:rPr lang="ru-RU" dirty="0"/>
              <a:t> </a:t>
            </a:r>
            <a:r>
              <a:rPr lang="ru-RU" dirty="0" err="1"/>
              <a:t>отримання</a:t>
            </a:r>
            <a:r>
              <a:rPr lang="ru-RU" dirty="0"/>
              <a:t> заяви, а </a:t>
            </a:r>
            <a:r>
              <a:rPr lang="ru-RU" dirty="0" err="1"/>
              <a:t>також</a:t>
            </a:r>
            <a:r>
              <a:rPr lang="ru-RU" dirty="0"/>
              <a:t> за </a:t>
            </a:r>
            <a:r>
              <a:rPr lang="ru-RU" dirty="0" err="1"/>
              <a:t>кінцевими</a:t>
            </a:r>
            <a:r>
              <a:rPr lang="ru-RU" dirty="0"/>
              <a:t> результатами </a:t>
            </a:r>
            <a:r>
              <a:rPr lang="ru-RU" dirty="0" err="1"/>
              <a:t>розгляду</a:t>
            </a:r>
            <a:r>
              <a:rPr lang="ru-RU" dirty="0"/>
              <a:t>, </a:t>
            </a:r>
            <a:r>
              <a:rPr lang="ru-RU" dirty="0" err="1"/>
              <a:t>перевірки</a:t>
            </a:r>
            <a:r>
              <a:rPr lang="ru-RU" dirty="0"/>
              <a:t> та/</a:t>
            </a:r>
            <a:r>
              <a:rPr lang="ru-RU" dirty="0" err="1"/>
              <a:t>або</a:t>
            </a:r>
            <a:r>
              <a:rPr lang="ru-RU" dirty="0"/>
              <a:t> </a:t>
            </a:r>
            <a:r>
              <a:rPr lang="ru-RU" dirty="0" err="1"/>
              <a:t>розслідування</a:t>
            </a:r>
            <a:r>
              <a:rPr lang="ru-RU" dirty="0"/>
              <a:t>.</a:t>
            </a:r>
          </a:p>
        </p:txBody>
      </p:sp>
    </p:spTree>
    <p:extLst>
      <p:ext uri="{BB962C8B-B14F-4D97-AF65-F5344CB8AC3E}">
        <p14:creationId xmlns:p14="http://schemas.microsoft.com/office/powerpoint/2010/main" val="23166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56768"/>
          </a:xfrm>
        </p:spPr>
        <p:txBody>
          <a:bodyPr/>
          <a:lstStyle/>
          <a:p>
            <a:r>
              <a:rPr lang="ru-RU" sz="3200" dirty="0" err="1">
                <a:latin typeface="Times New Roman" panose="02020603050405020304" pitchFamily="18" charset="0"/>
                <a:cs typeface="Times New Roman" panose="02020603050405020304" pitchFamily="18" charset="0"/>
              </a:rPr>
              <a:t>Винагорода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викривачу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стаття</a:t>
            </a:r>
            <a:r>
              <a:rPr lang="ru-RU" sz="3200" dirty="0">
                <a:latin typeface="Times New Roman" panose="02020603050405020304" pitchFamily="18" charset="0"/>
                <a:cs typeface="Times New Roman" panose="02020603050405020304" pitchFamily="18" charset="0"/>
              </a:rPr>
              <a:t> 53-7 Закону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запобігання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корупції</a:t>
            </a:r>
            <a:r>
              <a:rPr lang="ru-RU" sz="32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1103312" y="1756230"/>
            <a:ext cx="8946541" cy="4492170"/>
          </a:xfrm>
        </p:spPr>
        <p:txBody>
          <a:bodyPr>
            <a:normAutofit fontScale="85000" lnSpcReduction="10000"/>
          </a:bodyPr>
          <a:lstStyle/>
          <a:p>
            <a:r>
              <a:rPr lang="ru-RU" dirty="0"/>
              <a:t>Право на </a:t>
            </a:r>
            <a:r>
              <a:rPr lang="ru-RU" dirty="0" err="1"/>
              <a:t>винагороду</a:t>
            </a:r>
            <a:r>
              <a:rPr lang="ru-RU" dirty="0"/>
              <a:t> </a:t>
            </a:r>
            <a:r>
              <a:rPr lang="ru-RU" dirty="0" err="1"/>
              <a:t>має</a:t>
            </a:r>
            <a:r>
              <a:rPr lang="ru-RU" dirty="0"/>
              <a:t> викривач, </a:t>
            </a:r>
            <a:r>
              <a:rPr lang="ru-RU" dirty="0" err="1"/>
              <a:t>який</a:t>
            </a:r>
            <a:r>
              <a:rPr lang="ru-RU" dirty="0"/>
              <a:t> </a:t>
            </a:r>
            <a:r>
              <a:rPr lang="ru-RU" dirty="0" err="1"/>
              <a:t>повідомив</a:t>
            </a:r>
            <a:r>
              <a:rPr lang="ru-RU" dirty="0"/>
              <a:t> про </a:t>
            </a:r>
            <a:r>
              <a:rPr lang="ru-RU" dirty="0" err="1"/>
              <a:t>корупційний</a:t>
            </a:r>
            <a:r>
              <a:rPr lang="ru-RU" dirty="0"/>
              <a:t> </a:t>
            </a:r>
            <a:r>
              <a:rPr lang="ru-RU" dirty="0" err="1"/>
              <a:t>злочин</a:t>
            </a:r>
            <a:r>
              <a:rPr lang="ru-RU" dirty="0"/>
              <a:t>, </a:t>
            </a:r>
            <a:r>
              <a:rPr lang="ru-RU" dirty="0" err="1"/>
              <a:t>грошовий</a:t>
            </a:r>
            <a:r>
              <a:rPr lang="ru-RU" dirty="0"/>
              <a:t> </a:t>
            </a:r>
            <a:r>
              <a:rPr lang="ru-RU" dirty="0" err="1"/>
              <a:t>розмір</a:t>
            </a:r>
            <a:r>
              <a:rPr lang="ru-RU" dirty="0"/>
              <a:t> предмета </a:t>
            </a:r>
            <a:r>
              <a:rPr lang="ru-RU" dirty="0" err="1"/>
              <a:t>якого</a:t>
            </a:r>
            <a:r>
              <a:rPr lang="ru-RU" dirty="0"/>
              <a:t> </a:t>
            </a:r>
            <a:r>
              <a:rPr lang="ru-RU" b="1" dirty="0" err="1"/>
              <a:t>або</a:t>
            </a:r>
            <a:r>
              <a:rPr lang="ru-RU" b="1" dirty="0"/>
              <a:t> </a:t>
            </a:r>
            <a:r>
              <a:rPr lang="ru-RU" b="1" dirty="0" err="1"/>
              <a:t>завдані</a:t>
            </a:r>
            <a:r>
              <a:rPr lang="ru-RU" b="1" dirty="0"/>
              <a:t> </a:t>
            </a:r>
            <a:r>
              <a:rPr lang="ru-RU" b="1" dirty="0" err="1"/>
              <a:t>державі</a:t>
            </a:r>
            <a:r>
              <a:rPr lang="ru-RU" b="1" dirty="0"/>
              <a:t> </a:t>
            </a:r>
            <a:r>
              <a:rPr lang="ru-RU" b="1" dirty="0" err="1"/>
              <a:t>збитки</a:t>
            </a:r>
            <a:r>
              <a:rPr lang="ru-RU" b="1" dirty="0"/>
              <a:t> </a:t>
            </a:r>
            <a:r>
              <a:rPr lang="ru-RU" b="1" dirty="0" err="1"/>
              <a:t>від</a:t>
            </a:r>
            <a:r>
              <a:rPr lang="ru-RU" b="1" dirty="0"/>
              <a:t> </a:t>
            </a:r>
            <a:r>
              <a:rPr lang="ru-RU" b="1" dirty="0" err="1"/>
              <a:t>якого</a:t>
            </a:r>
            <a:r>
              <a:rPr lang="ru-RU" b="1" dirty="0"/>
              <a:t> у </a:t>
            </a:r>
            <a:r>
              <a:rPr lang="ru-RU" b="1" dirty="0" err="1"/>
              <a:t>п’ять</a:t>
            </a:r>
            <a:r>
              <a:rPr lang="ru-RU" b="1" dirty="0"/>
              <a:t> </a:t>
            </a:r>
            <a:r>
              <a:rPr lang="ru-RU" b="1" dirty="0" err="1"/>
              <a:t>тисяч</a:t>
            </a:r>
            <a:r>
              <a:rPr lang="ru-RU" b="1" dirty="0"/>
              <a:t> і </a:t>
            </a:r>
            <a:r>
              <a:rPr lang="ru-RU" b="1" dirty="0" err="1"/>
              <a:t>більше</a:t>
            </a:r>
            <a:r>
              <a:rPr lang="ru-RU" b="1" dirty="0"/>
              <a:t> </a:t>
            </a:r>
            <a:r>
              <a:rPr lang="ru-RU" b="1" dirty="0" err="1"/>
              <a:t>разів</a:t>
            </a:r>
            <a:r>
              <a:rPr lang="ru-RU" b="1" dirty="0"/>
              <a:t> </a:t>
            </a:r>
            <a:r>
              <a:rPr lang="ru-RU" b="1" dirty="0" err="1"/>
              <a:t>перевищують</a:t>
            </a:r>
            <a:r>
              <a:rPr lang="ru-RU" b="1" dirty="0"/>
              <a:t> </a:t>
            </a:r>
            <a:r>
              <a:rPr lang="ru-RU" b="1" dirty="0" err="1"/>
              <a:t>розмір</a:t>
            </a:r>
            <a:r>
              <a:rPr lang="ru-RU" b="1" dirty="0"/>
              <a:t> </a:t>
            </a:r>
            <a:r>
              <a:rPr lang="ru-RU" b="1" dirty="0" err="1"/>
              <a:t>прожиткового</a:t>
            </a:r>
            <a:r>
              <a:rPr lang="ru-RU" b="1" dirty="0"/>
              <a:t> </a:t>
            </a:r>
            <a:r>
              <a:rPr lang="ru-RU" b="1" dirty="0" err="1"/>
              <a:t>мінімуму</a:t>
            </a:r>
            <a:r>
              <a:rPr lang="ru-RU" b="1" dirty="0"/>
              <a:t> для </a:t>
            </a:r>
            <a:r>
              <a:rPr lang="ru-RU" b="1" dirty="0" err="1"/>
              <a:t>працездатних</a:t>
            </a:r>
            <a:r>
              <a:rPr lang="ru-RU" b="1" dirty="0"/>
              <a:t> </a:t>
            </a:r>
            <a:r>
              <a:rPr lang="ru-RU" b="1" dirty="0" err="1"/>
              <a:t>осіб</a:t>
            </a:r>
            <a:r>
              <a:rPr lang="ru-RU" b="1" dirty="0"/>
              <a:t>, </a:t>
            </a:r>
            <a:r>
              <a:rPr lang="ru-RU" b="1" dirty="0" err="1"/>
              <a:t>установленого</a:t>
            </a:r>
            <a:r>
              <a:rPr lang="ru-RU" b="1" dirty="0"/>
              <a:t> законом на час </a:t>
            </a:r>
            <a:r>
              <a:rPr lang="ru-RU" b="1" dirty="0" err="1"/>
              <a:t>вчинення</a:t>
            </a:r>
            <a:r>
              <a:rPr lang="ru-RU" b="1" dirty="0"/>
              <a:t> </a:t>
            </a:r>
            <a:r>
              <a:rPr lang="ru-RU" b="1" dirty="0" err="1"/>
              <a:t>злочину</a:t>
            </a:r>
            <a:r>
              <a:rPr lang="ru-RU" b="1" dirty="0"/>
              <a:t>.</a:t>
            </a:r>
          </a:p>
          <a:p>
            <a:endParaRPr lang="ru-RU" dirty="0"/>
          </a:p>
          <a:p>
            <a:r>
              <a:rPr lang="ru-RU" dirty="0" err="1"/>
              <a:t>Розмір</a:t>
            </a:r>
            <a:r>
              <a:rPr lang="ru-RU" dirty="0"/>
              <a:t> </a:t>
            </a:r>
            <a:r>
              <a:rPr lang="ru-RU" dirty="0" err="1"/>
              <a:t>винагороди</a:t>
            </a:r>
            <a:r>
              <a:rPr lang="ru-RU" dirty="0"/>
              <a:t> становить 10 </a:t>
            </a:r>
            <a:r>
              <a:rPr lang="ru-RU" dirty="0" err="1"/>
              <a:t>відсотків</a:t>
            </a:r>
            <a:r>
              <a:rPr lang="ru-RU" dirty="0"/>
              <a:t> </a:t>
            </a:r>
            <a:r>
              <a:rPr lang="ru-RU" dirty="0" err="1"/>
              <a:t>від</a:t>
            </a:r>
            <a:r>
              <a:rPr lang="ru-RU" dirty="0"/>
              <a:t> грошового </a:t>
            </a:r>
            <a:r>
              <a:rPr lang="ru-RU" dirty="0" err="1"/>
              <a:t>розміру</a:t>
            </a:r>
            <a:r>
              <a:rPr lang="ru-RU" dirty="0"/>
              <a:t> предмета </a:t>
            </a:r>
            <a:r>
              <a:rPr lang="ru-RU" dirty="0" err="1"/>
              <a:t>корупційного</a:t>
            </a:r>
            <a:r>
              <a:rPr lang="ru-RU" dirty="0"/>
              <a:t> </a:t>
            </a:r>
            <a:r>
              <a:rPr lang="ru-RU" dirty="0" err="1"/>
              <a:t>злочину</a:t>
            </a:r>
            <a:r>
              <a:rPr lang="ru-RU" dirty="0"/>
              <a:t> </a:t>
            </a:r>
            <a:r>
              <a:rPr lang="ru-RU" dirty="0" err="1"/>
              <a:t>або</a:t>
            </a:r>
            <a:r>
              <a:rPr lang="ru-RU" dirty="0"/>
              <a:t> </a:t>
            </a:r>
            <a:r>
              <a:rPr lang="ru-RU" dirty="0" err="1"/>
              <a:t>розміру</a:t>
            </a:r>
            <a:r>
              <a:rPr lang="ru-RU" dirty="0"/>
              <a:t> </a:t>
            </a:r>
            <a:r>
              <a:rPr lang="ru-RU" dirty="0" err="1"/>
              <a:t>завданих</a:t>
            </a:r>
            <a:r>
              <a:rPr lang="ru-RU" dirty="0"/>
              <a:t> </a:t>
            </a:r>
            <a:r>
              <a:rPr lang="ru-RU" dirty="0" err="1"/>
              <a:t>державі</a:t>
            </a:r>
            <a:r>
              <a:rPr lang="ru-RU" dirty="0"/>
              <a:t> </a:t>
            </a:r>
            <a:r>
              <a:rPr lang="ru-RU" dirty="0" err="1"/>
              <a:t>збитків</a:t>
            </a:r>
            <a:r>
              <a:rPr lang="ru-RU" dirty="0"/>
              <a:t> </a:t>
            </a:r>
            <a:r>
              <a:rPr lang="ru-RU" dirty="0" err="1"/>
              <a:t>від</a:t>
            </a:r>
            <a:r>
              <a:rPr lang="ru-RU" dirty="0"/>
              <a:t> </a:t>
            </a:r>
            <a:r>
              <a:rPr lang="ru-RU" dirty="0" err="1"/>
              <a:t>злочину</a:t>
            </a:r>
            <a:r>
              <a:rPr lang="ru-RU" dirty="0"/>
              <a:t> </a:t>
            </a:r>
            <a:r>
              <a:rPr lang="ru-RU" dirty="0" err="1"/>
              <a:t>після</a:t>
            </a:r>
            <a:r>
              <a:rPr lang="ru-RU" dirty="0"/>
              <a:t> </a:t>
            </a:r>
            <a:r>
              <a:rPr lang="ru-RU" dirty="0" err="1"/>
              <a:t>ухвалення</a:t>
            </a:r>
            <a:r>
              <a:rPr lang="ru-RU" dirty="0"/>
              <a:t> </a:t>
            </a:r>
            <a:r>
              <a:rPr lang="ru-RU" dirty="0" err="1"/>
              <a:t>обвинувального</a:t>
            </a:r>
            <a:r>
              <a:rPr lang="ru-RU" dirty="0"/>
              <a:t> </a:t>
            </a:r>
            <a:r>
              <a:rPr lang="ru-RU" dirty="0" err="1"/>
              <a:t>вироку</a:t>
            </a:r>
            <a:r>
              <a:rPr lang="ru-RU" dirty="0"/>
              <a:t> суду. </a:t>
            </a:r>
            <a:r>
              <a:rPr lang="ru-RU" dirty="0" err="1"/>
              <a:t>Розмір</a:t>
            </a:r>
            <a:r>
              <a:rPr lang="ru-RU" dirty="0"/>
              <a:t> </a:t>
            </a:r>
            <a:r>
              <a:rPr lang="ru-RU" dirty="0" err="1"/>
              <a:t>винагороди</a:t>
            </a:r>
            <a:r>
              <a:rPr lang="ru-RU" dirty="0"/>
              <a:t> не </a:t>
            </a:r>
            <a:r>
              <a:rPr lang="ru-RU" dirty="0" err="1"/>
              <a:t>може</a:t>
            </a:r>
            <a:r>
              <a:rPr lang="ru-RU" dirty="0"/>
              <a:t> </a:t>
            </a:r>
            <a:r>
              <a:rPr lang="ru-RU" dirty="0" err="1"/>
              <a:t>перевищувати</a:t>
            </a:r>
            <a:r>
              <a:rPr lang="ru-RU" dirty="0"/>
              <a:t> </a:t>
            </a:r>
            <a:r>
              <a:rPr lang="ru-RU" dirty="0" err="1"/>
              <a:t>трьох</a:t>
            </a:r>
            <a:r>
              <a:rPr lang="ru-RU" dirty="0"/>
              <a:t> </a:t>
            </a:r>
            <a:r>
              <a:rPr lang="ru-RU" dirty="0" err="1"/>
              <a:t>тисяч</a:t>
            </a:r>
            <a:r>
              <a:rPr lang="ru-RU" dirty="0"/>
              <a:t> </a:t>
            </a:r>
            <a:r>
              <a:rPr lang="ru-RU" dirty="0" err="1"/>
              <a:t>мінімальних</a:t>
            </a:r>
            <a:r>
              <a:rPr lang="ru-RU" dirty="0"/>
              <a:t> </a:t>
            </a:r>
            <a:r>
              <a:rPr lang="ru-RU" dirty="0" err="1"/>
              <a:t>заробітних</a:t>
            </a:r>
            <a:r>
              <a:rPr lang="ru-RU" dirty="0"/>
              <a:t> плат, </a:t>
            </a:r>
            <a:r>
              <a:rPr lang="ru-RU" dirty="0" err="1"/>
              <a:t>установлених</a:t>
            </a:r>
            <a:r>
              <a:rPr lang="ru-RU" dirty="0"/>
              <a:t> на час </a:t>
            </a:r>
            <a:r>
              <a:rPr lang="ru-RU" dirty="0" err="1"/>
              <a:t>вчинення</a:t>
            </a:r>
            <a:r>
              <a:rPr lang="ru-RU" dirty="0"/>
              <a:t> </a:t>
            </a:r>
            <a:r>
              <a:rPr lang="ru-RU" dirty="0" err="1"/>
              <a:t>злочину</a:t>
            </a:r>
            <a:r>
              <a:rPr lang="ru-RU" dirty="0"/>
              <a:t>.</a:t>
            </a:r>
          </a:p>
          <a:p>
            <a:endParaRPr lang="ru-RU" dirty="0"/>
          </a:p>
          <a:p>
            <a:r>
              <a:rPr lang="ru-RU" b="1" dirty="0" err="1">
                <a:solidFill>
                  <a:srgbClr val="FF0000"/>
                </a:solidFill>
              </a:rPr>
              <a:t>Важливо</a:t>
            </a:r>
            <a:r>
              <a:rPr lang="ru-RU" b="1" dirty="0">
                <a:solidFill>
                  <a:srgbClr val="FF0000"/>
                </a:solidFill>
              </a:rPr>
              <a:t> знати, </a:t>
            </a:r>
            <a:r>
              <a:rPr lang="ru-RU" b="1" dirty="0" err="1">
                <a:solidFill>
                  <a:srgbClr val="FF0000"/>
                </a:solidFill>
              </a:rPr>
              <a:t>що</a:t>
            </a:r>
            <a:r>
              <a:rPr lang="ru-RU" b="1" dirty="0">
                <a:solidFill>
                  <a:srgbClr val="FF0000"/>
                </a:solidFill>
              </a:rPr>
              <a:t> у </a:t>
            </a:r>
            <a:r>
              <a:rPr lang="ru-RU" b="1" dirty="0" err="1">
                <a:solidFill>
                  <a:srgbClr val="FF0000"/>
                </a:solidFill>
              </a:rPr>
              <a:t>випадках</a:t>
            </a:r>
            <a:r>
              <a:rPr lang="ru-RU" b="1" dirty="0">
                <a:solidFill>
                  <a:srgbClr val="FF0000"/>
                </a:solidFill>
              </a:rPr>
              <a:t> </a:t>
            </a:r>
            <a:r>
              <a:rPr lang="ru-RU" b="1" dirty="0" err="1">
                <a:solidFill>
                  <a:srgbClr val="FF0000"/>
                </a:solidFill>
              </a:rPr>
              <a:t>повідомлення</a:t>
            </a:r>
            <a:r>
              <a:rPr lang="ru-RU" b="1" dirty="0">
                <a:solidFill>
                  <a:srgbClr val="FF0000"/>
                </a:solidFill>
              </a:rPr>
              <a:t> </a:t>
            </a:r>
            <a:r>
              <a:rPr lang="ru-RU" b="1" dirty="0" err="1">
                <a:solidFill>
                  <a:srgbClr val="FF0000"/>
                </a:solidFill>
              </a:rPr>
              <a:t>декількома</a:t>
            </a:r>
            <a:r>
              <a:rPr lang="ru-RU" b="1" dirty="0">
                <a:solidFill>
                  <a:srgbClr val="FF0000"/>
                </a:solidFill>
              </a:rPr>
              <a:t> </a:t>
            </a:r>
            <a:r>
              <a:rPr lang="ru-RU" b="1" dirty="0" err="1">
                <a:solidFill>
                  <a:srgbClr val="FF0000"/>
                </a:solidFill>
              </a:rPr>
              <a:t>викривачами</a:t>
            </a:r>
            <a:r>
              <a:rPr lang="ru-RU" b="1" dirty="0">
                <a:solidFill>
                  <a:srgbClr val="FF0000"/>
                </a:solidFill>
              </a:rPr>
              <a:t> </a:t>
            </a:r>
            <a:r>
              <a:rPr lang="ru-RU" b="1" dirty="0" err="1">
                <a:solidFill>
                  <a:srgbClr val="FF0000"/>
                </a:solidFill>
              </a:rPr>
              <a:t>різної</a:t>
            </a:r>
            <a:r>
              <a:rPr lang="ru-RU" b="1" dirty="0">
                <a:solidFill>
                  <a:srgbClr val="FF0000"/>
                </a:solidFill>
              </a:rPr>
              <a:t> </a:t>
            </a:r>
            <a:r>
              <a:rPr lang="ru-RU" b="1" i="1" dirty="0" err="1">
                <a:solidFill>
                  <a:srgbClr val="FF0000"/>
                </a:solidFill>
              </a:rPr>
              <a:t>інформації</a:t>
            </a:r>
            <a:r>
              <a:rPr lang="ru-RU" b="1" i="1" dirty="0">
                <a:solidFill>
                  <a:srgbClr val="FF0000"/>
                </a:solidFill>
              </a:rPr>
              <a:t> про один і той </a:t>
            </a:r>
            <a:r>
              <a:rPr lang="ru-RU" b="1" i="1" dirty="0" err="1">
                <a:solidFill>
                  <a:srgbClr val="FF0000"/>
                </a:solidFill>
              </a:rPr>
              <a:t>самий</a:t>
            </a:r>
            <a:r>
              <a:rPr lang="ru-RU" b="1" i="1" dirty="0">
                <a:solidFill>
                  <a:srgbClr val="FF0000"/>
                </a:solidFill>
              </a:rPr>
              <a:t> </a:t>
            </a:r>
            <a:r>
              <a:rPr lang="ru-RU" b="1" i="1" dirty="0" err="1">
                <a:solidFill>
                  <a:srgbClr val="FF0000"/>
                </a:solidFill>
              </a:rPr>
              <a:t>корупційний</a:t>
            </a:r>
            <a:r>
              <a:rPr lang="ru-RU" b="1" i="1" dirty="0">
                <a:solidFill>
                  <a:srgbClr val="FF0000"/>
                </a:solidFill>
              </a:rPr>
              <a:t> </a:t>
            </a:r>
            <a:r>
              <a:rPr lang="ru-RU" b="1" i="1" dirty="0" err="1">
                <a:solidFill>
                  <a:srgbClr val="FF0000"/>
                </a:solidFill>
              </a:rPr>
              <a:t>злочин</a:t>
            </a:r>
            <a:r>
              <a:rPr lang="ru-RU" b="1" i="1" dirty="0">
                <a:solidFill>
                  <a:srgbClr val="FF0000"/>
                </a:solidFill>
              </a:rPr>
              <a:t>, у тому </a:t>
            </a:r>
            <a:r>
              <a:rPr lang="ru-RU" b="1" i="1" dirty="0" err="1">
                <a:solidFill>
                  <a:srgbClr val="FF0000"/>
                </a:solidFill>
              </a:rPr>
              <a:t>числі</a:t>
            </a:r>
            <a:r>
              <a:rPr lang="ru-RU" b="1" i="1" dirty="0">
                <a:solidFill>
                  <a:srgbClr val="FF0000"/>
                </a:solidFill>
              </a:rPr>
              <a:t> </a:t>
            </a:r>
            <a:r>
              <a:rPr lang="ru-RU" b="1" i="1" dirty="0" err="1">
                <a:solidFill>
                  <a:srgbClr val="FF0000"/>
                </a:solidFill>
              </a:rPr>
              <a:t>інформації</a:t>
            </a:r>
            <a:r>
              <a:rPr lang="ru-RU" b="1" i="1" dirty="0">
                <a:solidFill>
                  <a:srgbClr val="FF0000"/>
                </a:solidFill>
              </a:rPr>
              <a:t>, </a:t>
            </a:r>
            <a:r>
              <a:rPr lang="ru-RU" b="1" i="1" dirty="0" err="1">
                <a:solidFill>
                  <a:srgbClr val="FF0000"/>
                </a:solidFill>
              </a:rPr>
              <a:t>що</a:t>
            </a:r>
            <a:r>
              <a:rPr lang="ru-RU" b="1" i="1" dirty="0">
                <a:solidFill>
                  <a:srgbClr val="FF0000"/>
                </a:solidFill>
              </a:rPr>
              <a:t> </a:t>
            </a:r>
            <a:r>
              <a:rPr lang="ru-RU" b="1" i="1" dirty="0" err="1">
                <a:solidFill>
                  <a:srgbClr val="FF0000"/>
                </a:solidFill>
              </a:rPr>
              <a:t>доповнює</a:t>
            </a:r>
            <a:r>
              <a:rPr lang="ru-RU" b="1" i="1" dirty="0">
                <a:solidFill>
                  <a:srgbClr val="FF0000"/>
                </a:solidFill>
              </a:rPr>
              <a:t> </a:t>
            </a:r>
            <a:r>
              <a:rPr lang="ru-RU" b="1" i="1" dirty="0" err="1">
                <a:solidFill>
                  <a:srgbClr val="FF0000"/>
                </a:solidFill>
              </a:rPr>
              <a:t>відповідні</a:t>
            </a:r>
            <a:r>
              <a:rPr lang="ru-RU" b="1" i="1" dirty="0">
                <a:solidFill>
                  <a:srgbClr val="FF0000"/>
                </a:solidFill>
              </a:rPr>
              <a:t> </a:t>
            </a:r>
            <a:r>
              <a:rPr lang="ru-RU" b="1" i="1" dirty="0" err="1">
                <a:solidFill>
                  <a:srgbClr val="FF0000"/>
                </a:solidFill>
              </a:rPr>
              <a:t>факти</a:t>
            </a:r>
            <a:r>
              <a:rPr lang="ru-RU" b="1" i="1" dirty="0">
                <a:solidFill>
                  <a:srgbClr val="FF0000"/>
                </a:solidFill>
              </a:rPr>
              <a:t>, </a:t>
            </a:r>
            <a:r>
              <a:rPr lang="ru-RU" b="1" i="1" dirty="0" err="1">
                <a:solidFill>
                  <a:srgbClr val="FF0000"/>
                </a:solidFill>
              </a:rPr>
              <a:t>розмір</a:t>
            </a:r>
            <a:r>
              <a:rPr lang="ru-RU" b="1" i="1" dirty="0">
                <a:solidFill>
                  <a:srgbClr val="FF0000"/>
                </a:solidFill>
              </a:rPr>
              <a:t> </a:t>
            </a:r>
            <a:r>
              <a:rPr lang="ru-RU" b="1" i="1" dirty="0" err="1">
                <a:solidFill>
                  <a:srgbClr val="FF0000"/>
                </a:solidFill>
              </a:rPr>
              <a:t>винагороди</a:t>
            </a:r>
            <a:r>
              <a:rPr lang="ru-RU" b="1" i="1" dirty="0">
                <a:solidFill>
                  <a:srgbClr val="FF0000"/>
                </a:solidFill>
              </a:rPr>
              <a:t> </a:t>
            </a:r>
            <a:r>
              <a:rPr lang="ru-RU" b="1" i="1" dirty="0" err="1">
                <a:solidFill>
                  <a:srgbClr val="FF0000"/>
                </a:solidFill>
              </a:rPr>
              <a:t>розподіляється</a:t>
            </a:r>
            <a:r>
              <a:rPr lang="ru-RU" b="1" i="1" dirty="0">
                <a:solidFill>
                  <a:srgbClr val="FF0000"/>
                </a:solidFill>
              </a:rPr>
              <a:t> у </a:t>
            </a:r>
            <a:r>
              <a:rPr lang="ru-RU" b="1" i="1" dirty="0" err="1">
                <a:solidFill>
                  <a:srgbClr val="FF0000"/>
                </a:solidFill>
              </a:rPr>
              <a:t>рівних</a:t>
            </a:r>
            <a:r>
              <a:rPr lang="ru-RU" b="1" i="1" dirty="0">
                <a:solidFill>
                  <a:srgbClr val="FF0000"/>
                </a:solidFill>
              </a:rPr>
              <a:t> </a:t>
            </a:r>
            <a:r>
              <a:rPr lang="ru-RU" b="1" i="1" dirty="0" err="1">
                <a:solidFill>
                  <a:srgbClr val="FF0000"/>
                </a:solidFill>
              </a:rPr>
              <a:t>частинах</a:t>
            </a:r>
            <a:r>
              <a:rPr lang="ru-RU" b="1" i="1" dirty="0">
                <a:solidFill>
                  <a:srgbClr val="FF0000"/>
                </a:solidFill>
              </a:rPr>
              <a:t> </a:t>
            </a:r>
            <a:r>
              <a:rPr lang="ru-RU" b="1" i="1" dirty="0" err="1">
                <a:solidFill>
                  <a:srgbClr val="FF0000"/>
                </a:solidFill>
              </a:rPr>
              <a:t>між</a:t>
            </a:r>
            <a:r>
              <a:rPr lang="ru-RU" b="1" i="1" dirty="0">
                <a:solidFill>
                  <a:srgbClr val="FF0000"/>
                </a:solidFill>
              </a:rPr>
              <a:t> такими </a:t>
            </a:r>
            <a:r>
              <a:rPr lang="ru-RU" b="1" i="1" dirty="0" err="1">
                <a:solidFill>
                  <a:srgbClr val="FF0000"/>
                </a:solidFill>
              </a:rPr>
              <a:t>викривачами</a:t>
            </a:r>
            <a:r>
              <a:rPr lang="ru-RU" dirty="0"/>
              <a:t>.</a:t>
            </a:r>
          </a:p>
        </p:txBody>
      </p:sp>
    </p:spTree>
    <p:extLst>
      <p:ext uri="{BB962C8B-B14F-4D97-AF65-F5344CB8AC3E}">
        <p14:creationId xmlns:p14="http://schemas.microsoft.com/office/powerpoint/2010/main" val="1032339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158368"/>
          </a:xfrm>
        </p:spPr>
        <p:txBody>
          <a:bodyPr/>
          <a:lstStyle/>
          <a:p>
            <a:r>
              <a:rPr lang="ru-RU" sz="2800" dirty="0" err="1"/>
              <a:t>Юридична</a:t>
            </a:r>
            <a:r>
              <a:rPr lang="ru-RU" sz="2800" dirty="0"/>
              <a:t> </a:t>
            </a:r>
            <a:r>
              <a:rPr lang="ru-RU" sz="2800" dirty="0" err="1"/>
              <a:t>відповідальність</a:t>
            </a:r>
            <a:r>
              <a:rPr lang="ru-RU" sz="2800" dirty="0"/>
              <a:t> </a:t>
            </a:r>
            <a:r>
              <a:rPr lang="ru-RU" sz="2800" dirty="0" err="1"/>
              <a:t>викривача</a:t>
            </a:r>
            <a:r>
              <a:rPr lang="ru-RU" sz="2800" dirty="0"/>
              <a:t> (</a:t>
            </a:r>
            <a:r>
              <a:rPr lang="ru-RU" sz="2800" dirty="0" err="1"/>
              <a:t>стаття</a:t>
            </a:r>
            <a:r>
              <a:rPr lang="ru-RU" sz="2800" dirty="0"/>
              <a:t> 53-8 Закону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1103312" y="1611086"/>
            <a:ext cx="8946541" cy="4637313"/>
          </a:xfrm>
        </p:spPr>
        <p:txBody>
          <a:bodyPr>
            <a:normAutofit fontScale="85000" lnSpcReduction="20000"/>
          </a:bodyPr>
          <a:lstStyle/>
          <a:p>
            <a:r>
              <a:rPr lang="ru-RU" dirty="0"/>
              <a:t>Викривач не </a:t>
            </a:r>
            <a:r>
              <a:rPr lang="ru-RU" dirty="0" err="1"/>
              <a:t>несе</a:t>
            </a:r>
            <a:r>
              <a:rPr lang="ru-RU" dirty="0"/>
              <a:t> </a:t>
            </a:r>
            <a:r>
              <a:rPr lang="ru-RU" dirty="0" err="1"/>
              <a:t>юридичної</a:t>
            </a:r>
            <a:r>
              <a:rPr lang="ru-RU" dirty="0"/>
              <a:t> </a:t>
            </a:r>
            <a:r>
              <a:rPr lang="ru-RU" dirty="0" err="1"/>
              <a:t>відповідальності</a:t>
            </a:r>
            <a:r>
              <a:rPr lang="ru-RU" dirty="0"/>
              <a:t> за </a:t>
            </a:r>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поширення</a:t>
            </a:r>
            <a:r>
              <a:rPr lang="ru-RU" dirty="0"/>
              <a:t> </a:t>
            </a:r>
            <a:r>
              <a:rPr lang="ru-RU" dirty="0" err="1"/>
              <a:t>зазначеної</a:t>
            </a:r>
            <a:r>
              <a:rPr lang="ru-RU" dirty="0"/>
              <a:t> у </a:t>
            </a:r>
            <a:r>
              <a:rPr lang="ru-RU" dirty="0" err="1"/>
              <a:t>повідомленні</a:t>
            </a:r>
            <a:r>
              <a:rPr lang="ru-RU" dirty="0"/>
              <a:t> </a:t>
            </a:r>
            <a:r>
              <a:rPr lang="ru-RU" dirty="0" err="1"/>
              <a:t>інформації</a:t>
            </a:r>
            <a:r>
              <a:rPr lang="ru-RU" dirty="0"/>
              <a:t>, </a:t>
            </a:r>
            <a:r>
              <a:rPr lang="ru-RU" dirty="0" err="1"/>
              <a:t>незважаючи</a:t>
            </a:r>
            <a:r>
              <a:rPr lang="ru-RU" dirty="0"/>
              <a:t> на </a:t>
            </a:r>
            <a:r>
              <a:rPr lang="ru-RU" dirty="0" err="1"/>
              <a:t>можливе</a:t>
            </a:r>
            <a:r>
              <a:rPr lang="ru-RU" dirty="0"/>
              <a:t> </a:t>
            </a:r>
            <a:r>
              <a:rPr lang="ru-RU" dirty="0" err="1"/>
              <a:t>порушення</a:t>
            </a:r>
            <a:r>
              <a:rPr lang="ru-RU" dirty="0"/>
              <a:t> таким </a:t>
            </a:r>
            <a:r>
              <a:rPr lang="ru-RU" dirty="0" err="1"/>
              <a:t>повідомленням</a:t>
            </a:r>
            <a:r>
              <a:rPr lang="ru-RU" dirty="0"/>
              <a:t> </a:t>
            </a:r>
            <a:r>
              <a:rPr lang="ru-RU" dirty="0" err="1"/>
              <a:t>своїх</a:t>
            </a:r>
            <a:r>
              <a:rPr lang="ru-RU" dirty="0"/>
              <a:t> </a:t>
            </a:r>
            <a:r>
              <a:rPr lang="ru-RU" dirty="0" err="1"/>
              <a:t>службових</a:t>
            </a:r>
            <a:r>
              <a:rPr lang="ru-RU" dirty="0"/>
              <a:t>, </a:t>
            </a:r>
            <a:r>
              <a:rPr lang="ru-RU" dirty="0" err="1"/>
              <a:t>цивільних</a:t>
            </a:r>
            <a:r>
              <a:rPr lang="ru-RU" dirty="0"/>
              <a:t>, </a:t>
            </a:r>
            <a:r>
              <a:rPr lang="ru-RU" dirty="0" err="1"/>
              <a:t>трудових</a:t>
            </a:r>
            <a:r>
              <a:rPr lang="ru-RU" dirty="0"/>
              <a:t> </a:t>
            </a:r>
            <a:r>
              <a:rPr lang="ru-RU" dirty="0" err="1"/>
              <a:t>чи</a:t>
            </a:r>
            <a:r>
              <a:rPr lang="ru-RU" dirty="0"/>
              <a:t> </a:t>
            </a:r>
            <a:r>
              <a:rPr lang="ru-RU" dirty="0" err="1"/>
              <a:t>інших</a:t>
            </a:r>
            <a:r>
              <a:rPr lang="ru-RU" dirty="0"/>
              <a:t> </a:t>
            </a:r>
            <a:r>
              <a:rPr lang="ru-RU" dirty="0" err="1"/>
              <a:t>обов’язків</a:t>
            </a:r>
            <a:r>
              <a:rPr lang="ru-RU" dirty="0"/>
              <a:t> </a:t>
            </a:r>
            <a:r>
              <a:rPr lang="ru-RU" dirty="0" err="1"/>
              <a:t>або</a:t>
            </a:r>
            <a:r>
              <a:rPr lang="ru-RU" dirty="0"/>
              <a:t> </a:t>
            </a:r>
            <a:r>
              <a:rPr lang="ru-RU" dirty="0" err="1"/>
              <a:t>зобов’язань</a:t>
            </a:r>
            <a:r>
              <a:rPr lang="ru-RU" dirty="0"/>
              <a:t>.</a:t>
            </a:r>
          </a:p>
          <a:p>
            <a:endParaRPr lang="ru-RU" dirty="0"/>
          </a:p>
          <a:p>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не </a:t>
            </a:r>
            <a:r>
              <a:rPr lang="ru-RU" dirty="0" err="1"/>
              <a:t>може</a:t>
            </a:r>
            <a:r>
              <a:rPr lang="ru-RU" dirty="0"/>
              <a:t> </a:t>
            </a:r>
            <a:r>
              <a:rPr lang="ru-RU" dirty="0" err="1"/>
              <a:t>розглядатися</a:t>
            </a:r>
            <a:r>
              <a:rPr lang="ru-RU" dirty="0"/>
              <a:t> як </a:t>
            </a:r>
            <a:r>
              <a:rPr lang="ru-RU" dirty="0" err="1"/>
              <a:t>порушення</a:t>
            </a:r>
            <a:r>
              <a:rPr lang="ru-RU" dirty="0"/>
              <a:t> умов </a:t>
            </a:r>
            <a:r>
              <a:rPr lang="ru-RU" dirty="0" err="1"/>
              <a:t>конфіденційності</a:t>
            </a:r>
            <a:r>
              <a:rPr lang="ru-RU" dirty="0"/>
              <a:t>, </a:t>
            </a:r>
            <a:r>
              <a:rPr lang="ru-RU" dirty="0" err="1"/>
              <a:t>передбачених</a:t>
            </a:r>
            <a:r>
              <a:rPr lang="ru-RU" dirty="0"/>
              <a:t> </a:t>
            </a:r>
            <a:r>
              <a:rPr lang="ru-RU" dirty="0" err="1"/>
              <a:t>цивільним</a:t>
            </a:r>
            <a:r>
              <a:rPr lang="ru-RU" dirty="0"/>
              <a:t>, </a:t>
            </a:r>
            <a:r>
              <a:rPr lang="ru-RU" dirty="0" err="1"/>
              <a:t>трудовим</a:t>
            </a:r>
            <a:r>
              <a:rPr lang="ru-RU" dirty="0"/>
              <a:t> </a:t>
            </a:r>
            <a:r>
              <a:rPr lang="ru-RU" dirty="0" err="1"/>
              <a:t>або</a:t>
            </a:r>
            <a:r>
              <a:rPr lang="ru-RU" dirty="0"/>
              <a:t> </a:t>
            </a:r>
            <a:r>
              <a:rPr lang="ru-RU" dirty="0" err="1"/>
              <a:t>іншим</a:t>
            </a:r>
            <a:r>
              <a:rPr lang="ru-RU" dirty="0"/>
              <a:t> договором (контрактом).</a:t>
            </a:r>
          </a:p>
          <a:p>
            <a:endParaRPr lang="ru-RU" dirty="0"/>
          </a:p>
          <a:p>
            <a:r>
              <a:rPr lang="ru-RU" dirty="0"/>
              <a:t>Викривач </a:t>
            </a:r>
            <a:r>
              <a:rPr lang="ru-RU" dirty="0" err="1"/>
              <a:t>звільняється</a:t>
            </a:r>
            <a:r>
              <a:rPr lang="ru-RU" dirty="0"/>
              <a:t> </a:t>
            </a:r>
            <a:r>
              <a:rPr lang="ru-RU" dirty="0" err="1"/>
              <a:t>від</a:t>
            </a:r>
            <a:r>
              <a:rPr lang="ru-RU" dirty="0"/>
              <a:t> </a:t>
            </a:r>
            <a:r>
              <a:rPr lang="ru-RU" dirty="0" err="1"/>
              <a:t>цивільно-правової</a:t>
            </a:r>
            <a:r>
              <a:rPr lang="ru-RU" dirty="0"/>
              <a:t> </a:t>
            </a:r>
            <a:r>
              <a:rPr lang="ru-RU" dirty="0" err="1"/>
              <a:t>відповідальності</a:t>
            </a:r>
            <a:r>
              <a:rPr lang="ru-RU" dirty="0"/>
              <a:t> за </a:t>
            </a:r>
            <a:r>
              <a:rPr lang="ru-RU" dirty="0" err="1"/>
              <a:t>майнову</a:t>
            </a:r>
            <a:r>
              <a:rPr lang="ru-RU" dirty="0"/>
              <a:t> та/</a:t>
            </a:r>
            <a:r>
              <a:rPr lang="ru-RU" dirty="0" err="1"/>
              <a:t>або</a:t>
            </a:r>
            <a:r>
              <a:rPr lang="ru-RU" dirty="0"/>
              <a:t> </a:t>
            </a:r>
            <a:r>
              <a:rPr lang="ru-RU" dirty="0" err="1"/>
              <a:t>моральну</a:t>
            </a:r>
            <a:r>
              <a:rPr lang="ru-RU" dirty="0"/>
              <a:t> шкоду, </a:t>
            </a:r>
            <a:r>
              <a:rPr lang="ru-RU" dirty="0" err="1"/>
              <a:t>завдану</a:t>
            </a:r>
            <a:r>
              <a:rPr lang="ru-RU" dirty="0"/>
              <a:t> </a:t>
            </a:r>
            <a:r>
              <a:rPr lang="ru-RU" dirty="0" err="1"/>
              <a:t>внаслідок</a:t>
            </a:r>
            <a:r>
              <a:rPr lang="ru-RU" dirty="0"/>
              <a:t> </a:t>
            </a:r>
            <a:r>
              <a:rPr lang="ru-RU" dirty="0" err="1"/>
              <a:t>здійснення</a:t>
            </a:r>
            <a:r>
              <a:rPr lang="ru-RU" dirty="0"/>
              <a:t> </a:t>
            </a:r>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крім</a:t>
            </a:r>
            <a:r>
              <a:rPr lang="ru-RU" dirty="0"/>
              <a:t> </a:t>
            </a:r>
            <a:r>
              <a:rPr lang="ru-RU" dirty="0" err="1"/>
              <a:t>випадку</a:t>
            </a:r>
            <a:r>
              <a:rPr lang="ru-RU" dirty="0"/>
              <a:t> </a:t>
            </a:r>
            <a:r>
              <a:rPr lang="ru-RU" dirty="0" err="1"/>
              <a:t>здійснення</a:t>
            </a:r>
            <a:r>
              <a:rPr lang="ru-RU" dirty="0"/>
              <a:t> </a:t>
            </a:r>
            <a:r>
              <a:rPr lang="ru-RU" dirty="0" err="1"/>
              <a:t>завідомо</a:t>
            </a:r>
            <a:r>
              <a:rPr lang="ru-RU" dirty="0"/>
              <a:t> неправдивого </a:t>
            </a:r>
            <a:r>
              <a:rPr lang="ru-RU" dirty="0" err="1"/>
              <a:t>повідомлення</a:t>
            </a:r>
            <a:r>
              <a:rPr lang="ru-RU" dirty="0"/>
              <a:t>. У </a:t>
            </a:r>
            <a:r>
              <a:rPr lang="ru-RU" dirty="0" err="1"/>
              <a:t>разі</a:t>
            </a:r>
            <a:r>
              <a:rPr lang="ru-RU" dirty="0"/>
              <a:t> </a:t>
            </a:r>
            <a:r>
              <a:rPr lang="ru-RU" dirty="0" err="1"/>
              <a:t>неумисного</a:t>
            </a:r>
            <a:r>
              <a:rPr lang="ru-RU" dirty="0"/>
              <a:t> </a:t>
            </a:r>
            <a:r>
              <a:rPr lang="ru-RU" dirty="0" err="1"/>
              <a:t>повідомлення</a:t>
            </a:r>
            <a:r>
              <a:rPr lang="ru-RU" dirty="0"/>
              <a:t> </a:t>
            </a:r>
            <a:r>
              <a:rPr lang="ru-RU" dirty="0" err="1"/>
              <a:t>викривачем</a:t>
            </a:r>
            <a:r>
              <a:rPr lang="ru-RU" dirty="0"/>
              <a:t> </a:t>
            </a:r>
            <a:r>
              <a:rPr lang="ru-RU" dirty="0" err="1"/>
              <a:t>недостовірної</a:t>
            </a:r>
            <a:r>
              <a:rPr lang="ru-RU" dirty="0"/>
              <a:t> </a:t>
            </a:r>
            <a:r>
              <a:rPr lang="ru-RU" dirty="0" err="1"/>
              <a:t>інформації</a:t>
            </a:r>
            <a:r>
              <a:rPr lang="ru-RU" dirty="0"/>
              <a:t> вона </a:t>
            </a:r>
            <a:r>
              <a:rPr lang="ru-RU" dirty="0" err="1"/>
              <a:t>підлягає</a:t>
            </a:r>
            <a:r>
              <a:rPr lang="ru-RU" dirty="0"/>
              <a:t> </a:t>
            </a:r>
            <a:r>
              <a:rPr lang="ru-RU" dirty="0" err="1"/>
              <a:t>спростуванню</a:t>
            </a:r>
            <a:r>
              <a:rPr lang="ru-RU" dirty="0"/>
              <a:t> у порядку, </a:t>
            </a:r>
            <a:r>
              <a:rPr lang="ru-RU" dirty="0" err="1"/>
              <a:t>визначеному</a:t>
            </a:r>
            <a:r>
              <a:rPr lang="ru-RU" dirty="0"/>
              <a:t> </a:t>
            </a:r>
            <a:r>
              <a:rPr lang="ru-RU" dirty="0" err="1"/>
              <a:t>Цивільним</a:t>
            </a:r>
            <a:r>
              <a:rPr lang="ru-RU" dirty="0"/>
              <a:t> кодексом </a:t>
            </a:r>
            <a:r>
              <a:rPr lang="ru-RU" dirty="0" err="1"/>
              <a:t>України</a:t>
            </a:r>
            <a:r>
              <a:rPr lang="ru-RU" dirty="0"/>
              <a:t>.</a:t>
            </a:r>
          </a:p>
        </p:txBody>
      </p:sp>
    </p:spTree>
    <p:extLst>
      <p:ext uri="{BB962C8B-B14F-4D97-AF65-F5344CB8AC3E}">
        <p14:creationId xmlns:p14="http://schemas.microsoft.com/office/powerpoint/2010/main" val="235364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Повноваження</a:t>
            </a:r>
            <a:r>
              <a:rPr lang="ru-RU" sz="2400" dirty="0"/>
              <a:t> </a:t>
            </a:r>
            <a:r>
              <a:rPr lang="ru-RU" sz="2400" dirty="0" err="1"/>
              <a:t>уповноважених</a:t>
            </a:r>
            <a:r>
              <a:rPr lang="ru-RU" sz="2400" dirty="0"/>
              <a:t> </a:t>
            </a:r>
            <a:r>
              <a:rPr lang="ru-RU" sz="2400" dirty="0" err="1"/>
              <a:t>підрозділів</a:t>
            </a:r>
            <a:r>
              <a:rPr lang="ru-RU" sz="2400" dirty="0"/>
              <a:t> (</a:t>
            </a:r>
            <a:r>
              <a:rPr lang="ru-RU" sz="2400" dirty="0" err="1"/>
              <a:t>уповноважених</a:t>
            </a:r>
            <a:r>
              <a:rPr lang="ru-RU" sz="2400" dirty="0"/>
              <a:t> </a:t>
            </a:r>
            <a:r>
              <a:rPr lang="ru-RU" sz="2400" dirty="0" err="1"/>
              <a:t>осіб</a:t>
            </a:r>
            <a:r>
              <a:rPr lang="ru-RU" sz="2400" dirty="0"/>
              <a:t>) з </a:t>
            </a:r>
            <a:r>
              <a:rPr lang="ru-RU" sz="2400" dirty="0" err="1"/>
              <a:t>питань</a:t>
            </a:r>
            <a:r>
              <a:rPr lang="ru-RU" sz="2400" dirty="0"/>
              <a:t> </a:t>
            </a:r>
            <a:r>
              <a:rPr lang="ru-RU" sz="2400" dirty="0" err="1"/>
              <a:t>запобігання</a:t>
            </a:r>
            <a:r>
              <a:rPr lang="ru-RU" sz="2400" dirty="0"/>
              <a:t> та </a:t>
            </a:r>
            <a:r>
              <a:rPr lang="ru-RU" sz="2400" dirty="0" err="1"/>
              <a:t>виявлення</a:t>
            </a:r>
            <a:r>
              <a:rPr lang="ru-RU" sz="2400" dirty="0"/>
              <a:t> </a:t>
            </a:r>
            <a:r>
              <a:rPr lang="ru-RU" sz="2400" dirty="0" err="1"/>
              <a:t>корупції</a:t>
            </a:r>
            <a:r>
              <a:rPr lang="ru-RU" sz="2400" dirty="0"/>
              <a:t> у </a:t>
            </a:r>
            <a:r>
              <a:rPr lang="ru-RU" sz="2400" dirty="0" err="1"/>
              <a:t>сфері</a:t>
            </a:r>
            <a:r>
              <a:rPr lang="ru-RU" sz="2400" dirty="0"/>
              <a:t> </a:t>
            </a:r>
            <a:r>
              <a:rPr lang="ru-RU" sz="2400" dirty="0" err="1"/>
              <a:t>захисту</a:t>
            </a:r>
            <a:r>
              <a:rPr lang="ru-RU" sz="2400" dirty="0"/>
              <a:t> </a:t>
            </a:r>
            <a:r>
              <a:rPr lang="ru-RU" sz="2400" dirty="0" err="1"/>
              <a:t>викривачів</a:t>
            </a:r>
            <a:r>
              <a:rPr lang="ru-RU" sz="2400" dirty="0"/>
              <a:t> (</a:t>
            </a:r>
            <a:r>
              <a:rPr lang="ru-RU" sz="2400" dirty="0" err="1"/>
              <a:t>стаття</a:t>
            </a:r>
            <a:r>
              <a:rPr lang="ru-RU" sz="2400" dirty="0"/>
              <a:t> 53-9 Закону </a:t>
            </a:r>
            <a:r>
              <a:rPr lang="ru-RU" sz="2400" dirty="0" err="1"/>
              <a:t>України</a:t>
            </a:r>
            <a:r>
              <a:rPr lang="ru-RU" sz="2400" dirty="0"/>
              <a:t> «Про </a:t>
            </a:r>
            <a:r>
              <a:rPr lang="ru-RU" sz="2400" dirty="0" err="1"/>
              <a:t>запобігання</a:t>
            </a:r>
            <a:r>
              <a:rPr lang="ru-RU" sz="2400" dirty="0"/>
              <a:t> </a:t>
            </a:r>
            <a:r>
              <a:rPr lang="ru-RU" sz="2400" dirty="0" err="1"/>
              <a:t>корупції</a:t>
            </a:r>
            <a:r>
              <a:rPr lang="ru-RU" sz="2400" dirty="0"/>
              <a:t>»)</a:t>
            </a:r>
          </a:p>
        </p:txBody>
      </p:sp>
      <p:sp>
        <p:nvSpPr>
          <p:cNvPr id="3" name="Объект 2"/>
          <p:cNvSpPr>
            <a:spLocks noGrp="1"/>
          </p:cNvSpPr>
          <p:nvPr>
            <p:ph idx="1"/>
          </p:nvPr>
        </p:nvSpPr>
        <p:spPr/>
        <p:txBody>
          <a:bodyPr>
            <a:normAutofit fontScale="77500" lnSpcReduction="20000"/>
          </a:bodyPr>
          <a:lstStyle/>
          <a:p>
            <a:r>
              <a:rPr lang="ru-RU" dirty="0"/>
              <a:t>До </a:t>
            </a:r>
            <a:r>
              <a:rPr lang="ru-RU" dirty="0" err="1"/>
              <a:t>повноважень</a:t>
            </a:r>
            <a:r>
              <a:rPr lang="ru-RU" dirty="0"/>
              <a:t> </a:t>
            </a:r>
            <a:r>
              <a:rPr lang="ru-RU" dirty="0" err="1"/>
              <a:t>уповноважених</a:t>
            </a:r>
            <a:r>
              <a:rPr lang="ru-RU" dirty="0"/>
              <a:t> </a:t>
            </a:r>
            <a:r>
              <a:rPr lang="ru-RU" dirty="0" err="1"/>
              <a:t>підрозділів</a:t>
            </a:r>
            <a:r>
              <a:rPr lang="ru-RU" dirty="0"/>
              <a:t> (</a:t>
            </a:r>
            <a:r>
              <a:rPr lang="ru-RU" dirty="0" err="1"/>
              <a:t>уповноважених</a:t>
            </a:r>
            <a:r>
              <a:rPr lang="ru-RU" dirty="0"/>
              <a:t> </a:t>
            </a:r>
            <a:r>
              <a:rPr lang="ru-RU" dirty="0" err="1"/>
              <a:t>осіб</a:t>
            </a:r>
            <a:r>
              <a:rPr lang="ru-RU" dirty="0"/>
              <a:t>) з </a:t>
            </a:r>
            <a:r>
              <a:rPr lang="ru-RU" dirty="0" err="1"/>
              <a:t>питань</a:t>
            </a:r>
            <a:r>
              <a:rPr lang="ru-RU" dirty="0"/>
              <a:t> </a:t>
            </a:r>
            <a:r>
              <a:rPr lang="ru-RU" dirty="0" err="1"/>
              <a:t>запобігання</a:t>
            </a:r>
            <a:r>
              <a:rPr lang="ru-RU" dirty="0"/>
              <a:t> та </a:t>
            </a:r>
            <a:r>
              <a:rPr lang="ru-RU" dirty="0" err="1"/>
              <a:t>виявлення</a:t>
            </a:r>
            <a:r>
              <a:rPr lang="ru-RU" dirty="0"/>
              <a:t> </a:t>
            </a:r>
            <a:r>
              <a:rPr lang="ru-RU" dirty="0" err="1"/>
              <a:t>корупції</a:t>
            </a:r>
            <a:r>
              <a:rPr lang="ru-RU" dirty="0"/>
              <a:t> у </a:t>
            </a:r>
            <a:r>
              <a:rPr lang="ru-RU" dirty="0" err="1"/>
              <a:t>сфері</a:t>
            </a:r>
            <a:r>
              <a:rPr lang="ru-RU" dirty="0"/>
              <a:t> </a:t>
            </a:r>
            <a:r>
              <a:rPr lang="ru-RU" dirty="0" err="1"/>
              <a:t>захисту</a:t>
            </a:r>
            <a:r>
              <a:rPr lang="ru-RU" dirty="0"/>
              <a:t> </a:t>
            </a:r>
            <a:r>
              <a:rPr lang="ru-RU" dirty="0" err="1"/>
              <a:t>викривачів</a:t>
            </a:r>
            <a:r>
              <a:rPr lang="ru-RU" dirty="0"/>
              <a:t> належать:</a:t>
            </a:r>
          </a:p>
          <a:p>
            <a:endParaRPr lang="ru-RU" dirty="0"/>
          </a:p>
          <a:p>
            <a:r>
              <a:rPr lang="ru-RU" dirty="0"/>
              <a:t>1) </a:t>
            </a:r>
            <a:r>
              <a:rPr lang="ru-RU" dirty="0" err="1"/>
              <a:t>організація</a:t>
            </a:r>
            <a:r>
              <a:rPr lang="ru-RU" dirty="0"/>
              <a:t> </a:t>
            </a:r>
            <a:r>
              <a:rPr lang="ru-RU" dirty="0" err="1"/>
              <a:t>роботи</a:t>
            </a:r>
            <a:r>
              <a:rPr lang="ru-RU" dirty="0"/>
              <a:t> </a:t>
            </a:r>
            <a:r>
              <a:rPr lang="ru-RU" dirty="0" err="1"/>
              <a:t>внутрішніх</a:t>
            </a:r>
            <a:r>
              <a:rPr lang="ru-RU" dirty="0"/>
              <a:t> </a:t>
            </a:r>
            <a:r>
              <a:rPr lang="ru-RU" dirty="0" err="1"/>
              <a:t>каналів</a:t>
            </a:r>
            <a:r>
              <a:rPr lang="ru-RU" dirty="0"/>
              <a:t> </a:t>
            </a:r>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a:t>
            </a:r>
            <a:r>
              <a:rPr lang="ru-RU" dirty="0" err="1"/>
              <a:t>цього</a:t>
            </a:r>
            <a:r>
              <a:rPr lang="ru-RU" dirty="0"/>
              <a:t> Закону, </a:t>
            </a:r>
            <a:r>
              <a:rPr lang="ru-RU" dirty="0" err="1"/>
              <a:t>отримання</a:t>
            </a:r>
            <a:r>
              <a:rPr lang="ru-RU" dirty="0"/>
              <a:t> та </a:t>
            </a:r>
            <a:r>
              <a:rPr lang="ru-RU" dirty="0" err="1"/>
              <a:t>організація</a:t>
            </a:r>
            <a:r>
              <a:rPr lang="ru-RU" dirty="0"/>
              <a:t> </a:t>
            </a:r>
            <a:r>
              <a:rPr lang="ru-RU" dirty="0" err="1"/>
              <a:t>розгляду</a:t>
            </a:r>
            <a:r>
              <a:rPr lang="ru-RU" dirty="0"/>
              <a:t> </a:t>
            </a:r>
            <a:r>
              <a:rPr lang="ru-RU" dirty="0" err="1"/>
              <a:t>повідомленої</a:t>
            </a:r>
            <a:r>
              <a:rPr lang="ru-RU" dirty="0"/>
              <a:t> через </a:t>
            </a:r>
            <a:r>
              <a:rPr lang="ru-RU" dirty="0" err="1"/>
              <a:t>такі</a:t>
            </a:r>
            <a:r>
              <a:rPr lang="ru-RU" dirty="0"/>
              <a:t> канали </a:t>
            </a:r>
            <a:r>
              <a:rPr lang="ru-RU" dirty="0" err="1"/>
              <a:t>інформації</a:t>
            </a:r>
            <a:r>
              <a:rPr lang="ru-RU" dirty="0"/>
              <a:t>;</a:t>
            </a:r>
          </a:p>
          <a:p>
            <a:endParaRPr lang="ru-RU" dirty="0"/>
          </a:p>
          <a:p>
            <a:r>
              <a:rPr lang="ru-RU" dirty="0"/>
              <a:t>2) </a:t>
            </a:r>
            <a:r>
              <a:rPr lang="ru-RU" dirty="0" err="1"/>
              <a:t>співпраця</a:t>
            </a:r>
            <a:r>
              <a:rPr lang="ru-RU" dirty="0"/>
              <a:t> з </a:t>
            </a:r>
            <a:r>
              <a:rPr lang="ru-RU" dirty="0" err="1"/>
              <a:t>викривачами</a:t>
            </a:r>
            <a:r>
              <a:rPr lang="ru-RU" dirty="0"/>
              <a:t>, </a:t>
            </a:r>
            <a:r>
              <a:rPr lang="ru-RU" dirty="0" err="1"/>
              <a:t>забезпечення</a:t>
            </a:r>
            <a:r>
              <a:rPr lang="ru-RU" dirty="0"/>
              <a:t> </a:t>
            </a:r>
            <a:r>
              <a:rPr lang="ru-RU" dirty="0" err="1"/>
              <a:t>дотримання</a:t>
            </a:r>
            <a:r>
              <a:rPr lang="ru-RU" dirty="0"/>
              <a:t> </a:t>
            </a:r>
            <a:r>
              <a:rPr lang="ru-RU" dirty="0" err="1"/>
              <a:t>їхніх</a:t>
            </a:r>
            <a:r>
              <a:rPr lang="ru-RU" dirty="0"/>
              <a:t> прав та </a:t>
            </a:r>
            <a:r>
              <a:rPr lang="ru-RU" dirty="0" err="1"/>
              <a:t>гарантій</a:t>
            </a:r>
            <a:r>
              <a:rPr lang="ru-RU" dirty="0"/>
              <a:t> </a:t>
            </a:r>
            <a:r>
              <a:rPr lang="ru-RU" dirty="0" err="1"/>
              <a:t>захисту</a:t>
            </a:r>
            <a:r>
              <a:rPr lang="ru-RU" dirty="0"/>
              <a:t>, </a:t>
            </a:r>
            <a:r>
              <a:rPr lang="ru-RU" dirty="0" err="1"/>
              <a:t>передбачених</a:t>
            </a:r>
            <a:r>
              <a:rPr lang="ru-RU" dirty="0"/>
              <a:t> законом;</a:t>
            </a:r>
          </a:p>
          <a:p>
            <a:endParaRPr lang="ru-RU" dirty="0"/>
          </a:p>
          <a:p>
            <a:r>
              <a:rPr lang="ru-RU" dirty="0"/>
              <a:t>3) </a:t>
            </a:r>
            <a:r>
              <a:rPr lang="ru-RU" dirty="0" err="1"/>
              <a:t>надання</a:t>
            </a:r>
            <a:r>
              <a:rPr lang="ru-RU" dirty="0"/>
              <a:t> </a:t>
            </a:r>
            <a:r>
              <a:rPr lang="ru-RU" dirty="0" err="1"/>
              <a:t>працівникам</a:t>
            </a:r>
            <a:r>
              <a:rPr lang="ru-RU" dirty="0"/>
              <a:t> </a:t>
            </a:r>
            <a:r>
              <a:rPr lang="ru-RU" dirty="0" err="1"/>
              <a:t>відповідного</a:t>
            </a:r>
            <a:r>
              <a:rPr lang="ru-RU" dirty="0"/>
              <a:t> органу </a:t>
            </a:r>
            <a:r>
              <a:rPr lang="ru-RU" dirty="0" err="1"/>
              <a:t>чи</a:t>
            </a:r>
            <a:r>
              <a:rPr lang="ru-RU" dirty="0"/>
              <a:t> </a:t>
            </a:r>
            <a:r>
              <a:rPr lang="ru-RU" dirty="0" err="1"/>
              <a:t>юридичної</a:t>
            </a:r>
            <a:r>
              <a:rPr lang="ru-RU" dirty="0"/>
              <a:t> особи </a:t>
            </a:r>
            <a:r>
              <a:rPr lang="ru-RU" dirty="0" err="1"/>
              <a:t>або</a:t>
            </a:r>
            <a:r>
              <a:rPr lang="ru-RU" dirty="0"/>
              <a:t> особам, </a:t>
            </a:r>
            <a:r>
              <a:rPr lang="ru-RU" dirty="0" err="1"/>
              <a:t>які</a:t>
            </a:r>
            <a:r>
              <a:rPr lang="ru-RU" dirty="0"/>
              <a:t> </a:t>
            </a:r>
            <a:r>
              <a:rPr lang="ru-RU" dirty="0" err="1"/>
              <a:t>проходять</a:t>
            </a:r>
            <a:r>
              <a:rPr lang="ru-RU" dirty="0"/>
              <a:t> у них службу </a:t>
            </a:r>
            <a:r>
              <a:rPr lang="ru-RU" dirty="0" err="1"/>
              <a:t>чи</a:t>
            </a:r>
            <a:r>
              <a:rPr lang="ru-RU" dirty="0"/>
              <a:t> </a:t>
            </a:r>
            <a:r>
              <a:rPr lang="ru-RU" dirty="0" err="1"/>
              <a:t>навчання</a:t>
            </a:r>
            <a:r>
              <a:rPr lang="ru-RU" dirty="0"/>
              <a:t>, </a:t>
            </a:r>
            <a:r>
              <a:rPr lang="ru-RU" dirty="0" err="1"/>
              <a:t>чи</a:t>
            </a:r>
            <a:r>
              <a:rPr lang="ru-RU" dirty="0"/>
              <a:t> </a:t>
            </a:r>
            <a:r>
              <a:rPr lang="ru-RU" dirty="0" err="1"/>
              <a:t>виконують</a:t>
            </a:r>
            <a:r>
              <a:rPr lang="ru-RU" dirty="0"/>
              <a:t> </a:t>
            </a:r>
            <a:r>
              <a:rPr lang="ru-RU" dirty="0" err="1"/>
              <a:t>певну</a:t>
            </a:r>
            <a:r>
              <a:rPr lang="ru-RU" dirty="0"/>
              <a:t> роботу, </a:t>
            </a:r>
            <a:r>
              <a:rPr lang="ru-RU" dirty="0" err="1"/>
              <a:t>методичної</a:t>
            </a:r>
            <a:r>
              <a:rPr lang="ru-RU" dirty="0"/>
              <a:t> </a:t>
            </a:r>
            <a:r>
              <a:rPr lang="ru-RU" dirty="0" err="1"/>
              <a:t>допомоги</a:t>
            </a:r>
            <a:r>
              <a:rPr lang="ru-RU" dirty="0"/>
              <a:t> та </a:t>
            </a:r>
            <a:r>
              <a:rPr lang="ru-RU" dirty="0" err="1"/>
              <a:t>консультацій</a:t>
            </a:r>
            <a:r>
              <a:rPr lang="ru-RU" dirty="0"/>
              <a:t> </a:t>
            </a:r>
            <a:r>
              <a:rPr lang="ru-RU" dirty="0" err="1"/>
              <a:t>щодо</a:t>
            </a:r>
            <a:r>
              <a:rPr lang="ru-RU" dirty="0"/>
              <a:t> </a:t>
            </a:r>
            <a:r>
              <a:rPr lang="ru-RU" dirty="0" err="1"/>
              <a:t>повідомлення</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або</a:t>
            </a:r>
            <a:r>
              <a:rPr lang="ru-RU" dirty="0"/>
              <a:t> </a:t>
            </a:r>
            <a:r>
              <a:rPr lang="ru-RU" dirty="0" err="1"/>
              <a:t>пов’язаних</a:t>
            </a:r>
            <a:r>
              <a:rPr lang="ru-RU" dirty="0"/>
              <a:t> з </a:t>
            </a:r>
            <a:r>
              <a:rPr lang="ru-RU" dirty="0" err="1"/>
              <a:t>корупцією</a:t>
            </a:r>
            <a:r>
              <a:rPr lang="ru-RU" dirty="0"/>
              <a:t> </a:t>
            </a:r>
            <a:r>
              <a:rPr lang="ru-RU" dirty="0" err="1"/>
              <a:t>правопорушень</a:t>
            </a:r>
            <a:r>
              <a:rPr lang="ru-RU" dirty="0"/>
              <a:t>, </a:t>
            </a:r>
            <a:r>
              <a:rPr lang="ru-RU" dirty="0" err="1"/>
              <a:t>інших</a:t>
            </a:r>
            <a:r>
              <a:rPr lang="ru-RU" dirty="0"/>
              <a:t> </a:t>
            </a:r>
            <a:r>
              <a:rPr lang="ru-RU" dirty="0" err="1"/>
              <a:t>порушень</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та </a:t>
            </a:r>
            <a:r>
              <a:rPr lang="ru-RU" dirty="0" err="1"/>
              <a:t>захисту</a:t>
            </a:r>
            <a:r>
              <a:rPr lang="ru-RU" dirty="0"/>
              <a:t> </a:t>
            </a:r>
            <a:r>
              <a:rPr lang="ru-RU" dirty="0" err="1"/>
              <a:t>викривачів</a:t>
            </a:r>
            <a:r>
              <a:rPr lang="ru-RU" dirty="0"/>
              <a:t>, </a:t>
            </a:r>
            <a:r>
              <a:rPr lang="ru-RU" dirty="0" err="1"/>
              <a:t>проведення</a:t>
            </a:r>
            <a:r>
              <a:rPr lang="ru-RU" dirty="0"/>
              <a:t> </a:t>
            </a:r>
            <a:r>
              <a:rPr lang="ru-RU" dirty="0" err="1"/>
              <a:t>внутрішніх</a:t>
            </a:r>
            <a:r>
              <a:rPr lang="ru-RU" dirty="0"/>
              <a:t> </a:t>
            </a:r>
            <a:r>
              <a:rPr lang="ru-RU" dirty="0" err="1"/>
              <a:t>навчань</a:t>
            </a:r>
            <a:r>
              <a:rPr lang="ru-RU" dirty="0"/>
              <a:t> з </a:t>
            </a:r>
            <a:r>
              <a:rPr lang="ru-RU" dirty="0" err="1"/>
              <a:t>цих</a:t>
            </a:r>
            <a:r>
              <a:rPr lang="ru-RU" dirty="0"/>
              <a:t> </a:t>
            </a:r>
            <a:r>
              <a:rPr lang="ru-RU" dirty="0" err="1"/>
              <a:t>питань</a:t>
            </a:r>
            <a:r>
              <a:rPr lang="ru-RU" dirty="0"/>
              <a:t>.</a:t>
            </a:r>
          </a:p>
        </p:txBody>
      </p:sp>
    </p:spTree>
    <p:extLst>
      <p:ext uri="{BB962C8B-B14F-4D97-AF65-F5344CB8AC3E}">
        <p14:creationId xmlns:p14="http://schemas.microsoft.com/office/powerpoint/2010/main" val="191704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На </a:t>
            </a:r>
            <a:r>
              <a:rPr lang="ru-RU" sz="2400" dirty="0" err="1"/>
              <a:t>виконання</a:t>
            </a:r>
            <a:r>
              <a:rPr lang="ru-RU" sz="2400" dirty="0"/>
              <a:t> </a:t>
            </a:r>
            <a:r>
              <a:rPr lang="ru-RU" sz="2400" dirty="0" err="1"/>
              <a:t>повноважень</a:t>
            </a:r>
            <a:r>
              <a:rPr lang="ru-RU" sz="2400" dirty="0"/>
              <a:t> у </a:t>
            </a:r>
            <a:r>
              <a:rPr lang="ru-RU" sz="2400" dirty="0" err="1"/>
              <a:t>сфері</a:t>
            </a:r>
            <a:r>
              <a:rPr lang="ru-RU" sz="2400" dirty="0"/>
              <a:t> </a:t>
            </a:r>
            <a:r>
              <a:rPr lang="ru-RU" sz="2400" dirty="0" err="1"/>
              <a:t>захисту</a:t>
            </a:r>
            <a:r>
              <a:rPr lang="ru-RU" sz="2400" dirty="0"/>
              <a:t> </a:t>
            </a:r>
            <a:r>
              <a:rPr lang="ru-RU" sz="2400" dirty="0" err="1"/>
              <a:t>викривачів</a:t>
            </a:r>
            <a:r>
              <a:rPr lang="ru-RU" sz="2400" dirty="0"/>
              <a:t> </a:t>
            </a:r>
            <a:r>
              <a:rPr lang="ru-RU" sz="2400" dirty="0" err="1"/>
              <a:t>уповноважені</a:t>
            </a:r>
            <a:r>
              <a:rPr lang="ru-RU" sz="2400" dirty="0"/>
              <a:t> </a:t>
            </a:r>
            <a:r>
              <a:rPr lang="ru-RU" sz="2400" dirty="0" err="1"/>
              <a:t>підрозділи</a:t>
            </a:r>
            <a:r>
              <a:rPr lang="ru-RU" sz="2400" dirty="0"/>
              <a:t> (</a:t>
            </a:r>
            <a:r>
              <a:rPr lang="ru-RU" sz="2400" dirty="0" err="1"/>
              <a:t>уповноважені</a:t>
            </a:r>
            <a:r>
              <a:rPr lang="ru-RU" sz="2400" dirty="0"/>
              <a:t> особи) з </a:t>
            </a:r>
            <a:r>
              <a:rPr lang="ru-RU" sz="2400" dirty="0" err="1"/>
              <a:t>питань</a:t>
            </a:r>
            <a:r>
              <a:rPr lang="ru-RU" sz="2400" dirty="0"/>
              <a:t> </a:t>
            </a:r>
            <a:r>
              <a:rPr lang="ru-RU" sz="2400" dirty="0" err="1"/>
              <a:t>запобігання</a:t>
            </a:r>
            <a:r>
              <a:rPr lang="ru-RU" sz="2400" dirty="0"/>
              <a:t> та </a:t>
            </a:r>
            <a:r>
              <a:rPr lang="ru-RU" sz="2400" dirty="0" err="1"/>
              <a:t>виявлення</a:t>
            </a:r>
            <a:r>
              <a:rPr lang="ru-RU" sz="2400" dirty="0"/>
              <a:t> </a:t>
            </a:r>
            <a:r>
              <a:rPr lang="ru-RU" sz="2400" dirty="0" err="1"/>
              <a:t>корупції</a:t>
            </a:r>
            <a:r>
              <a:rPr lang="ru-RU" sz="2400" dirty="0"/>
              <a:t> </a:t>
            </a:r>
            <a:r>
              <a:rPr lang="ru-RU" sz="2400" dirty="0" err="1"/>
              <a:t>мають</a:t>
            </a:r>
            <a:r>
              <a:rPr lang="ru-RU" sz="2400" dirty="0"/>
              <a:t> право:</a:t>
            </a:r>
          </a:p>
        </p:txBody>
      </p:sp>
      <p:sp>
        <p:nvSpPr>
          <p:cNvPr id="3" name="Объект 2"/>
          <p:cNvSpPr>
            <a:spLocks noGrp="1"/>
          </p:cNvSpPr>
          <p:nvPr>
            <p:ph idx="1"/>
          </p:nvPr>
        </p:nvSpPr>
        <p:spPr/>
        <p:txBody>
          <a:bodyPr>
            <a:normAutofit fontScale="70000" lnSpcReduction="20000"/>
          </a:bodyPr>
          <a:lstStyle/>
          <a:p>
            <a:r>
              <a:rPr lang="ru-RU" dirty="0"/>
              <a:t>1) </a:t>
            </a:r>
            <a:r>
              <a:rPr lang="ru-RU" dirty="0" err="1"/>
              <a:t>витребувати</a:t>
            </a:r>
            <a:r>
              <a:rPr lang="ru-RU" dirty="0"/>
              <a:t> </a:t>
            </a:r>
            <a:r>
              <a:rPr lang="ru-RU" dirty="0" err="1"/>
              <a:t>від</a:t>
            </a:r>
            <a:r>
              <a:rPr lang="ru-RU" dirty="0"/>
              <a:t> </a:t>
            </a:r>
            <a:r>
              <a:rPr lang="ru-RU" dirty="0" err="1"/>
              <a:t>інших</a:t>
            </a:r>
            <a:r>
              <a:rPr lang="ru-RU" dirty="0"/>
              <a:t> </a:t>
            </a:r>
            <a:r>
              <a:rPr lang="ru-RU" dirty="0" err="1"/>
              <a:t>структурних</a:t>
            </a:r>
            <a:r>
              <a:rPr lang="ru-RU" dirty="0"/>
              <a:t> </a:t>
            </a:r>
            <a:r>
              <a:rPr lang="ru-RU" dirty="0" err="1"/>
              <a:t>підрозділів</a:t>
            </a:r>
            <a:r>
              <a:rPr lang="ru-RU" dirty="0"/>
              <a:t> </a:t>
            </a:r>
            <a:r>
              <a:rPr lang="ru-RU" dirty="0" err="1"/>
              <a:t>відповідного</a:t>
            </a:r>
            <a:r>
              <a:rPr lang="ru-RU" dirty="0"/>
              <a:t> органу </a:t>
            </a:r>
            <a:r>
              <a:rPr lang="ru-RU" dirty="0" err="1"/>
              <a:t>чи</a:t>
            </a:r>
            <a:r>
              <a:rPr lang="ru-RU" dirty="0"/>
              <a:t> </a:t>
            </a:r>
            <a:r>
              <a:rPr lang="ru-RU" dirty="0" err="1"/>
              <a:t>юридичної</a:t>
            </a:r>
            <a:r>
              <a:rPr lang="ru-RU" dirty="0"/>
              <a:t> особи </a:t>
            </a:r>
            <a:r>
              <a:rPr lang="ru-RU" dirty="0" err="1"/>
              <a:t>документи</a:t>
            </a:r>
            <a:r>
              <a:rPr lang="ru-RU" dirty="0"/>
              <a:t>, у тому </a:t>
            </a:r>
            <a:r>
              <a:rPr lang="ru-RU" dirty="0" err="1"/>
              <a:t>числі</a:t>
            </a:r>
            <a:r>
              <a:rPr lang="ru-RU" dirty="0"/>
              <a:t> </a:t>
            </a:r>
            <a:r>
              <a:rPr lang="ru-RU" dirty="0" err="1"/>
              <a:t>ті</a:t>
            </a:r>
            <a:r>
              <a:rPr lang="ru-RU" dirty="0"/>
              <a:t>, </a:t>
            </a:r>
            <a:r>
              <a:rPr lang="ru-RU" dirty="0" err="1"/>
              <a:t>що</a:t>
            </a:r>
            <a:r>
              <a:rPr lang="ru-RU" dirty="0"/>
              <a:t> </a:t>
            </a:r>
            <a:r>
              <a:rPr lang="ru-RU" dirty="0" err="1"/>
              <a:t>містять</a:t>
            </a:r>
            <a:r>
              <a:rPr lang="ru-RU" dirty="0"/>
              <a:t> </a:t>
            </a:r>
            <a:r>
              <a:rPr lang="ru-RU" dirty="0" err="1"/>
              <a:t>інформацію</a:t>
            </a:r>
            <a:r>
              <a:rPr lang="ru-RU" dirty="0"/>
              <a:t> з </a:t>
            </a:r>
            <a:r>
              <a:rPr lang="ru-RU" dirty="0" err="1"/>
              <a:t>обмеженим</a:t>
            </a:r>
            <a:r>
              <a:rPr lang="ru-RU" dirty="0"/>
              <a:t> доступом (</a:t>
            </a:r>
            <a:r>
              <a:rPr lang="ru-RU" dirty="0" err="1"/>
              <a:t>крім</a:t>
            </a:r>
            <a:r>
              <a:rPr lang="ru-RU" dirty="0"/>
              <a:t> </a:t>
            </a:r>
            <a:r>
              <a:rPr lang="ru-RU" dirty="0" err="1"/>
              <a:t>державної</a:t>
            </a:r>
            <a:r>
              <a:rPr lang="ru-RU" dirty="0"/>
              <a:t> </a:t>
            </a:r>
            <a:r>
              <a:rPr lang="ru-RU" dirty="0" err="1"/>
              <a:t>таємниці</a:t>
            </a:r>
            <a:r>
              <a:rPr lang="ru-RU" dirty="0"/>
              <a:t>), та </a:t>
            </a:r>
            <a:r>
              <a:rPr lang="ru-RU" dirty="0" err="1"/>
              <a:t>робити</a:t>
            </a:r>
            <a:r>
              <a:rPr lang="ru-RU" dirty="0"/>
              <a:t> </a:t>
            </a:r>
            <a:r>
              <a:rPr lang="ru-RU" dirty="0" err="1"/>
              <a:t>чи</a:t>
            </a:r>
            <a:r>
              <a:rPr lang="ru-RU" dirty="0"/>
              <a:t> </a:t>
            </a:r>
            <a:r>
              <a:rPr lang="ru-RU" dirty="0" err="1"/>
              <a:t>отримувати</a:t>
            </a:r>
            <a:r>
              <a:rPr lang="ru-RU" dirty="0"/>
              <a:t> </a:t>
            </a:r>
            <a:r>
              <a:rPr lang="ru-RU" dirty="0" err="1"/>
              <a:t>їх</a:t>
            </a:r>
            <a:r>
              <a:rPr lang="ru-RU" dirty="0"/>
              <a:t> </a:t>
            </a:r>
            <a:r>
              <a:rPr lang="ru-RU" dirty="0" err="1"/>
              <a:t>копії</a:t>
            </a:r>
            <a:r>
              <a:rPr lang="ru-RU" dirty="0"/>
              <a:t>;</a:t>
            </a:r>
          </a:p>
          <a:p>
            <a:endParaRPr lang="ru-RU" dirty="0"/>
          </a:p>
          <a:p>
            <a:r>
              <a:rPr lang="ru-RU" dirty="0"/>
              <a:t>2) </a:t>
            </a:r>
            <a:r>
              <a:rPr lang="ru-RU" dirty="0" err="1"/>
              <a:t>викликати</a:t>
            </a:r>
            <a:r>
              <a:rPr lang="ru-RU" dirty="0"/>
              <a:t> та </a:t>
            </a:r>
            <a:r>
              <a:rPr lang="ru-RU" dirty="0" err="1"/>
              <a:t>опитувати</a:t>
            </a:r>
            <a:r>
              <a:rPr lang="ru-RU" dirty="0"/>
              <a:t> </a:t>
            </a:r>
            <a:r>
              <a:rPr lang="ru-RU" dirty="0" err="1"/>
              <a:t>осіб</a:t>
            </a:r>
            <a:r>
              <a:rPr lang="ru-RU" dirty="0"/>
              <a:t>, </a:t>
            </a:r>
            <a:r>
              <a:rPr lang="ru-RU" dirty="0" err="1"/>
              <a:t>дій</a:t>
            </a:r>
            <a:r>
              <a:rPr lang="ru-RU" dirty="0"/>
              <a:t> </a:t>
            </a:r>
            <a:r>
              <a:rPr lang="ru-RU" dirty="0" err="1"/>
              <a:t>або</a:t>
            </a:r>
            <a:r>
              <a:rPr lang="ru-RU" dirty="0"/>
              <a:t> </a:t>
            </a:r>
            <a:r>
              <a:rPr lang="ru-RU" dirty="0" err="1"/>
              <a:t>бездіяльності</a:t>
            </a:r>
            <a:r>
              <a:rPr lang="ru-RU" dirty="0"/>
              <a:t> </a:t>
            </a:r>
            <a:r>
              <a:rPr lang="ru-RU" dirty="0" err="1"/>
              <a:t>яких</a:t>
            </a:r>
            <a:r>
              <a:rPr lang="ru-RU" dirty="0"/>
              <a:t> </a:t>
            </a:r>
            <a:r>
              <a:rPr lang="ru-RU" dirty="0" err="1"/>
              <a:t>стосуються</a:t>
            </a:r>
            <a:r>
              <a:rPr lang="ru-RU" dirty="0"/>
              <a:t> </a:t>
            </a:r>
            <a:r>
              <a:rPr lang="ru-RU" dirty="0" err="1"/>
              <a:t>повідомлені</a:t>
            </a:r>
            <a:r>
              <a:rPr lang="ru-RU" dirty="0"/>
              <a:t> </a:t>
            </a:r>
            <a:r>
              <a:rPr lang="ru-RU" dirty="0" err="1"/>
              <a:t>викривачем</a:t>
            </a:r>
            <a:r>
              <a:rPr lang="ru-RU" dirty="0"/>
              <a:t> </a:t>
            </a:r>
            <a:r>
              <a:rPr lang="ru-RU" dirty="0" err="1"/>
              <a:t>факти</a:t>
            </a:r>
            <a:r>
              <a:rPr lang="ru-RU" dirty="0"/>
              <a:t>, у тому </a:t>
            </a:r>
            <a:r>
              <a:rPr lang="ru-RU" dirty="0" err="1"/>
              <a:t>числі</a:t>
            </a:r>
            <a:r>
              <a:rPr lang="ru-RU" dirty="0"/>
              <a:t> </a:t>
            </a:r>
            <a:r>
              <a:rPr lang="ru-RU" dirty="0" err="1"/>
              <a:t>керівника</a:t>
            </a:r>
            <a:r>
              <a:rPr lang="ru-RU" dirty="0"/>
              <a:t>, </a:t>
            </a:r>
            <a:r>
              <a:rPr lang="ru-RU" dirty="0" err="1"/>
              <a:t>заступників</a:t>
            </a:r>
            <a:r>
              <a:rPr lang="ru-RU" dirty="0"/>
              <a:t> </a:t>
            </a:r>
            <a:r>
              <a:rPr lang="ru-RU" dirty="0" err="1"/>
              <a:t>керівника</a:t>
            </a:r>
            <a:r>
              <a:rPr lang="ru-RU" dirty="0"/>
              <a:t> органу, установи, </a:t>
            </a:r>
            <a:r>
              <a:rPr lang="ru-RU" dirty="0" err="1"/>
              <a:t>організації</a:t>
            </a:r>
            <a:r>
              <a:rPr lang="ru-RU" dirty="0"/>
              <a:t>;</a:t>
            </a:r>
          </a:p>
          <a:p>
            <a:endParaRPr lang="ru-RU" dirty="0"/>
          </a:p>
          <a:p>
            <a:r>
              <a:rPr lang="ru-RU" dirty="0"/>
              <a:t>3) </a:t>
            </a:r>
            <a:r>
              <a:rPr lang="ru-RU" dirty="0" err="1"/>
              <a:t>звертатися</a:t>
            </a:r>
            <a:r>
              <a:rPr lang="ru-RU" dirty="0"/>
              <a:t> до </a:t>
            </a:r>
            <a:r>
              <a:rPr lang="ru-RU" dirty="0" err="1"/>
              <a:t>Національного</a:t>
            </a:r>
            <a:r>
              <a:rPr lang="ru-RU" dirty="0"/>
              <a:t> агентства з </a:t>
            </a:r>
            <a:r>
              <a:rPr lang="ru-RU" dirty="0" err="1"/>
              <a:t>питань</a:t>
            </a:r>
            <a:r>
              <a:rPr lang="ru-RU" dirty="0"/>
              <a:t> </a:t>
            </a:r>
            <a:r>
              <a:rPr lang="ru-RU" dirty="0" err="1"/>
              <a:t>запобігання</a:t>
            </a:r>
            <a:r>
              <a:rPr lang="ru-RU" dirty="0"/>
              <a:t> </a:t>
            </a:r>
            <a:r>
              <a:rPr lang="ru-RU" dirty="0" err="1"/>
              <a:t>корупції</a:t>
            </a:r>
            <a:r>
              <a:rPr lang="ru-RU" dirty="0"/>
              <a:t> </a:t>
            </a:r>
            <a:r>
              <a:rPr lang="ru-RU" dirty="0" err="1"/>
              <a:t>щодо</a:t>
            </a:r>
            <a:r>
              <a:rPr lang="ru-RU" dirty="0"/>
              <a:t> </a:t>
            </a:r>
            <a:r>
              <a:rPr lang="ru-RU" dirty="0" err="1"/>
              <a:t>порушених</a:t>
            </a:r>
            <a:r>
              <a:rPr lang="ru-RU" dirty="0"/>
              <a:t> прав </a:t>
            </a:r>
            <a:r>
              <a:rPr lang="ru-RU" dirty="0" err="1"/>
              <a:t>викривача</a:t>
            </a:r>
            <a:r>
              <a:rPr lang="ru-RU" dirty="0"/>
              <a:t>, </a:t>
            </a:r>
            <a:r>
              <a:rPr lang="ru-RU" dirty="0" err="1"/>
              <a:t>його</a:t>
            </a:r>
            <a:r>
              <a:rPr lang="ru-RU" dirty="0"/>
              <a:t> </a:t>
            </a:r>
            <a:r>
              <a:rPr lang="ru-RU" dirty="0" err="1"/>
              <a:t>близьких</a:t>
            </a:r>
            <a:r>
              <a:rPr lang="ru-RU" dirty="0"/>
              <a:t> </a:t>
            </a:r>
            <a:r>
              <a:rPr lang="ru-RU" dirty="0" err="1"/>
              <a:t>осіб</a:t>
            </a:r>
            <a:r>
              <a:rPr lang="ru-RU" dirty="0"/>
              <a:t>;</a:t>
            </a:r>
          </a:p>
          <a:p>
            <a:endParaRPr lang="ru-RU" dirty="0"/>
          </a:p>
          <a:p>
            <a:r>
              <a:rPr lang="ru-RU" dirty="0"/>
              <a:t>4) </a:t>
            </a:r>
            <a:r>
              <a:rPr lang="ru-RU" dirty="0" err="1"/>
              <a:t>вносити</a:t>
            </a:r>
            <a:r>
              <a:rPr lang="ru-RU" dirty="0"/>
              <a:t> </a:t>
            </a:r>
            <a:r>
              <a:rPr lang="ru-RU" dirty="0" err="1"/>
              <a:t>подання</a:t>
            </a:r>
            <a:r>
              <a:rPr lang="ru-RU" dirty="0"/>
              <a:t> </a:t>
            </a:r>
            <a:r>
              <a:rPr lang="ru-RU" dirty="0" err="1"/>
              <a:t>керівнику</a:t>
            </a:r>
            <a:r>
              <a:rPr lang="ru-RU" dirty="0"/>
              <a:t> </a:t>
            </a:r>
            <a:r>
              <a:rPr lang="ru-RU" dirty="0" err="1"/>
              <a:t>відповідного</a:t>
            </a:r>
            <a:r>
              <a:rPr lang="ru-RU" dirty="0"/>
              <a:t> органу </a:t>
            </a:r>
            <a:r>
              <a:rPr lang="ru-RU" dirty="0" err="1"/>
              <a:t>чи</a:t>
            </a:r>
            <a:r>
              <a:rPr lang="ru-RU" dirty="0"/>
              <a:t> </a:t>
            </a:r>
            <a:r>
              <a:rPr lang="ru-RU" dirty="0" err="1"/>
              <a:t>юридичної</a:t>
            </a:r>
            <a:r>
              <a:rPr lang="ru-RU" dirty="0"/>
              <a:t> особи про </a:t>
            </a:r>
            <a:r>
              <a:rPr lang="ru-RU" dirty="0" err="1"/>
              <a:t>притягнення</a:t>
            </a:r>
            <a:r>
              <a:rPr lang="ru-RU" dirty="0"/>
              <a:t> </a:t>
            </a:r>
            <a:r>
              <a:rPr lang="ru-RU" dirty="0" err="1"/>
              <a:t>винних</a:t>
            </a:r>
            <a:r>
              <a:rPr lang="ru-RU" dirty="0"/>
              <a:t> </a:t>
            </a:r>
            <a:r>
              <a:rPr lang="ru-RU" dirty="0" err="1"/>
              <a:t>осіб</a:t>
            </a:r>
            <a:r>
              <a:rPr lang="ru-RU" dirty="0"/>
              <a:t> до </a:t>
            </a:r>
            <a:r>
              <a:rPr lang="ru-RU" dirty="0" err="1"/>
              <a:t>дисциплінарної</a:t>
            </a:r>
            <a:r>
              <a:rPr lang="ru-RU" dirty="0"/>
              <a:t> </a:t>
            </a:r>
            <a:r>
              <a:rPr lang="ru-RU" dirty="0" err="1"/>
              <a:t>відповідальності</a:t>
            </a:r>
            <a:r>
              <a:rPr lang="ru-RU" dirty="0"/>
              <a:t> за </a:t>
            </a:r>
            <a:r>
              <a:rPr lang="ru-RU" dirty="0" err="1"/>
              <a:t>порушення</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endParaRPr lang="ru-RU" dirty="0"/>
          </a:p>
          <a:p>
            <a:r>
              <a:rPr lang="ru-RU" dirty="0"/>
              <a:t>5) </a:t>
            </a:r>
            <a:r>
              <a:rPr lang="ru-RU" dirty="0" err="1"/>
              <a:t>виконувати</a:t>
            </a:r>
            <a:r>
              <a:rPr lang="ru-RU" dirty="0"/>
              <a:t> </a:t>
            </a:r>
            <a:r>
              <a:rPr lang="ru-RU" dirty="0" err="1"/>
              <a:t>інші</a:t>
            </a:r>
            <a:r>
              <a:rPr lang="ru-RU" dirty="0"/>
              <a:t> </a:t>
            </a:r>
            <a:r>
              <a:rPr lang="ru-RU" dirty="0" err="1"/>
              <a:t>визначені</a:t>
            </a:r>
            <a:r>
              <a:rPr lang="ru-RU" dirty="0"/>
              <a:t> законом </a:t>
            </a:r>
            <a:r>
              <a:rPr lang="ru-RU" dirty="0" err="1"/>
              <a:t>повноваження</a:t>
            </a:r>
            <a:r>
              <a:rPr lang="ru-RU" dirty="0"/>
              <a:t>, </a:t>
            </a:r>
            <a:r>
              <a:rPr lang="ru-RU" dirty="0" err="1"/>
              <a:t>спрямовані</a:t>
            </a:r>
            <a:r>
              <a:rPr lang="ru-RU" dirty="0"/>
              <a:t> на </a:t>
            </a:r>
            <a:r>
              <a:rPr lang="ru-RU" dirty="0" err="1"/>
              <a:t>всебічний</a:t>
            </a:r>
            <a:r>
              <a:rPr lang="ru-RU" dirty="0"/>
              <a:t> </a:t>
            </a:r>
            <a:r>
              <a:rPr lang="ru-RU" dirty="0" err="1"/>
              <a:t>розгляд</a:t>
            </a:r>
            <a:r>
              <a:rPr lang="ru-RU" dirty="0"/>
              <a:t> </a:t>
            </a:r>
            <a:r>
              <a:rPr lang="ru-RU" dirty="0" err="1"/>
              <a:t>повідомлень</a:t>
            </a:r>
            <a:r>
              <a:rPr lang="ru-RU" dirty="0"/>
              <a:t> </a:t>
            </a:r>
            <a:r>
              <a:rPr lang="ru-RU" dirty="0" err="1"/>
              <a:t>викривачів</a:t>
            </a:r>
            <a:r>
              <a:rPr lang="ru-RU" dirty="0"/>
              <a:t> та </a:t>
            </a:r>
            <a:r>
              <a:rPr lang="ru-RU" dirty="0" err="1"/>
              <a:t>захист</a:t>
            </a:r>
            <a:r>
              <a:rPr lang="ru-RU" dirty="0"/>
              <a:t> </a:t>
            </a:r>
            <a:r>
              <a:rPr lang="ru-RU" dirty="0" err="1"/>
              <a:t>їхніх</a:t>
            </a:r>
            <a:r>
              <a:rPr lang="ru-RU" dirty="0"/>
              <a:t> прав та свобод.</a:t>
            </a:r>
          </a:p>
          <a:p>
            <a:endParaRPr lang="ru-RU" dirty="0"/>
          </a:p>
          <a:p>
            <a:endParaRPr lang="ru-RU" dirty="0"/>
          </a:p>
        </p:txBody>
      </p:sp>
    </p:spTree>
    <p:extLst>
      <p:ext uri="{BB962C8B-B14F-4D97-AF65-F5344CB8AC3E}">
        <p14:creationId xmlns:p14="http://schemas.microsoft.com/office/powerpoint/2010/main" val="441710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42253"/>
          </a:xfrm>
        </p:spPr>
        <p:txBody>
          <a:bodyPr/>
          <a:lstStyle/>
          <a:p>
            <a:r>
              <a:rPr lang="ru-RU" sz="2000" dirty="0"/>
              <a:t>Права та </a:t>
            </a:r>
            <a:r>
              <a:rPr lang="ru-RU" sz="2000" dirty="0" err="1"/>
              <a:t>гарантії</a:t>
            </a:r>
            <a:r>
              <a:rPr lang="ru-RU" sz="2000" dirty="0"/>
              <a:t> </a:t>
            </a:r>
            <a:r>
              <a:rPr lang="ru-RU" sz="2000" dirty="0" err="1"/>
              <a:t>захисту</a:t>
            </a:r>
            <a:r>
              <a:rPr lang="ru-RU" sz="2000" dirty="0"/>
              <a:t> </a:t>
            </a:r>
            <a:r>
              <a:rPr lang="ru-RU" sz="2000" dirty="0" err="1"/>
              <a:t>викривачів</a:t>
            </a:r>
            <a:r>
              <a:rPr lang="ru-RU" sz="2000" dirty="0"/>
              <a:t> </a:t>
            </a:r>
            <a:r>
              <a:rPr lang="ru-RU" sz="2000" dirty="0" err="1"/>
              <a:t>відповідно</a:t>
            </a:r>
            <a:r>
              <a:rPr lang="ru-RU" sz="2000" dirty="0"/>
              <a:t> до Закону </a:t>
            </a:r>
            <a:r>
              <a:rPr lang="ru-RU" sz="2000" dirty="0" err="1"/>
              <a:t>України</a:t>
            </a:r>
            <a:r>
              <a:rPr lang="ru-RU" sz="2000" dirty="0"/>
              <a:t> «Про </a:t>
            </a:r>
            <a:r>
              <a:rPr lang="ru-RU" sz="2000" dirty="0" err="1"/>
              <a:t>забезпечення</a:t>
            </a:r>
            <a:r>
              <a:rPr lang="ru-RU" sz="2000" dirty="0"/>
              <a:t> </a:t>
            </a:r>
            <a:r>
              <a:rPr lang="ru-RU" sz="2000" dirty="0" err="1"/>
              <a:t>безпеки</a:t>
            </a:r>
            <a:r>
              <a:rPr lang="ru-RU" sz="2000" dirty="0"/>
              <a:t> </a:t>
            </a:r>
            <a:r>
              <a:rPr lang="ru-RU" sz="2000" dirty="0" err="1"/>
              <a:t>осіб</a:t>
            </a:r>
            <a:r>
              <a:rPr lang="ru-RU" sz="2000" dirty="0"/>
              <a:t>, </a:t>
            </a:r>
            <a:r>
              <a:rPr lang="ru-RU" sz="2000" dirty="0" err="1"/>
              <a:t>які</a:t>
            </a:r>
            <a:r>
              <a:rPr lang="ru-RU" sz="2000" dirty="0"/>
              <a:t> </a:t>
            </a:r>
            <a:r>
              <a:rPr lang="ru-RU" sz="2000" dirty="0" err="1"/>
              <a:t>беруть</a:t>
            </a:r>
            <a:r>
              <a:rPr lang="ru-RU" sz="2000" dirty="0"/>
              <a:t> участь у </a:t>
            </a:r>
            <a:r>
              <a:rPr lang="ru-RU" sz="2000" dirty="0" err="1"/>
              <a:t>кримінальному</a:t>
            </a:r>
            <a:r>
              <a:rPr lang="ru-RU" sz="2000" dirty="0"/>
              <a:t> </a:t>
            </a:r>
            <a:r>
              <a:rPr lang="ru-RU" sz="2000" dirty="0" err="1"/>
              <a:t>судочинстві</a:t>
            </a:r>
            <a:r>
              <a:rPr lang="ru-RU" sz="2000" dirty="0"/>
              <a:t>»</a:t>
            </a:r>
          </a:p>
        </p:txBody>
      </p:sp>
      <p:sp>
        <p:nvSpPr>
          <p:cNvPr id="3" name="Объект 2"/>
          <p:cNvSpPr>
            <a:spLocks noGrp="1"/>
          </p:cNvSpPr>
          <p:nvPr>
            <p:ph idx="1"/>
          </p:nvPr>
        </p:nvSpPr>
        <p:spPr>
          <a:xfrm>
            <a:off x="1103312" y="1654630"/>
            <a:ext cx="8946541" cy="4593770"/>
          </a:xfrm>
        </p:spPr>
        <p:txBody>
          <a:bodyPr>
            <a:normAutofit fontScale="70000" lnSpcReduction="20000"/>
          </a:bodyPr>
          <a:lstStyle/>
          <a:p>
            <a:r>
              <a:rPr lang="ru-RU" dirty="0"/>
              <a:t>Закон </a:t>
            </a:r>
            <a:r>
              <a:rPr lang="ru-RU" dirty="0" err="1"/>
              <a:t>України</a:t>
            </a:r>
            <a:r>
              <a:rPr lang="ru-RU" dirty="0"/>
              <a:t> «Про </a:t>
            </a:r>
            <a:r>
              <a:rPr lang="ru-RU" dirty="0" err="1"/>
              <a:t>забезпечення</a:t>
            </a:r>
            <a:r>
              <a:rPr lang="ru-RU" dirty="0"/>
              <a:t> </a:t>
            </a:r>
            <a:r>
              <a:rPr lang="ru-RU" dirty="0" err="1"/>
              <a:t>безпеки</a:t>
            </a:r>
            <a:r>
              <a:rPr lang="ru-RU" dirty="0"/>
              <a:t> </a:t>
            </a:r>
            <a:r>
              <a:rPr lang="ru-RU" dirty="0" err="1"/>
              <a:t>осіб</a:t>
            </a:r>
            <a:r>
              <a:rPr lang="ru-RU" dirty="0"/>
              <a:t>, </a:t>
            </a:r>
            <a:r>
              <a:rPr lang="ru-RU" dirty="0" err="1"/>
              <a:t>які</a:t>
            </a:r>
            <a:r>
              <a:rPr lang="ru-RU" dirty="0"/>
              <a:t> </a:t>
            </a:r>
            <a:r>
              <a:rPr lang="ru-RU" dirty="0" err="1"/>
              <a:t>беруть</a:t>
            </a:r>
            <a:r>
              <a:rPr lang="ru-RU" dirty="0"/>
              <a:t> участь у </a:t>
            </a:r>
            <a:r>
              <a:rPr lang="ru-RU" dirty="0" err="1"/>
              <a:t>кримінальному</a:t>
            </a:r>
            <a:r>
              <a:rPr lang="ru-RU" dirty="0"/>
              <a:t> </a:t>
            </a:r>
            <a:r>
              <a:rPr lang="ru-RU" dirty="0" err="1"/>
              <a:t>судочинстві</a:t>
            </a:r>
            <a:r>
              <a:rPr lang="ru-RU" dirty="0"/>
              <a:t>»:</a:t>
            </a:r>
          </a:p>
          <a:p>
            <a:endParaRPr lang="ru-RU" dirty="0"/>
          </a:p>
          <a:p>
            <a:r>
              <a:rPr lang="ru-RU" dirty="0" err="1"/>
              <a:t>Стаття</a:t>
            </a:r>
            <a:r>
              <a:rPr lang="ru-RU" dirty="0"/>
              <a:t> 2. Особи, </a:t>
            </a:r>
            <a:r>
              <a:rPr lang="ru-RU" dirty="0" err="1"/>
              <a:t>які</a:t>
            </a:r>
            <a:r>
              <a:rPr lang="ru-RU" dirty="0"/>
              <a:t> </a:t>
            </a:r>
            <a:r>
              <a:rPr lang="ru-RU" dirty="0" err="1"/>
              <a:t>мають</a:t>
            </a:r>
            <a:r>
              <a:rPr lang="ru-RU" dirty="0"/>
              <a:t> право на </a:t>
            </a:r>
            <a:r>
              <a:rPr lang="ru-RU" dirty="0" err="1"/>
              <a:t>забезпечення</a:t>
            </a:r>
            <a:r>
              <a:rPr lang="ru-RU" dirty="0"/>
              <a:t> </a:t>
            </a:r>
            <a:r>
              <a:rPr lang="ru-RU" dirty="0" err="1"/>
              <a:t>безпеки</a:t>
            </a:r>
            <a:endParaRPr lang="ru-RU" dirty="0"/>
          </a:p>
          <a:p>
            <a:r>
              <a:rPr lang="ru-RU" dirty="0"/>
              <a:t>Право на </a:t>
            </a:r>
            <a:r>
              <a:rPr lang="ru-RU" dirty="0" err="1"/>
              <a:t>забезпечення</a:t>
            </a:r>
            <a:r>
              <a:rPr lang="ru-RU" dirty="0"/>
              <a:t> </a:t>
            </a:r>
            <a:r>
              <a:rPr lang="ru-RU" dirty="0" err="1"/>
              <a:t>безпеки</a:t>
            </a:r>
            <a:r>
              <a:rPr lang="ru-RU" dirty="0"/>
              <a:t> шляхом </a:t>
            </a:r>
            <a:r>
              <a:rPr lang="ru-RU" dirty="0" err="1"/>
              <a:t>застосування</a:t>
            </a:r>
            <a:r>
              <a:rPr lang="ru-RU" dirty="0"/>
              <a:t> </a:t>
            </a:r>
            <a:r>
              <a:rPr lang="ru-RU" dirty="0" err="1"/>
              <a:t>заходів</a:t>
            </a:r>
            <a:r>
              <a:rPr lang="ru-RU" dirty="0"/>
              <a:t>, </a:t>
            </a:r>
            <a:r>
              <a:rPr lang="ru-RU" dirty="0" err="1"/>
              <a:t>зазначених</a:t>
            </a:r>
            <a:r>
              <a:rPr lang="ru-RU" dirty="0"/>
              <a:t> у </a:t>
            </a:r>
            <a:r>
              <a:rPr lang="ru-RU" dirty="0" err="1"/>
              <a:t>статтях</a:t>
            </a:r>
            <a:r>
              <a:rPr lang="ru-RU" dirty="0"/>
              <a:t> 1 і 7 </a:t>
            </a:r>
            <a:r>
              <a:rPr lang="ru-RU" dirty="0" err="1"/>
              <a:t>цього</a:t>
            </a:r>
            <a:r>
              <a:rPr lang="ru-RU" dirty="0"/>
              <a:t> Закону, за </a:t>
            </a:r>
            <a:r>
              <a:rPr lang="ru-RU" dirty="0" err="1"/>
              <a:t>наявності</a:t>
            </a:r>
            <a:r>
              <a:rPr lang="ru-RU" dirty="0"/>
              <a:t> </a:t>
            </a:r>
            <a:r>
              <a:rPr lang="ru-RU" dirty="0" err="1"/>
              <a:t>відповідних</a:t>
            </a:r>
            <a:r>
              <a:rPr lang="ru-RU" dirty="0"/>
              <a:t> </a:t>
            </a:r>
            <a:r>
              <a:rPr lang="ru-RU" dirty="0" err="1"/>
              <a:t>підстав</a:t>
            </a:r>
            <a:r>
              <a:rPr lang="ru-RU" dirty="0"/>
              <a:t> </a:t>
            </a:r>
            <a:r>
              <a:rPr lang="ru-RU" dirty="0" err="1"/>
              <a:t>мають</a:t>
            </a:r>
            <a:r>
              <a:rPr lang="ru-RU" dirty="0"/>
              <a:t>:</a:t>
            </a:r>
          </a:p>
          <a:p>
            <a:endParaRPr lang="ru-RU" dirty="0"/>
          </a:p>
          <a:p>
            <a:r>
              <a:rPr lang="ru-RU" dirty="0" err="1"/>
              <a:t>цивільний</a:t>
            </a:r>
            <a:r>
              <a:rPr lang="ru-RU" dirty="0"/>
              <a:t> </a:t>
            </a:r>
            <a:r>
              <a:rPr lang="ru-RU" dirty="0" err="1"/>
              <a:t>позивач</a:t>
            </a:r>
            <a:r>
              <a:rPr lang="ru-RU" dirty="0"/>
              <a:t>, </a:t>
            </a:r>
            <a:r>
              <a:rPr lang="ru-RU" dirty="0" err="1"/>
              <a:t>цивільний</a:t>
            </a:r>
            <a:r>
              <a:rPr lang="ru-RU" dirty="0"/>
              <a:t> </a:t>
            </a:r>
            <a:r>
              <a:rPr lang="ru-RU" dirty="0" err="1"/>
              <a:t>відповідач</a:t>
            </a:r>
            <a:r>
              <a:rPr lang="ru-RU" dirty="0"/>
              <a:t> та </a:t>
            </a:r>
            <a:r>
              <a:rPr lang="ru-RU" dirty="0" err="1"/>
              <a:t>їх</a:t>
            </a:r>
            <a:r>
              <a:rPr lang="ru-RU" dirty="0"/>
              <a:t> </a:t>
            </a:r>
            <a:r>
              <a:rPr lang="ru-RU" dirty="0" err="1"/>
              <a:t>представники</a:t>
            </a:r>
            <a:r>
              <a:rPr lang="ru-RU" dirty="0"/>
              <a:t> у </a:t>
            </a:r>
            <a:r>
              <a:rPr lang="ru-RU" dirty="0" err="1"/>
              <a:t>справі</a:t>
            </a:r>
            <a:r>
              <a:rPr lang="ru-RU" dirty="0"/>
              <a:t> про </a:t>
            </a:r>
            <a:r>
              <a:rPr lang="ru-RU" dirty="0" err="1"/>
              <a:t>відшкодування</a:t>
            </a:r>
            <a:r>
              <a:rPr lang="ru-RU" dirty="0"/>
              <a:t> </a:t>
            </a:r>
            <a:r>
              <a:rPr lang="ru-RU" dirty="0" err="1"/>
              <a:t>шкоди</a:t>
            </a:r>
            <a:r>
              <a:rPr lang="ru-RU" dirty="0"/>
              <a:t>, </a:t>
            </a:r>
            <a:r>
              <a:rPr lang="ru-RU" dirty="0" err="1"/>
              <a:t>завданої</a:t>
            </a:r>
            <a:r>
              <a:rPr lang="ru-RU" dirty="0"/>
              <a:t> </a:t>
            </a:r>
            <a:r>
              <a:rPr lang="ru-RU" dirty="0" err="1"/>
              <a:t>кримінальним</a:t>
            </a:r>
            <a:r>
              <a:rPr lang="ru-RU" dirty="0"/>
              <a:t> </a:t>
            </a:r>
            <a:r>
              <a:rPr lang="ru-RU" dirty="0" err="1"/>
              <a:t>правопорушенням</a:t>
            </a:r>
            <a:r>
              <a:rPr lang="ru-RU" dirty="0"/>
              <a:t>;</a:t>
            </a:r>
          </a:p>
          <a:p>
            <a:r>
              <a:rPr lang="ru-RU" dirty="0" err="1"/>
              <a:t>представник</a:t>
            </a:r>
            <a:r>
              <a:rPr lang="ru-RU" dirty="0"/>
              <a:t> </a:t>
            </a:r>
            <a:r>
              <a:rPr lang="ru-RU" dirty="0" err="1"/>
              <a:t>юридичної</a:t>
            </a:r>
            <a:r>
              <a:rPr lang="ru-RU" dirty="0"/>
              <a:t> особи, </a:t>
            </a:r>
            <a:r>
              <a:rPr lang="ru-RU" dirty="0" err="1"/>
              <a:t>щодо</a:t>
            </a:r>
            <a:r>
              <a:rPr lang="ru-RU" dirty="0"/>
              <a:t> </a:t>
            </a:r>
            <a:r>
              <a:rPr lang="ru-RU" dirty="0" err="1"/>
              <a:t>якої</a:t>
            </a:r>
            <a:r>
              <a:rPr lang="ru-RU" dirty="0"/>
              <a:t> </a:t>
            </a:r>
            <a:r>
              <a:rPr lang="ru-RU" dirty="0" err="1"/>
              <a:t>здійснюється</a:t>
            </a:r>
            <a:r>
              <a:rPr lang="ru-RU" dirty="0"/>
              <a:t> </a:t>
            </a:r>
            <a:r>
              <a:rPr lang="ru-RU" dirty="0" err="1"/>
              <a:t>провадження</a:t>
            </a:r>
            <a:r>
              <a:rPr lang="ru-RU" dirty="0"/>
              <a:t>;</a:t>
            </a:r>
          </a:p>
          <a:p>
            <a:r>
              <a:rPr lang="ru-RU" dirty="0"/>
              <a:t>персонал органу </a:t>
            </a:r>
            <a:r>
              <a:rPr lang="ru-RU" dirty="0" err="1"/>
              <a:t>пробації</a:t>
            </a:r>
            <a:r>
              <a:rPr lang="ru-RU" dirty="0"/>
              <a:t>;</a:t>
            </a:r>
          </a:p>
          <a:p>
            <a:r>
              <a:rPr lang="ru-RU" dirty="0" err="1"/>
              <a:t>свідок</a:t>
            </a:r>
            <a:r>
              <a:rPr lang="ru-RU" dirty="0"/>
              <a:t>;</a:t>
            </a:r>
          </a:p>
          <a:p>
            <a:r>
              <a:rPr lang="ru-RU" dirty="0"/>
              <a:t>викривач;</a:t>
            </a:r>
          </a:p>
          <a:p>
            <a:r>
              <a:rPr lang="ru-RU" dirty="0" err="1"/>
              <a:t>експерт</a:t>
            </a:r>
            <a:r>
              <a:rPr lang="ru-RU" dirty="0"/>
              <a:t>, </a:t>
            </a:r>
            <a:r>
              <a:rPr lang="ru-RU" dirty="0" err="1"/>
              <a:t>спеціаліст</a:t>
            </a:r>
            <a:r>
              <a:rPr lang="ru-RU" dirty="0"/>
              <a:t>, </a:t>
            </a:r>
            <a:r>
              <a:rPr lang="ru-RU" dirty="0" err="1"/>
              <a:t>перекладач</a:t>
            </a:r>
            <a:r>
              <a:rPr lang="ru-RU" dirty="0"/>
              <a:t> і понятий;</a:t>
            </a:r>
          </a:p>
          <a:p>
            <a:r>
              <a:rPr lang="ru-RU" dirty="0"/>
              <a:t>члени </a:t>
            </a:r>
            <a:r>
              <a:rPr lang="ru-RU" dirty="0" err="1"/>
              <a:t>сімей</a:t>
            </a:r>
            <a:r>
              <a:rPr lang="ru-RU" dirty="0"/>
              <a:t> та </a:t>
            </a:r>
            <a:r>
              <a:rPr lang="ru-RU" dirty="0" err="1"/>
              <a:t>близькі</a:t>
            </a:r>
            <a:r>
              <a:rPr lang="ru-RU" dirty="0"/>
              <a:t> </a:t>
            </a:r>
            <a:r>
              <a:rPr lang="ru-RU" dirty="0" err="1"/>
              <a:t>родичі</a:t>
            </a:r>
            <a:r>
              <a:rPr lang="ru-RU" dirty="0"/>
              <a:t> </a:t>
            </a:r>
            <a:r>
              <a:rPr lang="ru-RU" dirty="0" err="1"/>
              <a:t>осіб</a:t>
            </a:r>
            <a:r>
              <a:rPr lang="ru-RU" dirty="0"/>
              <a:t>, </a:t>
            </a:r>
            <a:r>
              <a:rPr lang="ru-RU" dirty="0" err="1"/>
              <a:t>перелічених</a:t>
            </a:r>
            <a:r>
              <a:rPr lang="ru-RU" dirty="0"/>
              <a:t> у пунктах «а» – «е» </a:t>
            </a:r>
            <a:r>
              <a:rPr lang="ru-RU" dirty="0" err="1"/>
              <a:t>цієї</a:t>
            </a:r>
            <a:r>
              <a:rPr lang="ru-RU" dirty="0"/>
              <a:t> </a:t>
            </a:r>
            <a:r>
              <a:rPr lang="ru-RU" dirty="0" err="1"/>
              <a:t>статті</a:t>
            </a:r>
            <a:r>
              <a:rPr lang="ru-RU" dirty="0"/>
              <a:t>, </a:t>
            </a:r>
            <a:r>
              <a:rPr lang="ru-RU" dirty="0" err="1"/>
              <a:t>якщо</a:t>
            </a:r>
            <a:r>
              <a:rPr lang="ru-RU" dirty="0"/>
              <a:t> шляхом </a:t>
            </a:r>
            <a:r>
              <a:rPr lang="ru-RU" dirty="0" err="1"/>
              <a:t>погроз</a:t>
            </a:r>
            <a:r>
              <a:rPr lang="ru-RU" dirty="0"/>
              <a:t> </a:t>
            </a:r>
            <a:r>
              <a:rPr lang="ru-RU" dirty="0" err="1"/>
              <a:t>або</a:t>
            </a:r>
            <a:r>
              <a:rPr lang="ru-RU" dirty="0"/>
              <a:t> </a:t>
            </a:r>
            <a:r>
              <a:rPr lang="ru-RU" dirty="0" err="1"/>
              <a:t>інших</a:t>
            </a:r>
            <a:r>
              <a:rPr lang="ru-RU" dirty="0"/>
              <a:t> </a:t>
            </a:r>
            <a:r>
              <a:rPr lang="ru-RU" dirty="0" err="1"/>
              <a:t>протиправних</a:t>
            </a:r>
            <a:r>
              <a:rPr lang="ru-RU" dirty="0"/>
              <a:t> </a:t>
            </a:r>
            <a:r>
              <a:rPr lang="ru-RU" dirty="0" err="1"/>
              <a:t>дій</a:t>
            </a:r>
            <a:r>
              <a:rPr lang="ru-RU" dirty="0"/>
              <a:t> </a:t>
            </a:r>
            <a:r>
              <a:rPr lang="ru-RU" dirty="0" err="1"/>
              <a:t>щодо</a:t>
            </a:r>
            <a:r>
              <a:rPr lang="ru-RU" dirty="0"/>
              <a:t> них </a:t>
            </a:r>
            <a:r>
              <a:rPr lang="ru-RU" dirty="0" err="1"/>
              <a:t>робляться</a:t>
            </a:r>
            <a:r>
              <a:rPr lang="ru-RU" dirty="0"/>
              <a:t> </a:t>
            </a:r>
            <a:r>
              <a:rPr lang="ru-RU" dirty="0" err="1"/>
              <a:t>спроби</a:t>
            </a:r>
            <a:r>
              <a:rPr lang="ru-RU" dirty="0"/>
              <a:t> </a:t>
            </a:r>
            <a:r>
              <a:rPr lang="ru-RU" dirty="0" err="1"/>
              <a:t>вплинути</a:t>
            </a:r>
            <a:r>
              <a:rPr lang="ru-RU" dirty="0"/>
              <a:t> на </a:t>
            </a:r>
            <a:r>
              <a:rPr lang="ru-RU" dirty="0" err="1"/>
              <a:t>учасників</a:t>
            </a:r>
            <a:r>
              <a:rPr lang="ru-RU" dirty="0"/>
              <a:t> </a:t>
            </a:r>
            <a:r>
              <a:rPr lang="ru-RU" dirty="0" err="1"/>
              <a:t>криміна</a:t>
            </a:r>
            <a:endParaRPr lang="ru-RU" dirty="0"/>
          </a:p>
        </p:txBody>
      </p:sp>
    </p:spTree>
    <p:extLst>
      <p:ext uri="{BB962C8B-B14F-4D97-AF65-F5344CB8AC3E}">
        <p14:creationId xmlns:p14="http://schemas.microsoft.com/office/powerpoint/2010/main" val="41950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40654"/>
          </a:xfrm>
        </p:spPr>
        <p:txBody>
          <a:bodyPr/>
          <a:lstStyle/>
          <a:p>
            <a:r>
              <a:rPr lang="ru-RU" sz="2400" dirty="0"/>
              <a:t>Права та </a:t>
            </a:r>
            <a:r>
              <a:rPr lang="ru-RU" sz="2400" dirty="0" err="1"/>
              <a:t>гарантії</a:t>
            </a:r>
            <a:r>
              <a:rPr lang="ru-RU" sz="2400" dirty="0"/>
              <a:t> </a:t>
            </a:r>
            <a:r>
              <a:rPr lang="ru-RU" sz="2400" dirty="0" err="1"/>
              <a:t>захисту</a:t>
            </a:r>
            <a:r>
              <a:rPr lang="ru-RU" sz="2400" dirty="0"/>
              <a:t> </a:t>
            </a:r>
            <a:r>
              <a:rPr lang="ru-RU" sz="2400" dirty="0" err="1"/>
              <a:t>викривачів</a:t>
            </a:r>
            <a:r>
              <a:rPr lang="ru-RU" sz="2400" dirty="0"/>
              <a:t> </a:t>
            </a:r>
            <a:r>
              <a:rPr lang="ru-RU" sz="2400" dirty="0" err="1"/>
              <a:t>відповідно</a:t>
            </a:r>
            <a:r>
              <a:rPr lang="ru-RU" sz="2400" dirty="0"/>
              <a:t> до Закону </a:t>
            </a:r>
            <a:r>
              <a:rPr lang="ru-RU" sz="2400" dirty="0" err="1"/>
              <a:t>України</a:t>
            </a:r>
            <a:r>
              <a:rPr lang="ru-RU" sz="2400" dirty="0"/>
              <a:t> «Про </a:t>
            </a:r>
            <a:r>
              <a:rPr lang="ru-RU" sz="2400" dirty="0" err="1"/>
              <a:t>безоплатну</a:t>
            </a:r>
            <a:r>
              <a:rPr lang="ru-RU" sz="2400" dirty="0"/>
              <a:t> </a:t>
            </a:r>
            <a:r>
              <a:rPr lang="ru-RU" sz="2400" dirty="0" err="1"/>
              <a:t>правову</a:t>
            </a:r>
            <a:r>
              <a:rPr lang="ru-RU" sz="2400" dirty="0"/>
              <a:t> </a:t>
            </a:r>
            <a:r>
              <a:rPr lang="ru-RU" sz="2400" dirty="0" err="1"/>
              <a:t>допомогу</a:t>
            </a:r>
            <a:r>
              <a:rPr lang="ru-RU" sz="2400" dirty="0"/>
              <a:t>»</a:t>
            </a:r>
          </a:p>
        </p:txBody>
      </p:sp>
      <p:sp>
        <p:nvSpPr>
          <p:cNvPr id="3" name="Объект 2"/>
          <p:cNvSpPr>
            <a:spLocks noGrp="1"/>
          </p:cNvSpPr>
          <p:nvPr>
            <p:ph idx="1"/>
          </p:nvPr>
        </p:nvSpPr>
        <p:spPr>
          <a:xfrm>
            <a:off x="1103312" y="1509486"/>
            <a:ext cx="8946541" cy="4738913"/>
          </a:xfrm>
        </p:spPr>
        <p:txBody>
          <a:bodyPr>
            <a:normAutofit fontScale="62500" lnSpcReduction="20000"/>
          </a:bodyPr>
          <a:lstStyle/>
          <a:p>
            <a:r>
              <a:rPr lang="ru-RU" dirty="0" err="1"/>
              <a:t>Стаття</a:t>
            </a:r>
            <a:r>
              <a:rPr lang="ru-RU" dirty="0"/>
              <a:t> 14. </a:t>
            </a:r>
            <a:r>
              <a:rPr lang="ru-RU" dirty="0" err="1"/>
              <a:t>Суб’єкти</a:t>
            </a:r>
            <a:r>
              <a:rPr lang="ru-RU" dirty="0"/>
              <a:t> права на </a:t>
            </a:r>
            <a:r>
              <a:rPr lang="ru-RU" dirty="0" err="1"/>
              <a:t>безоплатну</a:t>
            </a:r>
            <a:r>
              <a:rPr lang="ru-RU" dirty="0"/>
              <a:t> </a:t>
            </a:r>
            <a:r>
              <a:rPr lang="ru-RU" dirty="0" err="1"/>
              <a:t>вторинну</a:t>
            </a:r>
            <a:r>
              <a:rPr lang="ru-RU" dirty="0"/>
              <a:t> </a:t>
            </a:r>
            <a:r>
              <a:rPr lang="ru-RU" dirty="0" err="1"/>
              <a:t>правову</a:t>
            </a:r>
            <a:r>
              <a:rPr lang="ru-RU" dirty="0"/>
              <a:t> </a:t>
            </a:r>
            <a:r>
              <a:rPr lang="ru-RU" dirty="0" err="1"/>
              <a:t>допомогу</a:t>
            </a:r>
            <a:endParaRPr lang="ru-RU" dirty="0"/>
          </a:p>
          <a:p>
            <a:r>
              <a:rPr lang="ru-RU" dirty="0"/>
              <a:t>Право на </a:t>
            </a:r>
            <a:r>
              <a:rPr lang="ru-RU" dirty="0" err="1"/>
              <a:t>безоплатну</a:t>
            </a:r>
            <a:r>
              <a:rPr lang="ru-RU" dirty="0"/>
              <a:t> </a:t>
            </a:r>
            <a:r>
              <a:rPr lang="ru-RU" dirty="0" err="1"/>
              <a:t>вторинну</a:t>
            </a:r>
            <a:r>
              <a:rPr lang="ru-RU" dirty="0"/>
              <a:t> </a:t>
            </a:r>
            <a:r>
              <a:rPr lang="ru-RU" dirty="0" err="1"/>
              <a:t>правову</a:t>
            </a:r>
            <a:r>
              <a:rPr lang="ru-RU" dirty="0"/>
              <a:t> </a:t>
            </a:r>
            <a:r>
              <a:rPr lang="ru-RU" dirty="0" err="1"/>
              <a:t>допомогу</a:t>
            </a:r>
            <a:r>
              <a:rPr lang="ru-RU" dirty="0"/>
              <a:t> </a:t>
            </a:r>
            <a:r>
              <a:rPr lang="ru-RU" dirty="0" err="1"/>
              <a:t>згідно</a:t>
            </a:r>
            <a:r>
              <a:rPr lang="ru-RU" dirty="0"/>
              <a:t> з </a:t>
            </a:r>
            <a:r>
              <a:rPr lang="ru-RU" dirty="0" err="1"/>
              <a:t>цим</a:t>
            </a:r>
            <a:r>
              <a:rPr lang="ru-RU" dirty="0"/>
              <a:t> Законом та </a:t>
            </a:r>
            <a:r>
              <a:rPr lang="ru-RU" dirty="0" err="1"/>
              <a:t>іншими</a:t>
            </a:r>
            <a:r>
              <a:rPr lang="ru-RU" dirty="0"/>
              <a:t> законами </a:t>
            </a:r>
            <a:r>
              <a:rPr lang="ru-RU" dirty="0" err="1"/>
              <a:t>України</a:t>
            </a:r>
            <a:r>
              <a:rPr lang="ru-RU" dirty="0"/>
              <a:t> </a:t>
            </a:r>
            <a:r>
              <a:rPr lang="ru-RU" dirty="0" err="1"/>
              <a:t>мають</a:t>
            </a:r>
            <a:r>
              <a:rPr lang="ru-RU" dirty="0"/>
              <a:t> </a:t>
            </a:r>
            <a:r>
              <a:rPr lang="ru-RU" dirty="0" err="1"/>
              <a:t>такі</a:t>
            </a:r>
            <a:r>
              <a:rPr lang="ru-RU" dirty="0"/>
              <a:t> </a:t>
            </a:r>
            <a:r>
              <a:rPr lang="ru-RU" dirty="0" err="1"/>
              <a:t>категорії</a:t>
            </a:r>
            <a:r>
              <a:rPr lang="ru-RU" dirty="0"/>
              <a:t> </a:t>
            </a:r>
            <a:r>
              <a:rPr lang="ru-RU" dirty="0" err="1"/>
              <a:t>осіб</a:t>
            </a:r>
            <a:r>
              <a:rPr lang="ru-RU" dirty="0"/>
              <a:t>:</a:t>
            </a:r>
          </a:p>
          <a:p>
            <a:endParaRPr lang="ru-RU" dirty="0"/>
          </a:p>
          <a:p>
            <a:r>
              <a:rPr lang="ru-RU" dirty="0" err="1"/>
              <a:t>викривачі</a:t>
            </a:r>
            <a:r>
              <a:rPr lang="ru-RU" dirty="0"/>
              <a:t> у </a:t>
            </a:r>
            <a:r>
              <a:rPr lang="ru-RU" dirty="0" err="1"/>
              <a:t>зв’язку</a:t>
            </a:r>
            <a:r>
              <a:rPr lang="ru-RU" dirty="0"/>
              <a:t> з </a:t>
            </a:r>
            <a:r>
              <a:rPr lang="ru-RU" dirty="0" err="1"/>
              <a:t>повідомленням</a:t>
            </a:r>
            <a:r>
              <a:rPr lang="ru-RU" dirty="0"/>
              <a:t> ними </a:t>
            </a:r>
            <a:r>
              <a:rPr lang="ru-RU" dirty="0" err="1"/>
              <a:t>інформації</a:t>
            </a:r>
            <a:r>
              <a:rPr lang="ru-RU" dirty="0"/>
              <a:t> про </a:t>
            </a:r>
            <a:r>
              <a:rPr lang="ru-RU" dirty="0" err="1"/>
              <a:t>корупційне</a:t>
            </a:r>
            <a:r>
              <a:rPr lang="ru-RU" dirty="0"/>
              <a:t> </a:t>
            </a:r>
            <a:r>
              <a:rPr lang="ru-RU" dirty="0" err="1"/>
              <a:t>або</a:t>
            </a:r>
            <a:r>
              <a:rPr lang="ru-RU" dirty="0"/>
              <a:t> </a:t>
            </a:r>
            <a:r>
              <a:rPr lang="ru-RU" dirty="0" err="1"/>
              <a:t>пов’язане</a:t>
            </a:r>
            <a:r>
              <a:rPr lang="ru-RU" dirty="0"/>
              <a:t> з </a:t>
            </a:r>
            <a:r>
              <a:rPr lang="ru-RU" dirty="0" err="1"/>
              <a:t>корупцією</a:t>
            </a:r>
            <a:r>
              <a:rPr lang="ru-RU" dirty="0"/>
              <a:t> </a:t>
            </a:r>
            <a:r>
              <a:rPr lang="ru-RU" dirty="0" err="1"/>
              <a:t>правопорушення</a:t>
            </a:r>
            <a:r>
              <a:rPr lang="ru-RU" dirty="0"/>
              <a:t> – на </a:t>
            </a:r>
            <a:r>
              <a:rPr lang="ru-RU" dirty="0" err="1"/>
              <a:t>всі</a:t>
            </a:r>
            <a:r>
              <a:rPr lang="ru-RU" dirty="0"/>
              <a:t> </a:t>
            </a:r>
            <a:r>
              <a:rPr lang="ru-RU" dirty="0" err="1"/>
              <a:t>види</a:t>
            </a:r>
            <a:r>
              <a:rPr lang="ru-RU" dirty="0"/>
              <a:t> </a:t>
            </a:r>
            <a:r>
              <a:rPr lang="ru-RU" dirty="0" err="1"/>
              <a:t>правових</a:t>
            </a:r>
            <a:r>
              <a:rPr lang="ru-RU" dirty="0"/>
              <a:t> </a:t>
            </a:r>
            <a:r>
              <a:rPr lang="ru-RU" dirty="0" err="1"/>
              <a:t>послуг</a:t>
            </a:r>
            <a:r>
              <a:rPr lang="ru-RU" dirty="0"/>
              <a:t>, </a:t>
            </a:r>
            <a:r>
              <a:rPr lang="ru-RU" dirty="0" err="1"/>
              <a:t>передбачені</a:t>
            </a:r>
            <a:r>
              <a:rPr lang="ru-RU" dirty="0"/>
              <a:t> </a:t>
            </a:r>
            <a:r>
              <a:rPr lang="ru-RU" dirty="0" err="1"/>
              <a:t>частиною</a:t>
            </a:r>
            <a:r>
              <a:rPr lang="ru-RU" dirty="0"/>
              <a:t> другою </a:t>
            </a:r>
            <a:r>
              <a:rPr lang="ru-RU" dirty="0" err="1"/>
              <a:t>статті</a:t>
            </a:r>
            <a:r>
              <a:rPr lang="ru-RU" dirty="0"/>
              <a:t> 13 </a:t>
            </a:r>
            <a:r>
              <a:rPr lang="ru-RU" dirty="0" err="1"/>
              <a:t>цього</a:t>
            </a:r>
            <a:r>
              <a:rPr lang="ru-RU" dirty="0"/>
              <a:t> Закону.</a:t>
            </a:r>
          </a:p>
          <a:p>
            <a:endParaRPr lang="ru-RU" dirty="0"/>
          </a:p>
          <a:p>
            <a:r>
              <a:rPr lang="ru-RU" b="1" dirty="0" err="1">
                <a:solidFill>
                  <a:srgbClr val="FF0000"/>
                </a:solidFill>
              </a:rPr>
              <a:t>Стаття</a:t>
            </a:r>
            <a:r>
              <a:rPr lang="ru-RU" b="1" dirty="0">
                <a:solidFill>
                  <a:srgbClr val="FF0000"/>
                </a:solidFill>
              </a:rPr>
              <a:t> 18. Порядок </a:t>
            </a:r>
            <a:r>
              <a:rPr lang="ru-RU" b="1" dirty="0" err="1">
                <a:solidFill>
                  <a:srgbClr val="FF0000"/>
                </a:solidFill>
              </a:rPr>
              <a:t>подання</a:t>
            </a:r>
            <a:r>
              <a:rPr lang="ru-RU" b="1" dirty="0">
                <a:solidFill>
                  <a:srgbClr val="FF0000"/>
                </a:solidFill>
              </a:rPr>
              <a:t> </a:t>
            </a:r>
            <a:r>
              <a:rPr lang="ru-RU" b="1" dirty="0" err="1">
                <a:solidFill>
                  <a:srgbClr val="FF0000"/>
                </a:solidFill>
              </a:rPr>
              <a:t>звернень</a:t>
            </a:r>
            <a:r>
              <a:rPr lang="ru-RU" b="1" dirty="0">
                <a:solidFill>
                  <a:srgbClr val="FF0000"/>
                </a:solidFill>
              </a:rPr>
              <a:t> про </a:t>
            </a:r>
            <a:r>
              <a:rPr lang="ru-RU" b="1" dirty="0" err="1">
                <a:solidFill>
                  <a:srgbClr val="FF0000"/>
                </a:solidFill>
              </a:rPr>
              <a:t>надання</a:t>
            </a:r>
            <a:r>
              <a:rPr lang="ru-RU" b="1" dirty="0">
                <a:solidFill>
                  <a:srgbClr val="FF0000"/>
                </a:solidFill>
              </a:rPr>
              <a:t> </a:t>
            </a:r>
            <a:r>
              <a:rPr lang="ru-RU" b="1" dirty="0" err="1">
                <a:solidFill>
                  <a:srgbClr val="FF0000"/>
                </a:solidFill>
              </a:rPr>
              <a:t>безоплатної</a:t>
            </a:r>
            <a:r>
              <a:rPr lang="ru-RU" b="1" dirty="0">
                <a:solidFill>
                  <a:srgbClr val="FF0000"/>
                </a:solidFill>
              </a:rPr>
              <a:t> </a:t>
            </a:r>
            <a:r>
              <a:rPr lang="ru-RU" b="1" dirty="0" err="1">
                <a:solidFill>
                  <a:srgbClr val="FF0000"/>
                </a:solidFill>
              </a:rPr>
              <a:t>вторинної</a:t>
            </a:r>
            <a:r>
              <a:rPr lang="ru-RU" b="1" dirty="0">
                <a:solidFill>
                  <a:srgbClr val="FF0000"/>
                </a:solidFill>
              </a:rPr>
              <a:t> </a:t>
            </a:r>
            <a:r>
              <a:rPr lang="ru-RU" b="1" dirty="0" err="1">
                <a:solidFill>
                  <a:srgbClr val="FF0000"/>
                </a:solidFill>
              </a:rPr>
              <a:t>правової</a:t>
            </a:r>
            <a:r>
              <a:rPr lang="ru-RU" b="1" dirty="0">
                <a:solidFill>
                  <a:srgbClr val="FF0000"/>
                </a:solidFill>
              </a:rPr>
              <a:t> </a:t>
            </a:r>
            <a:r>
              <a:rPr lang="ru-RU" b="1" dirty="0" err="1">
                <a:solidFill>
                  <a:srgbClr val="FF0000"/>
                </a:solidFill>
              </a:rPr>
              <a:t>допомоги</a:t>
            </a:r>
            <a:endParaRPr lang="ru-RU" b="1" dirty="0">
              <a:solidFill>
                <a:srgbClr val="FF0000"/>
              </a:solidFill>
            </a:endParaRPr>
          </a:p>
          <a:p>
            <a:endParaRPr lang="ru-RU" b="1" dirty="0">
              <a:solidFill>
                <a:srgbClr val="FF0000"/>
              </a:solidFill>
            </a:endParaRPr>
          </a:p>
          <a:p>
            <a:r>
              <a:rPr lang="ru-RU" b="1" dirty="0" err="1">
                <a:solidFill>
                  <a:srgbClr val="FF0000"/>
                </a:solidFill>
              </a:rPr>
              <a:t>Звернення</a:t>
            </a:r>
            <a:r>
              <a:rPr lang="ru-RU" b="1" dirty="0">
                <a:solidFill>
                  <a:srgbClr val="FF0000"/>
                </a:solidFill>
              </a:rPr>
              <a:t> про </a:t>
            </a:r>
            <a:r>
              <a:rPr lang="ru-RU" b="1" dirty="0" err="1">
                <a:solidFill>
                  <a:srgbClr val="FF0000"/>
                </a:solidFill>
              </a:rPr>
              <a:t>надання</a:t>
            </a:r>
            <a:r>
              <a:rPr lang="ru-RU" b="1" dirty="0">
                <a:solidFill>
                  <a:srgbClr val="FF0000"/>
                </a:solidFill>
              </a:rPr>
              <a:t> одного з </a:t>
            </a:r>
            <a:r>
              <a:rPr lang="ru-RU" b="1" dirty="0" err="1">
                <a:solidFill>
                  <a:srgbClr val="FF0000"/>
                </a:solidFill>
              </a:rPr>
              <a:t>видів</a:t>
            </a:r>
            <a:r>
              <a:rPr lang="ru-RU" b="1" dirty="0">
                <a:solidFill>
                  <a:srgbClr val="FF0000"/>
                </a:solidFill>
              </a:rPr>
              <a:t> </a:t>
            </a:r>
            <a:r>
              <a:rPr lang="ru-RU" b="1" dirty="0" err="1">
                <a:solidFill>
                  <a:srgbClr val="FF0000"/>
                </a:solidFill>
              </a:rPr>
              <a:t>правових</a:t>
            </a:r>
            <a:r>
              <a:rPr lang="ru-RU" b="1" dirty="0">
                <a:solidFill>
                  <a:srgbClr val="FF0000"/>
                </a:solidFill>
              </a:rPr>
              <a:t> </a:t>
            </a:r>
            <a:r>
              <a:rPr lang="ru-RU" b="1" dirty="0" err="1">
                <a:solidFill>
                  <a:srgbClr val="FF0000"/>
                </a:solidFill>
              </a:rPr>
              <a:t>послуг</a:t>
            </a:r>
            <a:r>
              <a:rPr lang="ru-RU" b="1" dirty="0">
                <a:solidFill>
                  <a:srgbClr val="FF0000"/>
                </a:solidFill>
              </a:rPr>
              <a:t>, </a:t>
            </a:r>
            <a:r>
              <a:rPr lang="ru-RU" b="1" dirty="0" err="1">
                <a:solidFill>
                  <a:srgbClr val="FF0000"/>
                </a:solidFill>
              </a:rPr>
              <a:t>передбачених</a:t>
            </a:r>
            <a:r>
              <a:rPr lang="ru-RU" b="1" dirty="0">
                <a:solidFill>
                  <a:srgbClr val="FF0000"/>
                </a:solidFill>
              </a:rPr>
              <a:t> </a:t>
            </a:r>
            <a:r>
              <a:rPr lang="ru-RU" b="1" dirty="0" err="1">
                <a:solidFill>
                  <a:srgbClr val="FF0000"/>
                </a:solidFill>
              </a:rPr>
              <a:t>частиною</a:t>
            </a:r>
            <a:r>
              <a:rPr lang="ru-RU" b="1" dirty="0">
                <a:solidFill>
                  <a:srgbClr val="FF0000"/>
                </a:solidFill>
              </a:rPr>
              <a:t> другою </a:t>
            </a:r>
            <a:r>
              <a:rPr lang="ru-RU" b="1" dirty="0" err="1">
                <a:solidFill>
                  <a:srgbClr val="FF0000"/>
                </a:solidFill>
              </a:rPr>
              <a:t>статті</a:t>
            </a:r>
            <a:r>
              <a:rPr lang="ru-RU" b="1" dirty="0">
                <a:solidFill>
                  <a:srgbClr val="FF0000"/>
                </a:solidFill>
              </a:rPr>
              <a:t> 13 </a:t>
            </a:r>
            <a:r>
              <a:rPr lang="ru-RU" b="1" dirty="0" err="1">
                <a:solidFill>
                  <a:srgbClr val="FF0000"/>
                </a:solidFill>
              </a:rPr>
              <a:t>цього</a:t>
            </a:r>
            <a:r>
              <a:rPr lang="ru-RU" b="1" dirty="0">
                <a:solidFill>
                  <a:srgbClr val="FF0000"/>
                </a:solidFill>
              </a:rPr>
              <a:t> Закону, </a:t>
            </a:r>
            <a:r>
              <a:rPr lang="ru-RU" b="1" dirty="0" err="1">
                <a:solidFill>
                  <a:srgbClr val="FF0000"/>
                </a:solidFill>
              </a:rPr>
              <a:t>подаються</a:t>
            </a:r>
            <a:r>
              <a:rPr lang="ru-RU" b="1" dirty="0">
                <a:solidFill>
                  <a:srgbClr val="FF0000"/>
                </a:solidFill>
              </a:rPr>
              <a:t> особами, </a:t>
            </a:r>
            <a:r>
              <a:rPr lang="ru-RU" b="1" dirty="0" err="1">
                <a:solidFill>
                  <a:srgbClr val="FF0000"/>
                </a:solidFill>
              </a:rPr>
              <a:t>які</a:t>
            </a:r>
            <a:r>
              <a:rPr lang="ru-RU" b="1" dirty="0">
                <a:solidFill>
                  <a:srgbClr val="FF0000"/>
                </a:solidFill>
              </a:rPr>
              <a:t> </a:t>
            </a:r>
            <a:r>
              <a:rPr lang="ru-RU" b="1" dirty="0" err="1">
                <a:solidFill>
                  <a:srgbClr val="FF0000"/>
                </a:solidFill>
              </a:rPr>
              <a:t>досягли</a:t>
            </a:r>
            <a:r>
              <a:rPr lang="ru-RU" b="1" dirty="0">
                <a:solidFill>
                  <a:srgbClr val="FF0000"/>
                </a:solidFill>
              </a:rPr>
              <a:t> </a:t>
            </a:r>
            <a:r>
              <a:rPr lang="ru-RU" b="1" dirty="0" err="1">
                <a:solidFill>
                  <a:srgbClr val="FF0000"/>
                </a:solidFill>
              </a:rPr>
              <a:t>повноліття</a:t>
            </a:r>
            <a:r>
              <a:rPr lang="ru-RU" b="1" dirty="0">
                <a:solidFill>
                  <a:srgbClr val="FF0000"/>
                </a:solidFill>
              </a:rPr>
              <a:t>, до Центру з </a:t>
            </a:r>
            <a:r>
              <a:rPr lang="ru-RU" b="1" dirty="0" err="1">
                <a:solidFill>
                  <a:srgbClr val="FF0000"/>
                </a:solidFill>
              </a:rPr>
              <a:t>надання</a:t>
            </a:r>
            <a:r>
              <a:rPr lang="ru-RU" b="1" dirty="0">
                <a:solidFill>
                  <a:srgbClr val="FF0000"/>
                </a:solidFill>
              </a:rPr>
              <a:t> </a:t>
            </a:r>
            <a:r>
              <a:rPr lang="ru-RU" b="1" dirty="0" err="1">
                <a:solidFill>
                  <a:srgbClr val="FF0000"/>
                </a:solidFill>
              </a:rPr>
              <a:t>безоплатної</a:t>
            </a:r>
            <a:r>
              <a:rPr lang="ru-RU" b="1" dirty="0">
                <a:solidFill>
                  <a:srgbClr val="FF0000"/>
                </a:solidFill>
              </a:rPr>
              <a:t> </a:t>
            </a:r>
            <a:r>
              <a:rPr lang="ru-RU" b="1" dirty="0" err="1">
                <a:solidFill>
                  <a:srgbClr val="FF0000"/>
                </a:solidFill>
              </a:rPr>
              <a:t>вторинної</a:t>
            </a:r>
            <a:r>
              <a:rPr lang="ru-RU" b="1" dirty="0">
                <a:solidFill>
                  <a:srgbClr val="FF0000"/>
                </a:solidFill>
              </a:rPr>
              <a:t> </a:t>
            </a:r>
            <a:r>
              <a:rPr lang="ru-RU" b="1" dirty="0" err="1">
                <a:solidFill>
                  <a:srgbClr val="FF0000"/>
                </a:solidFill>
              </a:rPr>
              <a:t>правової</a:t>
            </a:r>
            <a:r>
              <a:rPr lang="ru-RU" b="1" dirty="0">
                <a:solidFill>
                  <a:srgbClr val="FF0000"/>
                </a:solidFill>
              </a:rPr>
              <a:t> </a:t>
            </a:r>
            <a:r>
              <a:rPr lang="ru-RU" b="1" dirty="0" err="1">
                <a:solidFill>
                  <a:srgbClr val="FF0000"/>
                </a:solidFill>
              </a:rPr>
              <a:t>допомоги</a:t>
            </a:r>
            <a:r>
              <a:rPr lang="ru-RU" b="1" dirty="0">
                <a:solidFill>
                  <a:srgbClr val="FF0000"/>
                </a:solidFill>
              </a:rPr>
              <a:t> </a:t>
            </a:r>
            <a:r>
              <a:rPr lang="ru-RU" b="1" dirty="0" err="1">
                <a:solidFill>
                  <a:srgbClr val="FF0000"/>
                </a:solidFill>
              </a:rPr>
              <a:t>або</a:t>
            </a:r>
            <a:r>
              <a:rPr lang="ru-RU" b="1" dirty="0">
                <a:solidFill>
                  <a:srgbClr val="FF0000"/>
                </a:solidFill>
              </a:rPr>
              <a:t> до </a:t>
            </a:r>
            <a:r>
              <a:rPr lang="ru-RU" b="1" dirty="0" err="1">
                <a:solidFill>
                  <a:srgbClr val="FF0000"/>
                </a:solidFill>
              </a:rPr>
              <a:t>територіального</a:t>
            </a:r>
            <a:r>
              <a:rPr lang="ru-RU" b="1" dirty="0">
                <a:solidFill>
                  <a:srgbClr val="FF0000"/>
                </a:solidFill>
              </a:rPr>
              <a:t> органу </a:t>
            </a:r>
            <a:r>
              <a:rPr lang="ru-RU" b="1" dirty="0" err="1">
                <a:solidFill>
                  <a:srgbClr val="FF0000"/>
                </a:solidFill>
              </a:rPr>
              <a:t>юстиції</a:t>
            </a:r>
            <a:r>
              <a:rPr lang="ru-RU" b="1" dirty="0">
                <a:solidFill>
                  <a:srgbClr val="FF0000"/>
                </a:solidFill>
              </a:rPr>
              <a:t> за </a:t>
            </a:r>
            <a:r>
              <a:rPr lang="ru-RU" b="1" dirty="0" err="1">
                <a:solidFill>
                  <a:srgbClr val="FF0000"/>
                </a:solidFill>
              </a:rPr>
              <a:t>місцем</a:t>
            </a:r>
            <a:r>
              <a:rPr lang="ru-RU" b="1" dirty="0">
                <a:solidFill>
                  <a:srgbClr val="FF0000"/>
                </a:solidFill>
              </a:rPr>
              <a:t> фактичного </a:t>
            </a:r>
            <a:r>
              <a:rPr lang="ru-RU" b="1" dirty="0" err="1">
                <a:solidFill>
                  <a:srgbClr val="FF0000"/>
                </a:solidFill>
              </a:rPr>
              <a:t>проживання</a:t>
            </a:r>
            <a:r>
              <a:rPr lang="ru-RU" b="1" dirty="0">
                <a:solidFill>
                  <a:srgbClr val="FF0000"/>
                </a:solidFill>
              </a:rPr>
              <a:t> таких </a:t>
            </a:r>
            <a:r>
              <a:rPr lang="ru-RU" b="1" dirty="0" err="1">
                <a:solidFill>
                  <a:srgbClr val="FF0000"/>
                </a:solidFill>
              </a:rPr>
              <a:t>осіб</a:t>
            </a:r>
            <a:r>
              <a:rPr lang="ru-RU" b="1" dirty="0">
                <a:solidFill>
                  <a:srgbClr val="FF0000"/>
                </a:solidFill>
              </a:rPr>
              <a:t> </a:t>
            </a:r>
            <a:r>
              <a:rPr lang="ru-RU" b="1" dirty="0" err="1">
                <a:solidFill>
                  <a:srgbClr val="FF0000"/>
                </a:solidFill>
              </a:rPr>
              <a:t>незалежно</a:t>
            </a:r>
            <a:r>
              <a:rPr lang="ru-RU" b="1" dirty="0">
                <a:solidFill>
                  <a:srgbClr val="FF0000"/>
                </a:solidFill>
              </a:rPr>
              <a:t> </a:t>
            </a:r>
            <a:r>
              <a:rPr lang="ru-RU" b="1" dirty="0" err="1">
                <a:solidFill>
                  <a:srgbClr val="FF0000"/>
                </a:solidFill>
              </a:rPr>
              <a:t>від</a:t>
            </a:r>
            <a:r>
              <a:rPr lang="ru-RU" b="1" dirty="0">
                <a:solidFill>
                  <a:srgbClr val="FF0000"/>
                </a:solidFill>
              </a:rPr>
              <a:t> </a:t>
            </a:r>
            <a:r>
              <a:rPr lang="ru-RU" b="1" dirty="0" err="1">
                <a:solidFill>
                  <a:srgbClr val="FF0000"/>
                </a:solidFill>
              </a:rPr>
              <a:t>реєстрації</a:t>
            </a:r>
            <a:r>
              <a:rPr lang="ru-RU" b="1" dirty="0">
                <a:solidFill>
                  <a:srgbClr val="FF0000"/>
                </a:solidFill>
              </a:rPr>
              <a:t> </a:t>
            </a:r>
            <a:r>
              <a:rPr lang="ru-RU" b="1" dirty="0" err="1">
                <a:solidFill>
                  <a:srgbClr val="FF0000"/>
                </a:solidFill>
              </a:rPr>
              <a:t>місця</a:t>
            </a:r>
            <a:r>
              <a:rPr lang="ru-RU" b="1" dirty="0">
                <a:solidFill>
                  <a:srgbClr val="FF0000"/>
                </a:solidFill>
              </a:rPr>
              <a:t> </a:t>
            </a:r>
            <a:r>
              <a:rPr lang="ru-RU" b="1" dirty="0" err="1">
                <a:solidFill>
                  <a:srgbClr val="FF0000"/>
                </a:solidFill>
              </a:rPr>
              <a:t>проживання</a:t>
            </a:r>
            <a:r>
              <a:rPr lang="ru-RU" b="1" dirty="0">
                <a:solidFill>
                  <a:srgbClr val="FF0000"/>
                </a:solidFill>
              </a:rPr>
              <a:t> </a:t>
            </a:r>
            <a:r>
              <a:rPr lang="ru-RU" b="1" dirty="0" err="1">
                <a:solidFill>
                  <a:srgbClr val="FF0000"/>
                </a:solidFill>
              </a:rPr>
              <a:t>чи</a:t>
            </a:r>
            <a:r>
              <a:rPr lang="ru-RU" b="1" dirty="0">
                <a:solidFill>
                  <a:srgbClr val="FF0000"/>
                </a:solidFill>
              </a:rPr>
              <a:t> </a:t>
            </a:r>
            <a:r>
              <a:rPr lang="ru-RU" b="1" dirty="0" err="1">
                <a:solidFill>
                  <a:srgbClr val="FF0000"/>
                </a:solidFill>
              </a:rPr>
              <a:t>місця</a:t>
            </a:r>
            <a:r>
              <a:rPr lang="ru-RU" b="1" dirty="0">
                <a:solidFill>
                  <a:srgbClr val="FF0000"/>
                </a:solidFill>
              </a:rPr>
              <a:t> </a:t>
            </a:r>
            <a:r>
              <a:rPr lang="ru-RU" b="1" dirty="0" err="1">
                <a:solidFill>
                  <a:srgbClr val="FF0000"/>
                </a:solidFill>
              </a:rPr>
              <a:t>перебування</a:t>
            </a:r>
            <a:r>
              <a:rPr lang="ru-RU" b="1" dirty="0">
                <a:solidFill>
                  <a:srgbClr val="FF0000"/>
                </a:solidFill>
              </a:rPr>
              <a:t> особи.</a:t>
            </a:r>
          </a:p>
          <a:p>
            <a:endParaRPr lang="ru-RU" b="1" dirty="0">
              <a:solidFill>
                <a:srgbClr val="FF0000"/>
              </a:solidFill>
            </a:endParaRPr>
          </a:p>
          <a:p>
            <a:r>
              <a:rPr lang="ru-RU" b="1" dirty="0">
                <a:solidFill>
                  <a:srgbClr val="FF0000"/>
                </a:solidFill>
              </a:rPr>
              <a:t>Разом </a:t>
            </a:r>
            <a:r>
              <a:rPr lang="ru-RU" b="1" dirty="0" err="1">
                <a:solidFill>
                  <a:srgbClr val="FF0000"/>
                </a:solidFill>
              </a:rPr>
              <a:t>із</a:t>
            </a:r>
            <a:r>
              <a:rPr lang="ru-RU" b="1" dirty="0">
                <a:solidFill>
                  <a:srgbClr val="FF0000"/>
                </a:solidFill>
              </a:rPr>
              <a:t> </a:t>
            </a:r>
            <a:r>
              <a:rPr lang="ru-RU" b="1" dirty="0" err="1">
                <a:solidFill>
                  <a:srgbClr val="FF0000"/>
                </a:solidFill>
              </a:rPr>
              <a:t>зверненням</a:t>
            </a:r>
            <a:r>
              <a:rPr lang="ru-RU" b="1" dirty="0">
                <a:solidFill>
                  <a:srgbClr val="FF0000"/>
                </a:solidFill>
              </a:rPr>
              <a:t> про </a:t>
            </a:r>
            <a:r>
              <a:rPr lang="ru-RU" b="1" dirty="0" err="1">
                <a:solidFill>
                  <a:srgbClr val="FF0000"/>
                </a:solidFill>
              </a:rPr>
              <a:t>надання</a:t>
            </a:r>
            <a:r>
              <a:rPr lang="ru-RU" b="1" dirty="0">
                <a:solidFill>
                  <a:srgbClr val="FF0000"/>
                </a:solidFill>
              </a:rPr>
              <a:t> </a:t>
            </a:r>
            <a:r>
              <a:rPr lang="ru-RU" b="1" dirty="0" err="1">
                <a:solidFill>
                  <a:srgbClr val="FF0000"/>
                </a:solidFill>
              </a:rPr>
              <a:t>безоплатної</a:t>
            </a:r>
            <a:r>
              <a:rPr lang="ru-RU" b="1" dirty="0">
                <a:solidFill>
                  <a:srgbClr val="FF0000"/>
                </a:solidFill>
              </a:rPr>
              <a:t> </a:t>
            </a:r>
            <a:r>
              <a:rPr lang="ru-RU" b="1" dirty="0" err="1">
                <a:solidFill>
                  <a:srgbClr val="FF0000"/>
                </a:solidFill>
              </a:rPr>
              <a:t>вторинної</a:t>
            </a:r>
            <a:r>
              <a:rPr lang="ru-RU" b="1" dirty="0">
                <a:solidFill>
                  <a:srgbClr val="FF0000"/>
                </a:solidFill>
              </a:rPr>
              <a:t> </a:t>
            </a:r>
            <a:r>
              <a:rPr lang="ru-RU" b="1" dirty="0" err="1">
                <a:solidFill>
                  <a:srgbClr val="FF0000"/>
                </a:solidFill>
              </a:rPr>
              <a:t>правової</a:t>
            </a:r>
            <a:r>
              <a:rPr lang="ru-RU" b="1" dirty="0">
                <a:solidFill>
                  <a:srgbClr val="FF0000"/>
                </a:solidFill>
              </a:rPr>
              <a:t> </a:t>
            </a:r>
            <a:r>
              <a:rPr lang="ru-RU" b="1" dirty="0" err="1">
                <a:solidFill>
                  <a:srgbClr val="FF0000"/>
                </a:solidFill>
              </a:rPr>
              <a:t>допомоги</a:t>
            </a:r>
            <a:r>
              <a:rPr lang="ru-RU" b="1" dirty="0">
                <a:solidFill>
                  <a:srgbClr val="FF0000"/>
                </a:solidFill>
              </a:rPr>
              <a:t> особа </a:t>
            </a:r>
            <a:r>
              <a:rPr lang="ru-RU" b="1" dirty="0" err="1">
                <a:solidFill>
                  <a:srgbClr val="FF0000"/>
                </a:solidFill>
              </a:rPr>
              <a:t>або</a:t>
            </a:r>
            <a:r>
              <a:rPr lang="ru-RU" b="1" dirty="0">
                <a:solidFill>
                  <a:srgbClr val="FF0000"/>
                </a:solidFill>
              </a:rPr>
              <a:t> </a:t>
            </a:r>
            <a:r>
              <a:rPr lang="ru-RU" b="1" dirty="0" err="1">
                <a:solidFill>
                  <a:srgbClr val="FF0000"/>
                </a:solidFill>
              </a:rPr>
              <a:t>законний</a:t>
            </a:r>
            <a:r>
              <a:rPr lang="ru-RU" b="1" dirty="0">
                <a:solidFill>
                  <a:srgbClr val="FF0000"/>
                </a:solidFill>
              </a:rPr>
              <a:t> </a:t>
            </a:r>
            <a:r>
              <a:rPr lang="ru-RU" b="1" dirty="0" err="1">
                <a:solidFill>
                  <a:srgbClr val="FF0000"/>
                </a:solidFill>
              </a:rPr>
              <a:t>представник</a:t>
            </a:r>
            <a:r>
              <a:rPr lang="ru-RU" b="1" dirty="0">
                <a:solidFill>
                  <a:srgbClr val="FF0000"/>
                </a:solidFill>
              </a:rPr>
              <a:t> особи </a:t>
            </a:r>
            <a:r>
              <a:rPr lang="ru-RU" b="1" dirty="0" err="1">
                <a:solidFill>
                  <a:srgbClr val="FF0000"/>
                </a:solidFill>
              </a:rPr>
              <a:t>повинні</a:t>
            </a:r>
            <a:r>
              <a:rPr lang="ru-RU" b="1" dirty="0">
                <a:solidFill>
                  <a:srgbClr val="FF0000"/>
                </a:solidFill>
              </a:rPr>
              <a:t> подати </a:t>
            </a:r>
            <a:r>
              <a:rPr lang="ru-RU" b="1" dirty="0" err="1">
                <a:solidFill>
                  <a:srgbClr val="FF0000"/>
                </a:solidFill>
              </a:rPr>
              <a:t>документи</a:t>
            </a:r>
            <a:r>
              <a:rPr lang="ru-RU" b="1" dirty="0">
                <a:solidFill>
                  <a:srgbClr val="FF0000"/>
                </a:solidFill>
              </a:rPr>
              <a:t>, </a:t>
            </a:r>
            <a:r>
              <a:rPr lang="ru-RU" b="1" dirty="0" err="1">
                <a:solidFill>
                  <a:srgbClr val="FF0000"/>
                </a:solidFill>
              </a:rPr>
              <a:t>що</a:t>
            </a:r>
            <a:r>
              <a:rPr lang="ru-RU" b="1" dirty="0">
                <a:solidFill>
                  <a:srgbClr val="FF0000"/>
                </a:solidFill>
              </a:rPr>
              <a:t> </a:t>
            </a:r>
            <a:r>
              <a:rPr lang="ru-RU" b="1" dirty="0" err="1">
                <a:solidFill>
                  <a:srgbClr val="FF0000"/>
                </a:solidFill>
              </a:rPr>
              <a:t>підтверджують</a:t>
            </a:r>
            <a:r>
              <a:rPr lang="ru-RU" b="1" dirty="0">
                <a:solidFill>
                  <a:srgbClr val="FF0000"/>
                </a:solidFill>
              </a:rPr>
              <a:t> </a:t>
            </a:r>
            <a:r>
              <a:rPr lang="ru-RU" b="1" dirty="0" err="1">
                <a:solidFill>
                  <a:srgbClr val="FF0000"/>
                </a:solidFill>
              </a:rPr>
              <a:t>належність</a:t>
            </a:r>
            <a:r>
              <a:rPr lang="ru-RU" b="1" dirty="0">
                <a:solidFill>
                  <a:srgbClr val="FF0000"/>
                </a:solidFill>
              </a:rPr>
              <a:t> особи </a:t>
            </a:r>
            <a:r>
              <a:rPr lang="ru-RU" b="1" dirty="0" err="1">
                <a:solidFill>
                  <a:srgbClr val="FF0000"/>
                </a:solidFill>
              </a:rPr>
              <a:t>або</a:t>
            </a:r>
            <a:r>
              <a:rPr lang="ru-RU" b="1" dirty="0">
                <a:solidFill>
                  <a:srgbClr val="FF0000"/>
                </a:solidFill>
              </a:rPr>
              <a:t> </a:t>
            </a:r>
            <a:r>
              <a:rPr lang="ru-RU" b="1" dirty="0" err="1">
                <a:solidFill>
                  <a:srgbClr val="FF0000"/>
                </a:solidFill>
              </a:rPr>
              <a:t>осіб</a:t>
            </a:r>
            <a:r>
              <a:rPr lang="ru-RU" b="1" dirty="0">
                <a:solidFill>
                  <a:srgbClr val="FF0000"/>
                </a:solidFill>
              </a:rPr>
              <a:t>, </a:t>
            </a:r>
            <a:r>
              <a:rPr lang="ru-RU" b="1" dirty="0" err="1">
                <a:solidFill>
                  <a:srgbClr val="FF0000"/>
                </a:solidFill>
              </a:rPr>
              <a:t>стосовно</a:t>
            </a:r>
            <a:r>
              <a:rPr lang="ru-RU" b="1" dirty="0">
                <a:solidFill>
                  <a:srgbClr val="FF0000"/>
                </a:solidFill>
              </a:rPr>
              <a:t> </a:t>
            </a:r>
            <a:r>
              <a:rPr lang="ru-RU" b="1" dirty="0" err="1">
                <a:solidFill>
                  <a:srgbClr val="FF0000"/>
                </a:solidFill>
              </a:rPr>
              <a:t>яких</a:t>
            </a:r>
            <a:r>
              <a:rPr lang="ru-RU" b="1" dirty="0">
                <a:solidFill>
                  <a:srgbClr val="FF0000"/>
                </a:solidFill>
              </a:rPr>
              <a:t> </a:t>
            </a:r>
            <a:r>
              <a:rPr lang="ru-RU" b="1" dirty="0" err="1">
                <a:solidFill>
                  <a:srgbClr val="FF0000"/>
                </a:solidFill>
              </a:rPr>
              <a:t>звертається</a:t>
            </a:r>
            <a:r>
              <a:rPr lang="ru-RU" b="1" dirty="0">
                <a:solidFill>
                  <a:srgbClr val="FF0000"/>
                </a:solidFill>
              </a:rPr>
              <a:t> </a:t>
            </a:r>
            <a:r>
              <a:rPr lang="ru-RU" b="1" dirty="0" err="1">
                <a:solidFill>
                  <a:srgbClr val="FF0000"/>
                </a:solidFill>
              </a:rPr>
              <a:t>законний</a:t>
            </a:r>
            <a:r>
              <a:rPr lang="ru-RU" b="1" dirty="0">
                <a:solidFill>
                  <a:srgbClr val="FF0000"/>
                </a:solidFill>
              </a:rPr>
              <a:t> </a:t>
            </a:r>
            <a:r>
              <a:rPr lang="ru-RU" b="1" dirty="0" err="1">
                <a:solidFill>
                  <a:srgbClr val="FF0000"/>
                </a:solidFill>
              </a:rPr>
              <a:t>представник</a:t>
            </a:r>
            <a:r>
              <a:rPr lang="ru-RU" b="1" dirty="0">
                <a:solidFill>
                  <a:srgbClr val="FF0000"/>
                </a:solidFill>
              </a:rPr>
              <a:t>, до </a:t>
            </a:r>
            <a:r>
              <a:rPr lang="ru-RU" b="1" dirty="0" err="1">
                <a:solidFill>
                  <a:srgbClr val="FF0000"/>
                </a:solidFill>
              </a:rPr>
              <a:t>категорії</a:t>
            </a:r>
            <a:r>
              <a:rPr lang="ru-RU" b="1" dirty="0">
                <a:solidFill>
                  <a:srgbClr val="FF0000"/>
                </a:solidFill>
              </a:rPr>
              <a:t> особи (викривач), </a:t>
            </a:r>
            <a:r>
              <a:rPr lang="ru-RU" b="1" dirty="0" err="1">
                <a:solidFill>
                  <a:srgbClr val="FF0000"/>
                </a:solidFill>
              </a:rPr>
              <a:t>передбаченої</a:t>
            </a:r>
            <a:r>
              <a:rPr lang="ru-RU" b="1" dirty="0">
                <a:solidFill>
                  <a:srgbClr val="FF0000"/>
                </a:solidFill>
              </a:rPr>
              <a:t> </a:t>
            </a:r>
            <a:r>
              <a:rPr lang="ru-RU" b="1" dirty="0" err="1">
                <a:solidFill>
                  <a:srgbClr val="FF0000"/>
                </a:solidFill>
              </a:rPr>
              <a:t>частиною</a:t>
            </a:r>
            <a:r>
              <a:rPr lang="ru-RU" b="1" dirty="0">
                <a:solidFill>
                  <a:srgbClr val="FF0000"/>
                </a:solidFill>
              </a:rPr>
              <a:t> </a:t>
            </a:r>
            <a:r>
              <a:rPr lang="ru-RU" b="1" dirty="0" err="1">
                <a:solidFill>
                  <a:srgbClr val="FF0000"/>
                </a:solidFill>
              </a:rPr>
              <a:t>першою</a:t>
            </a:r>
            <a:r>
              <a:rPr lang="ru-RU" b="1" dirty="0">
                <a:solidFill>
                  <a:srgbClr val="FF0000"/>
                </a:solidFill>
              </a:rPr>
              <a:t> </a:t>
            </a:r>
            <a:r>
              <a:rPr lang="ru-RU" b="1" dirty="0" err="1">
                <a:solidFill>
                  <a:srgbClr val="FF0000"/>
                </a:solidFill>
              </a:rPr>
              <a:t>статті</a:t>
            </a:r>
            <a:r>
              <a:rPr lang="ru-RU" b="1" dirty="0">
                <a:solidFill>
                  <a:srgbClr val="FF0000"/>
                </a:solidFill>
              </a:rPr>
              <a:t> 14 </a:t>
            </a:r>
            <a:r>
              <a:rPr lang="ru-RU" b="1" dirty="0" err="1">
                <a:solidFill>
                  <a:srgbClr val="FF0000"/>
                </a:solidFill>
              </a:rPr>
              <a:t>цього</a:t>
            </a:r>
            <a:r>
              <a:rPr lang="ru-RU" b="1" dirty="0">
                <a:solidFill>
                  <a:srgbClr val="FF0000"/>
                </a:solidFill>
              </a:rPr>
              <a:t> Закону.</a:t>
            </a:r>
          </a:p>
          <a:p>
            <a:endParaRPr lang="ru-RU" b="1" dirty="0">
              <a:solidFill>
                <a:srgbClr val="FF0000"/>
              </a:solidFill>
            </a:endParaRPr>
          </a:p>
        </p:txBody>
      </p:sp>
    </p:spTree>
    <p:extLst>
      <p:ext uri="{BB962C8B-B14F-4D97-AF65-F5344CB8AC3E}">
        <p14:creationId xmlns:p14="http://schemas.microsoft.com/office/powerpoint/2010/main" val="1190847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69682"/>
          </a:xfrm>
        </p:spPr>
        <p:txBody>
          <a:bodyPr/>
          <a:lstStyle/>
          <a:p>
            <a:r>
              <a:rPr lang="ru-RU" sz="2400" dirty="0"/>
              <a:t>Права та </a:t>
            </a:r>
            <a:r>
              <a:rPr lang="ru-RU" sz="2400" dirty="0" err="1"/>
              <a:t>гарантії</a:t>
            </a:r>
            <a:r>
              <a:rPr lang="ru-RU" sz="2400" dirty="0"/>
              <a:t> </a:t>
            </a:r>
            <a:r>
              <a:rPr lang="ru-RU" sz="2400" dirty="0" err="1"/>
              <a:t>викривачів</a:t>
            </a:r>
            <a:r>
              <a:rPr lang="ru-RU" sz="2400" dirty="0"/>
              <a:t> </a:t>
            </a:r>
            <a:r>
              <a:rPr lang="ru-RU" sz="2400" dirty="0" err="1"/>
              <a:t>відповідно</a:t>
            </a:r>
            <a:r>
              <a:rPr lang="ru-RU" sz="2400" dirty="0"/>
              <a:t> до Закону </a:t>
            </a:r>
            <a:r>
              <a:rPr lang="ru-RU" sz="2400" dirty="0" err="1"/>
              <a:t>України</a:t>
            </a:r>
            <a:r>
              <a:rPr lang="ru-RU" sz="2400" dirty="0"/>
              <a:t> «Про адвокатуру та </a:t>
            </a:r>
            <a:r>
              <a:rPr lang="ru-RU" sz="2400" dirty="0" err="1"/>
              <a:t>адвокатську</a:t>
            </a:r>
            <a:r>
              <a:rPr lang="ru-RU" sz="2400" dirty="0"/>
              <a:t> </a:t>
            </a:r>
            <a:r>
              <a:rPr lang="ru-RU" sz="2400" dirty="0" err="1"/>
              <a:t>діяльність</a:t>
            </a:r>
            <a:r>
              <a:rPr lang="ru-RU" sz="2400" dirty="0"/>
              <a:t>»</a:t>
            </a:r>
          </a:p>
        </p:txBody>
      </p:sp>
      <p:sp>
        <p:nvSpPr>
          <p:cNvPr id="3" name="Объект 2"/>
          <p:cNvSpPr>
            <a:spLocks noGrp="1"/>
          </p:cNvSpPr>
          <p:nvPr>
            <p:ph idx="1"/>
          </p:nvPr>
        </p:nvSpPr>
        <p:spPr>
          <a:xfrm>
            <a:off x="1103312" y="1582058"/>
            <a:ext cx="8946541" cy="4666342"/>
          </a:xfrm>
        </p:spPr>
        <p:txBody>
          <a:bodyPr/>
          <a:lstStyle/>
          <a:p>
            <a:r>
              <a:rPr lang="ru-RU" dirty="0"/>
              <a:t>Закон </a:t>
            </a:r>
            <a:r>
              <a:rPr lang="ru-RU" dirty="0" err="1"/>
              <a:t>України</a:t>
            </a:r>
            <a:r>
              <a:rPr lang="ru-RU" dirty="0"/>
              <a:t> «Про адвокатуру та </a:t>
            </a:r>
            <a:r>
              <a:rPr lang="ru-RU" dirty="0" err="1"/>
              <a:t>адвокатську</a:t>
            </a:r>
            <a:r>
              <a:rPr lang="ru-RU" dirty="0"/>
              <a:t> </a:t>
            </a:r>
            <a:r>
              <a:rPr lang="ru-RU" dirty="0" err="1"/>
              <a:t>діяльність</a:t>
            </a:r>
            <a:r>
              <a:rPr lang="ru-RU" dirty="0"/>
              <a:t>»</a:t>
            </a:r>
          </a:p>
          <a:p>
            <a:endParaRPr lang="ru-RU" dirty="0"/>
          </a:p>
          <a:p>
            <a:r>
              <a:rPr lang="ru-RU" dirty="0" err="1"/>
              <a:t>Стаття</a:t>
            </a:r>
            <a:r>
              <a:rPr lang="ru-RU" dirty="0"/>
              <a:t> 19. </a:t>
            </a:r>
            <a:r>
              <a:rPr lang="ru-RU" dirty="0" err="1"/>
              <a:t>Види</a:t>
            </a:r>
            <a:r>
              <a:rPr lang="ru-RU" dirty="0"/>
              <a:t> </a:t>
            </a:r>
            <a:r>
              <a:rPr lang="ru-RU" dirty="0" err="1"/>
              <a:t>адвокатської</a:t>
            </a:r>
            <a:r>
              <a:rPr lang="ru-RU" dirty="0"/>
              <a:t> </a:t>
            </a:r>
            <a:r>
              <a:rPr lang="ru-RU" dirty="0" err="1"/>
              <a:t>діяльності</a:t>
            </a:r>
            <a:endParaRPr lang="ru-RU" dirty="0"/>
          </a:p>
          <a:p>
            <a:endParaRPr lang="ru-RU" dirty="0"/>
          </a:p>
          <a:p>
            <a:r>
              <a:rPr lang="ru-RU" dirty="0"/>
              <a:t>Видами </a:t>
            </a:r>
            <a:r>
              <a:rPr lang="ru-RU" dirty="0" err="1"/>
              <a:t>адвокатської</a:t>
            </a:r>
            <a:r>
              <a:rPr lang="ru-RU" dirty="0"/>
              <a:t> </a:t>
            </a:r>
            <a:r>
              <a:rPr lang="ru-RU" dirty="0" err="1"/>
              <a:t>діяльності</a:t>
            </a:r>
            <a:r>
              <a:rPr lang="ru-RU" dirty="0"/>
              <a:t> є:</a:t>
            </a:r>
          </a:p>
          <a:p>
            <a:endParaRPr lang="ru-RU" dirty="0"/>
          </a:p>
          <a:p>
            <a:r>
              <a:rPr lang="ru-RU" dirty="0" err="1"/>
              <a:t>захист</a:t>
            </a:r>
            <a:r>
              <a:rPr lang="ru-RU" dirty="0"/>
              <a:t> прав, свобод і </a:t>
            </a:r>
            <a:r>
              <a:rPr lang="ru-RU" dirty="0" err="1"/>
              <a:t>законних</a:t>
            </a:r>
            <a:r>
              <a:rPr lang="ru-RU" dirty="0"/>
              <a:t> </a:t>
            </a:r>
            <a:r>
              <a:rPr lang="ru-RU" dirty="0" err="1"/>
              <a:t>інтересів</a:t>
            </a:r>
            <a:r>
              <a:rPr lang="ru-RU" dirty="0"/>
              <a:t> </a:t>
            </a:r>
            <a:r>
              <a:rPr lang="ru-RU" dirty="0" err="1"/>
              <a:t>викривача</a:t>
            </a:r>
            <a:r>
              <a:rPr lang="ru-RU" dirty="0"/>
              <a:t> у </a:t>
            </a:r>
            <a:r>
              <a:rPr lang="ru-RU" dirty="0" err="1"/>
              <a:t>зв’язку</a:t>
            </a:r>
            <a:r>
              <a:rPr lang="ru-RU" dirty="0"/>
              <a:t> з </a:t>
            </a:r>
            <a:r>
              <a:rPr lang="ru-RU" dirty="0" err="1"/>
              <a:t>повідомленням</a:t>
            </a:r>
            <a:r>
              <a:rPr lang="ru-RU" dirty="0"/>
              <a:t> ним </a:t>
            </a:r>
            <a:r>
              <a:rPr lang="ru-RU" dirty="0" err="1"/>
              <a:t>інформації</a:t>
            </a:r>
            <a:r>
              <a:rPr lang="ru-RU" dirty="0"/>
              <a:t> про </a:t>
            </a:r>
            <a:r>
              <a:rPr lang="ru-RU" dirty="0" err="1"/>
              <a:t>корупційне</a:t>
            </a:r>
            <a:r>
              <a:rPr lang="ru-RU" dirty="0"/>
              <a:t> </a:t>
            </a:r>
            <a:r>
              <a:rPr lang="ru-RU" dirty="0" err="1"/>
              <a:t>або</a:t>
            </a:r>
            <a:r>
              <a:rPr lang="ru-RU" dirty="0"/>
              <a:t> </a:t>
            </a:r>
            <a:r>
              <a:rPr lang="ru-RU" dirty="0" err="1"/>
              <a:t>пов’язане</a:t>
            </a:r>
            <a:r>
              <a:rPr lang="ru-RU" dirty="0"/>
              <a:t> з </a:t>
            </a:r>
            <a:r>
              <a:rPr lang="ru-RU" dirty="0" err="1"/>
              <a:t>корупцією</a:t>
            </a:r>
            <a:r>
              <a:rPr lang="ru-RU" dirty="0"/>
              <a:t> </a:t>
            </a:r>
            <a:r>
              <a:rPr lang="ru-RU" dirty="0" err="1"/>
              <a:t>правопорушення</a:t>
            </a:r>
            <a:r>
              <a:rPr lang="ru-RU" dirty="0"/>
              <a:t>.</a:t>
            </a:r>
          </a:p>
        </p:txBody>
      </p:sp>
    </p:spTree>
    <p:extLst>
      <p:ext uri="{BB962C8B-B14F-4D97-AF65-F5344CB8AC3E}">
        <p14:creationId xmlns:p14="http://schemas.microsoft.com/office/powerpoint/2010/main" val="19520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646111" y="452718"/>
            <a:ext cx="9404723" cy="5795682"/>
          </a:xfrm>
          <a:prstGeom prst="rect">
            <a:avLst/>
          </a:prstGeom>
        </p:spPr>
      </p:pic>
    </p:spTree>
    <p:extLst>
      <p:ext uri="{BB962C8B-B14F-4D97-AF65-F5344CB8AC3E}">
        <p14:creationId xmlns:p14="http://schemas.microsoft.com/office/powerpoint/2010/main" val="860962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Нормами КПК </a:t>
            </a:r>
            <a:r>
              <a:rPr lang="ru-RU" dirty="0" err="1"/>
              <a:t>передбачено</a:t>
            </a:r>
            <a:r>
              <a:rPr lang="ru-RU" dirty="0"/>
              <a:t>, </a:t>
            </a:r>
            <a:r>
              <a:rPr lang="ru-RU" dirty="0" err="1"/>
              <a:t>що</a:t>
            </a:r>
            <a:r>
              <a:rPr lang="ru-RU" dirty="0"/>
              <a:t> </a:t>
            </a:r>
            <a:r>
              <a:rPr lang="ru-RU" dirty="0" err="1"/>
              <a:t>викривачу</a:t>
            </a:r>
            <a:r>
              <a:rPr lang="ru-RU" dirty="0"/>
              <a:t> </a:t>
            </a:r>
            <a:r>
              <a:rPr lang="ru-RU" dirty="0" err="1"/>
              <a:t>виплачується</a:t>
            </a:r>
            <a:r>
              <a:rPr lang="ru-RU" dirty="0"/>
              <a:t> </a:t>
            </a:r>
            <a:r>
              <a:rPr lang="ru-RU" dirty="0" err="1"/>
              <a:t>винагорода</a:t>
            </a:r>
            <a:r>
              <a:rPr lang="ru-RU" dirty="0"/>
              <a:t> у </a:t>
            </a:r>
            <a:r>
              <a:rPr lang="ru-RU" dirty="0" err="1"/>
              <a:t>вигляді</a:t>
            </a:r>
            <a:r>
              <a:rPr lang="ru-RU" dirty="0"/>
              <a:t> 10% </a:t>
            </a:r>
            <a:r>
              <a:rPr lang="ru-RU" dirty="0" err="1"/>
              <a:t>від</a:t>
            </a:r>
            <a:r>
              <a:rPr lang="ru-RU" dirty="0"/>
              <a:t> грошового </a:t>
            </a:r>
            <a:r>
              <a:rPr lang="ru-RU" dirty="0" err="1"/>
              <a:t>розміру</a:t>
            </a:r>
            <a:r>
              <a:rPr lang="ru-RU" dirty="0"/>
              <a:t> предмета </a:t>
            </a:r>
            <a:r>
              <a:rPr lang="ru-RU" dirty="0" err="1"/>
              <a:t>корупційного</a:t>
            </a:r>
            <a:r>
              <a:rPr lang="ru-RU" dirty="0"/>
              <a:t> </a:t>
            </a:r>
            <a:r>
              <a:rPr lang="ru-RU" dirty="0" err="1"/>
              <a:t>злочину</a:t>
            </a:r>
            <a:r>
              <a:rPr lang="ru-RU" dirty="0"/>
              <a:t> </a:t>
            </a:r>
            <a:r>
              <a:rPr lang="ru-RU" dirty="0" err="1"/>
              <a:t>або</a:t>
            </a:r>
            <a:r>
              <a:rPr lang="ru-RU" dirty="0"/>
              <a:t> </a:t>
            </a:r>
            <a:r>
              <a:rPr lang="ru-RU" dirty="0" err="1"/>
              <a:t>від</a:t>
            </a:r>
            <a:r>
              <a:rPr lang="ru-RU" dirty="0"/>
              <a:t> </a:t>
            </a:r>
            <a:r>
              <a:rPr lang="ru-RU" dirty="0" err="1"/>
              <a:t>завданого</a:t>
            </a:r>
            <a:r>
              <a:rPr lang="ru-RU" dirty="0"/>
              <a:t> </a:t>
            </a:r>
            <a:r>
              <a:rPr lang="ru-RU" dirty="0" err="1"/>
              <a:t>державі</a:t>
            </a:r>
            <a:r>
              <a:rPr lang="ru-RU" dirty="0"/>
              <a:t> </a:t>
            </a:r>
            <a:r>
              <a:rPr lang="ru-RU" dirty="0" err="1"/>
              <a:t>збитку</a:t>
            </a:r>
            <a:r>
              <a:rPr lang="ru-RU" dirty="0"/>
              <a:t> </a:t>
            </a:r>
            <a:r>
              <a:rPr lang="ru-RU" dirty="0" err="1"/>
              <a:t>після</a:t>
            </a:r>
            <a:r>
              <a:rPr lang="ru-RU" dirty="0"/>
              <a:t> </a:t>
            </a:r>
            <a:r>
              <a:rPr lang="ru-RU" dirty="0" err="1"/>
              <a:t>ухвалення</a:t>
            </a:r>
            <a:r>
              <a:rPr lang="ru-RU" dirty="0"/>
              <a:t> </a:t>
            </a:r>
            <a:r>
              <a:rPr lang="ru-RU" dirty="0" err="1"/>
              <a:t>обвинувального</a:t>
            </a:r>
            <a:r>
              <a:rPr lang="ru-RU" dirty="0"/>
              <a:t> </a:t>
            </a:r>
            <a:r>
              <a:rPr lang="ru-RU" dirty="0" err="1"/>
              <a:t>вироку</a:t>
            </a:r>
            <a:r>
              <a:rPr lang="ru-RU" dirty="0"/>
              <a:t> суду</a:t>
            </a:r>
            <a:r>
              <a:rPr lang="ru-RU" b="1" dirty="0">
                <a:solidFill>
                  <a:srgbClr val="FF0000"/>
                </a:solidFill>
              </a:rPr>
              <a:t>, але не </a:t>
            </a:r>
            <a:r>
              <a:rPr lang="ru-RU" b="1" dirty="0" err="1">
                <a:solidFill>
                  <a:srgbClr val="FF0000"/>
                </a:solidFill>
              </a:rPr>
              <a:t>більше</a:t>
            </a:r>
            <a:r>
              <a:rPr lang="ru-RU" b="1" dirty="0">
                <a:solidFill>
                  <a:srgbClr val="FF0000"/>
                </a:solidFill>
              </a:rPr>
              <a:t> </a:t>
            </a:r>
            <a:r>
              <a:rPr lang="ru-RU" b="1" dirty="0" err="1">
                <a:solidFill>
                  <a:srgbClr val="FF0000"/>
                </a:solidFill>
              </a:rPr>
              <a:t>ніж</a:t>
            </a:r>
            <a:r>
              <a:rPr lang="ru-RU" b="1" dirty="0">
                <a:solidFill>
                  <a:srgbClr val="FF0000"/>
                </a:solidFill>
              </a:rPr>
              <a:t> 3 тис. </a:t>
            </a:r>
            <a:r>
              <a:rPr lang="ru-RU" b="1" dirty="0" err="1">
                <a:solidFill>
                  <a:srgbClr val="FF0000"/>
                </a:solidFill>
              </a:rPr>
              <a:t>мінімальних</a:t>
            </a:r>
            <a:r>
              <a:rPr lang="ru-RU" b="1" dirty="0">
                <a:solidFill>
                  <a:srgbClr val="FF0000"/>
                </a:solidFill>
              </a:rPr>
              <a:t> </a:t>
            </a:r>
            <a:r>
              <a:rPr lang="ru-RU" b="1" dirty="0" err="1">
                <a:solidFill>
                  <a:srgbClr val="FF0000"/>
                </a:solidFill>
              </a:rPr>
              <a:t>заробітних</a:t>
            </a:r>
            <a:r>
              <a:rPr lang="ru-RU" b="1" dirty="0">
                <a:solidFill>
                  <a:srgbClr val="FF0000"/>
                </a:solidFill>
              </a:rPr>
              <a:t> плат, </a:t>
            </a:r>
            <a:r>
              <a:rPr lang="ru-RU" b="1" dirty="0" err="1">
                <a:solidFill>
                  <a:srgbClr val="FF0000"/>
                </a:solidFill>
              </a:rPr>
              <a:t>встановлених</a:t>
            </a:r>
            <a:r>
              <a:rPr lang="ru-RU" b="1" dirty="0">
                <a:solidFill>
                  <a:srgbClr val="FF0000"/>
                </a:solidFill>
              </a:rPr>
              <a:t> на час </a:t>
            </a:r>
            <a:r>
              <a:rPr lang="ru-RU" b="1" dirty="0" err="1">
                <a:solidFill>
                  <a:srgbClr val="FF0000"/>
                </a:solidFill>
              </a:rPr>
              <a:t>вчинення</a:t>
            </a:r>
            <a:r>
              <a:rPr lang="ru-RU" b="1" dirty="0">
                <a:solidFill>
                  <a:srgbClr val="FF0000"/>
                </a:solidFill>
              </a:rPr>
              <a:t> </a:t>
            </a:r>
            <a:r>
              <a:rPr lang="ru-RU" b="1" dirty="0" err="1">
                <a:solidFill>
                  <a:srgbClr val="FF0000"/>
                </a:solidFill>
              </a:rPr>
              <a:t>злочину</a:t>
            </a:r>
            <a:r>
              <a:rPr lang="ru-RU" b="1" dirty="0">
                <a:solidFill>
                  <a:srgbClr val="FF0000"/>
                </a:solidFill>
              </a:rPr>
              <a:t>, за </a:t>
            </a:r>
            <a:r>
              <a:rPr lang="ru-RU" b="1" dirty="0" err="1">
                <a:solidFill>
                  <a:srgbClr val="FF0000"/>
                </a:solidFill>
              </a:rPr>
              <a:t>повідомлення</a:t>
            </a:r>
            <a:r>
              <a:rPr lang="ru-RU" b="1" dirty="0">
                <a:solidFill>
                  <a:srgbClr val="FF0000"/>
                </a:solidFill>
              </a:rPr>
              <a:t> про </a:t>
            </a:r>
            <a:r>
              <a:rPr lang="ru-RU" b="1" dirty="0" err="1">
                <a:solidFill>
                  <a:srgbClr val="FF0000"/>
                </a:solidFill>
              </a:rPr>
              <a:t>корупційний</a:t>
            </a:r>
            <a:r>
              <a:rPr lang="ru-RU" b="1" dirty="0">
                <a:solidFill>
                  <a:srgbClr val="FF0000"/>
                </a:solidFill>
              </a:rPr>
              <a:t> </a:t>
            </a:r>
            <a:r>
              <a:rPr lang="ru-RU" b="1" dirty="0" err="1">
                <a:solidFill>
                  <a:srgbClr val="FF0000"/>
                </a:solidFill>
              </a:rPr>
              <a:t>злочин</a:t>
            </a:r>
            <a:r>
              <a:rPr lang="ru-RU" b="1" dirty="0">
                <a:solidFill>
                  <a:srgbClr val="FF0000"/>
                </a:solidFill>
              </a:rPr>
              <a:t>, </a:t>
            </a:r>
            <a:r>
              <a:rPr lang="ru-RU" b="1" dirty="0" err="1">
                <a:solidFill>
                  <a:srgbClr val="FF0000"/>
                </a:solidFill>
              </a:rPr>
              <a:t>активне</a:t>
            </a:r>
            <a:r>
              <a:rPr lang="ru-RU" b="1" dirty="0">
                <a:solidFill>
                  <a:srgbClr val="FF0000"/>
                </a:solidFill>
              </a:rPr>
              <a:t> </a:t>
            </a:r>
            <a:r>
              <a:rPr lang="ru-RU" b="1" dirty="0" err="1">
                <a:solidFill>
                  <a:srgbClr val="FF0000"/>
                </a:solidFill>
              </a:rPr>
              <a:t>сприяння</a:t>
            </a:r>
            <a:r>
              <a:rPr lang="ru-RU" b="1" dirty="0">
                <a:solidFill>
                  <a:srgbClr val="FF0000"/>
                </a:solidFill>
              </a:rPr>
              <a:t> </a:t>
            </a:r>
            <a:r>
              <a:rPr lang="ru-RU" b="1" dirty="0" err="1">
                <a:solidFill>
                  <a:srgbClr val="FF0000"/>
                </a:solidFill>
              </a:rPr>
              <a:t>його</a:t>
            </a:r>
            <a:r>
              <a:rPr lang="ru-RU" b="1" dirty="0">
                <a:solidFill>
                  <a:srgbClr val="FF0000"/>
                </a:solidFill>
              </a:rPr>
              <a:t> </a:t>
            </a:r>
            <a:r>
              <a:rPr lang="ru-RU" b="1" dirty="0" err="1">
                <a:solidFill>
                  <a:srgbClr val="FF0000"/>
                </a:solidFill>
              </a:rPr>
              <a:t>розкриттю</a:t>
            </a:r>
            <a:r>
              <a:rPr lang="ru-RU" b="1" dirty="0">
                <a:solidFill>
                  <a:srgbClr val="FF0000"/>
                </a:solidFill>
              </a:rPr>
              <a:t> в тому </a:t>
            </a:r>
            <a:r>
              <a:rPr lang="ru-RU" b="1" dirty="0" err="1">
                <a:solidFill>
                  <a:srgbClr val="FF0000"/>
                </a:solidFill>
              </a:rPr>
              <a:t>випадку</a:t>
            </a:r>
            <a:r>
              <a:rPr lang="ru-RU" b="1" dirty="0">
                <a:solidFill>
                  <a:srgbClr val="FF0000"/>
                </a:solidFill>
              </a:rPr>
              <a:t>, </a:t>
            </a:r>
            <a:r>
              <a:rPr lang="ru-RU" b="1" dirty="0" err="1">
                <a:solidFill>
                  <a:srgbClr val="FF0000"/>
                </a:solidFill>
              </a:rPr>
              <a:t>якщо</a:t>
            </a:r>
            <a:r>
              <a:rPr lang="ru-RU" b="1" dirty="0">
                <a:solidFill>
                  <a:srgbClr val="FF0000"/>
                </a:solidFill>
              </a:rPr>
              <a:t> </a:t>
            </a:r>
            <a:r>
              <a:rPr lang="ru-RU" b="1" dirty="0" err="1">
                <a:solidFill>
                  <a:srgbClr val="FF0000"/>
                </a:solidFill>
              </a:rPr>
              <a:t>грошовий</a:t>
            </a:r>
            <a:r>
              <a:rPr lang="ru-RU" b="1" dirty="0">
                <a:solidFill>
                  <a:srgbClr val="FF0000"/>
                </a:solidFill>
              </a:rPr>
              <a:t> </a:t>
            </a:r>
            <a:r>
              <a:rPr lang="ru-RU" b="1" dirty="0" err="1">
                <a:solidFill>
                  <a:srgbClr val="FF0000"/>
                </a:solidFill>
              </a:rPr>
              <a:t>розмір</a:t>
            </a:r>
            <a:r>
              <a:rPr lang="ru-RU" b="1" dirty="0">
                <a:solidFill>
                  <a:srgbClr val="FF0000"/>
                </a:solidFill>
              </a:rPr>
              <a:t> предмета </a:t>
            </a:r>
            <a:r>
              <a:rPr lang="ru-RU" b="1" dirty="0" err="1">
                <a:solidFill>
                  <a:srgbClr val="FF0000"/>
                </a:solidFill>
              </a:rPr>
              <a:t>злочину</a:t>
            </a:r>
            <a:r>
              <a:rPr lang="ru-RU" b="1" dirty="0">
                <a:solidFill>
                  <a:srgbClr val="FF0000"/>
                </a:solidFill>
              </a:rPr>
              <a:t> </a:t>
            </a:r>
            <a:r>
              <a:rPr lang="ru-RU" b="1" dirty="0" err="1">
                <a:solidFill>
                  <a:srgbClr val="FF0000"/>
                </a:solidFill>
              </a:rPr>
              <a:t>або</a:t>
            </a:r>
            <a:r>
              <a:rPr lang="ru-RU" b="1" dirty="0">
                <a:solidFill>
                  <a:srgbClr val="FF0000"/>
                </a:solidFill>
              </a:rPr>
              <a:t> </a:t>
            </a:r>
            <a:r>
              <a:rPr lang="ru-RU" b="1" dirty="0" err="1">
                <a:solidFill>
                  <a:srgbClr val="FF0000"/>
                </a:solidFill>
              </a:rPr>
              <a:t>завдані</a:t>
            </a:r>
            <a:r>
              <a:rPr lang="ru-RU" b="1" dirty="0">
                <a:solidFill>
                  <a:srgbClr val="FF0000"/>
                </a:solidFill>
              </a:rPr>
              <a:t> </a:t>
            </a:r>
            <a:r>
              <a:rPr lang="ru-RU" b="1" dirty="0" err="1">
                <a:solidFill>
                  <a:srgbClr val="FF0000"/>
                </a:solidFill>
              </a:rPr>
              <a:t>державі</a:t>
            </a:r>
            <a:r>
              <a:rPr lang="ru-RU" b="1" dirty="0">
                <a:solidFill>
                  <a:srgbClr val="FF0000"/>
                </a:solidFill>
              </a:rPr>
              <a:t> </a:t>
            </a:r>
            <a:r>
              <a:rPr lang="ru-RU" b="1" dirty="0" err="1">
                <a:solidFill>
                  <a:srgbClr val="FF0000"/>
                </a:solidFill>
              </a:rPr>
              <a:t>збитки</a:t>
            </a:r>
            <a:r>
              <a:rPr lang="ru-RU" b="1" dirty="0">
                <a:solidFill>
                  <a:srgbClr val="FF0000"/>
                </a:solidFill>
              </a:rPr>
              <a:t> </a:t>
            </a:r>
            <a:r>
              <a:rPr lang="ru-RU" b="1" dirty="0" err="1">
                <a:solidFill>
                  <a:srgbClr val="FF0000"/>
                </a:solidFill>
              </a:rPr>
              <a:t>від</a:t>
            </a:r>
            <a:r>
              <a:rPr lang="ru-RU" b="1" dirty="0">
                <a:solidFill>
                  <a:srgbClr val="FF0000"/>
                </a:solidFill>
              </a:rPr>
              <a:t> такого </a:t>
            </a:r>
            <a:r>
              <a:rPr lang="ru-RU" b="1" dirty="0" err="1">
                <a:solidFill>
                  <a:srgbClr val="FF0000"/>
                </a:solidFill>
              </a:rPr>
              <a:t>злочину</a:t>
            </a:r>
            <a:r>
              <a:rPr lang="ru-RU" b="1" dirty="0">
                <a:solidFill>
                  <a:srgbClr val="FF0000"/>
                </a:solidFill>
              </a:rPr>
              <a:t> в 5 тис. і </a:t>
            </a:r>
            <a:r>
              <a:rPr lang="ru-RU" b="1" dirty="0" err="1">
                <a:solidFill>
                  <a:srgbClr val="FF0000"/>
                </a:solidFill>
              </a:rPr>
              <a:t>більше</a:t>
            </a:r>
            <a:r>
              <a:rPr lang="ru-RU" b="1" dirty="0">
                <a:solidFill>
                  <a:srgbClr val="FF0000"/>
                </a:solidFill>
              </a:rPr>
              <a:t> </a:t>
            </a:r>
            <a:r>
              <a:rPr lang="ru-RU" b="1" dirty="0" err="1">
                <a:solidFill>
                  <a:srgbClr val="FF0000"/>
                </a:solidFill>
              </a:rPr>
              <a:t>разів</a:t>
            </a:r>
            <a:r>
              <a:rPr lang="ru-RU" b="1" dirty="0">
                <a:solidFill>
                  <a:srgbClr val="FF0000"/>
                </a:solidFill>
              </a:rPr>
              <a:t> </a:t>
            </a:r>
            <a:r>
              <a:rPr lang="ru-RU" b="1" dirty="0" err="1">
                <a:solidFill>
                  <a:srgbClr val="FF0000"/>
                </a:solidFill>
              </a:rPr>
              <a:t>перевищують</a:t>
            </a:r>
            <a:r>
              <a:rPr lang="ru-RU" b="1" dirty="0">
                <a:solidFill>
                  <a:srgbClr val="FF0000"/>
                </a:solidFill>
              </a:rPr>
              <a:t> </a:t>
            </a:r>
            <a:r>
              <a:rPr lang="ru-RU" b="1" dirty="0" err="1">
                <a:solidFill>
                  <a:srgbClr val="FF0000"/>
                </a:solidFill>
              </a:rPr>
              <a:t>розмір</a:t>
            </a:r>
            <a:r>
              <a:rPr lang="ru-RU" b="1" dirty="0">
                <a:solidFill>
                  <a:srgbClr val="FF0000"/>
                </a:solidFill>
              </a:rPr>
              <a:t> </a:t>
            </a:r>
            <a:r>
              <a:rPr lang="ru-RU" b="1" dirty="0" err="1">
                <a:solidFill>
                  <a:srgbClr val="FF0000"/>
                </a:solidFill>
              </a:rPr>
              <a:t>прожиткового</a:t>
            </a:r>
            <a:r>
              <a:rPr lang="ru-RU" b="1" dirty="0">
                <a:solidFill>
                  <a:srgbClr val="FF0000"/>
                </a:solidFill>
              </a:rPr>
              <a:t> </a:t>
            </a:r>
            <a:r>
              <a:rPr lang="ru-RU" b="1" dirty="0" err="1">
                <a:solidFill>
                  <a:srgbClr val="FF0000"/>
                </a:solidFill>
              </a:rPr>
              <a:t>мінімуму</a:t>
            </a:r>
            <a:r>
              <a:rPr lang="ru-RU" b="1" dirty="0">
                <a:solidFill>
                  <a:srgbClr val="FF0000"/>
                </a:solidFill>
              </a:rPr>
              <a:t> для </a:t>
            </a:r>
            <a:r>
              <a:rPr lang="ru-RU" b="1" dirty="0" err="1">
                <a:solidFill>
                  <a:srgbClr val="FF0000"/>
                </a:solidFill>
              </a:rPr>
              <a:t>працездатних</a:t>
            </a:r>
            <a:r>
              <a:rPr lang="ru-RU" b="1" dirty="0">
                <a:solidFill>
                  <a:srgbClr val="FF0000"/>
                </a:solidFill>
              </a:rPr>
              <a:t> </a:t>
            </a:r>
            <a:r>
              <a:rPr lang="ru-RU" b="1" dirty="0" err="1">
                <a:solidFill>
                  <a:srgbClr val="FF0000"/>
                </a:solidFill>
              </a:rPr>
              <a:t>осіб</a:t>
            </a:r>
            <a:r>
              <a:rPr lang="ru-RU" b="1" dirty="0">
                <a:solidFill>
                  <a:srgbClr val="FF0000"/>
                </a:solidFill>
              </a:rPr>
              <a:t>, </a:t>
            </a:r>
            <a:r>
              <a:rPr lang="ru-RU" b="1" dirty="0" err="1">
                <a:solidFill>
                  <a:srgbClr val="FF0000"/>
                </a:solidFill>
              </a:rPr>
              <a:t>встановлений</a:t>
            </a:r>
            <a:r>
              <a:rPr lang="ru-RU" b="1" dirty="0">
                <a:solidFill>
                  <a:srgbClr val="FF0000"/>
                </a:solidFill>
              </a:rPr>
              <a:t> законом на час </a:t>
            </a:r>
            <a:r>
              <a:rPr lang="ru-RU" b="1" dirty="0" err="1">
                <a:solidFill>
                  <a:srgbClr val="FF0000"/>
                </a:solidFill>
              </a:rPr>
              <a:t>вчинення</a:t>
            </a:r>
            <a:r>
              <a:rPr lang="ru-RU" b="1" dirty="0">
                <a:solidFill>
                  <a:srgbClr val="FF0000"/>
                </a:solidFill>
              </a:rPr>
              <a:t> </a:t>
            </a:r>
            <a:r>
              <a:rPr lang="ru-RU" b="1" dirty="0" err="1">
                <a:solidFill>
                  <a:srgbClr val="FF0000"/>
                </a:solidFill>
              </a:rPr>
              <a:t>злочину</a:t>
            </a:r>
            <a:r>
              <a:rPr lang="ru-RU" b="1" dirty="0">
                <a:solidFill>
                  <a:srgbClr val="FF0000"/>
                </a:solidFill>
              </a:rPr>
              <a:t>.</a:t>
            </a:r>
          </a:p>
        </p:txBody>
      </p:sp>
    </p:spTree>
    <p:extLst>
      <p:ext uri="{BB962C8B-B14F-4D97-AF65-F5344CB8AC3E}">
        <p14:creationId xmlns:p14="http://schemas.microsoft.com/office/powerpoint/2010/main" val="228950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Тобто</a:t>
            </a:r>
            <a:r>
              <a:rPr lang="ru-RU" dirty="0"/>
              <a:t>, </a:t>
            </a:r>
            <a:r>
              <a:rPr lang="ru-RU" dirty="0" err="1"/>
              <a:t>по‑перше</a:t>
            </a:r>
            <a:r>
              <a:rPr lang="ru-RU" dirty="0"/>
              <a:t>, суд повинен </a:t>
            </a:r>
            <a:r>
              <a:rPr lang="ru-RU" dirty="0" err="1"/>
              <a:t>постановити</a:t>
            </a:r>
            <a:r>
              <a:rPr lang="ru-RU" dirty="0"/>
              <a:t> </a:t>
            </a:r>
            <a:r>
              <a:rPr lang="ru-RU" dirty="0" err="1"/>
              <a:t>обвинувальний</a:t>
            </a:r>
            <a:r>
              <a:rPr lang="ru-RU" dirty="0"/>
              <a:t> </a:t>
            </a:r>
            <a:r>
              <a:rPr lang="ru-RU" dirty="0" err="1"/>
              <a:t>вирок</a:t>
            </a:r>
            <a:r>
              <a:rPr lang="ru-RU" dirty="0"/>
              <a:t>.</a:t>
            </a:r>
          </a:p>
          <a:p>
            <a:r>
              <a:rPr lang="ru-RU" dirty="0"/>
              <a:t> </a:t>
            </a:r>
            <a:r>
              <a:rPr lang="ru-RU" dirty="0" err="1"/>
              <a:t>По‑друге</a:t>
            </a:r>
            <a:r>
              <a:rPr lang="ru-RU" dirty="0"/>
              <a:t>, межа </a:t>
            </a:r>
            <a:r>
              <a:rPr lang="ru-RU" dirty="0" err="1"/>
              <a:t>виплати</a:t>
            </a:r>
            <a:r>
              <a:rPr lang="ru-RU" dirty="0"/>
              <a:t> все ж таки </a:t>
            </a:r>
            <a:r>
              <a:rPr lang="ru-RU" dirty="0" err="1"/>
              <a:t>існує</a:t>
            </a:r>
            <a:r>
              <a:rPr lang="ru-RU" dirty="0"/>
              <a:t> — 3 тис. </a:t>
            </a:r>
            <a:r>
              <a:rPr lang="ru-RU" dirty="0" err="1"/>
              <a:t>мінімальних</a:t>
            </a:r>
            <a:r>
              <a:rPr lang="ru-RU" dirty="0"/>
              <a:t> </a:t>
            </a:r>
            <a:r>
              <a:rPr lang="ru-RU" dirty="0" err="1"/>
              <a:t>заробітних</a:t>
            </a:r>
            <a:r>
              <a:rPr lang="ru-RU" dirty="0"/>
              <a:t> плат.</a:t>
            </a:r>
          </a:p>
          <a:p>
            <a:r>
              <a:rPr lang="ru-RU" dirty="0"/>
              <a:t> </a:t>
            </a:r>
            <a:r>
              <a:rPr lang="ru-RU" dirty="0" err="1"/>
              <a:t>По‑третє</a:t>
            </a:r>
            <a:r>
              <a:rPr lang="ru-RU" dirty="0"/>
              <a:t>, </a:t>
            </a:r>
            <a:r>
              <a:rPr lang="ru-RU" dirty="0" err="1"/>
              <a:t>грошовий</a:t>
            </a:r>
            <a:r>
              <a:rPr lang="ru-RU" dirty="0"/>
              <a:t> </a:t>
            </a:r>
            <a:r>
              <a:rPr lang="ru-RU" dirty="0" err="1"/>
              <a:t>розмір</a:t>
            </a:r>
            <a:r>
              <a:rPr lang="ru-RU" dirty="0"/>
              <a:t> предмета </a:t>
            </a:r>
            <a:r>
              <a:rPr lang="ru-RU" dirty="0" err="1"/>
              <a:t>злочину</a:t>
            </a:r>
            <a:r>
              <a:rPr lang="ru-RU" dirty="0"/>
              <a:t> </a:t>
            </a:r>
            <a:r>
              <a:rPr lang="ru-RU" dirty="0" err="1"/>
              <a:t>або</a:t>
            </a:r>
            <a:r>
              <a:rPr lang="ru-RU" dirty="0"/>
              <a:t> </a:t>
            </a:r>
            <a:r>
              <a:rPr lang="ru-RU" dirty="0" err="1"/>
              <a:t>завдані</a:t>
            </a:r>
            <a:r>
              <a:rPr lang="ru-RU" dirty="0"/>
              <a:t> </a:t>
            </a:r>
            <a:r>
              <a:rPr lang="ru-RU" dirty="0" err="1"/>
              <a:t>державі</a:t>
            </a:r>
            <a:r>
              <a:rPr lang="ru-RU" dirty="0"/>
              <a:t> </a:t>
            </a:r>
            <a:r>
              <a:rPr lang="ru-RU" dirty="0" err="1"/>
              <a:t>збитки</a:t>
            </a:r>
            <a:r>
              <a:rPr lang="ru-RU" dirty="0"/>
              <a:t> </a:t>
            </a:r>
            <a:r>
              <a:rPr lang="ru-RU" dirty="0" err="1"/>
              <a:t>від</a:t>
            </a:r>
            <a:r>
              <a:rPr lang="ru-RU" dirty="0"/>
              <a:t> такого </a:t>
            </a:r>
            <a:r>
              <a:rPr lang="ru-RU" dirty="0" err="1"/>
              <a:t>злочину</a:t>
            </a:r>
            <a:r>
              <a:rPr lang="ru-RU" dirty="0"/>
              <a:t> в 5 тис. і </a:t>
            </a:r>
            <a:r>
              <a:rPr lang="ru-RU" dirty="0" err="1"/>
              <a:t>більше</a:t>
            </a:r>
            <a:r>
              <a:rPr lang="ru-RU" dirty="0"/>
              <a:t> </a:t>
            </a:r>
            <a:r>
              <a:rPr lang="ru-RU" dirty="0" err="1"/>
              <a:t>разів</a:t>
            </a:r>
            <a:r>
              <a:rPr lang="ru-RU" dirty="0"/>
              <a:t> </a:t>
            </a:r>
            <a:r>
              <a:rPr lang="ru-RU" dirty="0" err="1"/>
              <a:t>повинні</a:t>
            </a:r>
            <a:r>
              <a:rPr lang="ru-RU" dirty="0"/>
              <a:t> </a:t>
            </a:r>
            <a:r>
              <a:rPr lang="ru-RU" dirty="0" err="1"/>
              <a:t>перевищувати</a:t>
            </a:r>
            <a:r>
              <a:rPr lang="ru-RU" dirty="0"/>
              <a:t> </a:t>
            </a:r>
            <a:r>
              <a:rPr lang="ru-RU" dirty="0" err="1"/>
              <a:t>розмір</a:t>
            </a:r>
            <a:r>
              <a:rPr lang="ru-RU" dirty="0"/>
              <a:t> </a:t>
            </a:r>
            <a:r>
              <a:rPr lang="ru-RU" dirty="0" err="1"/>
              <a:t>прожиткового</a:t>
            </a:r>
            <a:r>
              <a:rPr lang="ru-RU" dirty="0"/>
              <a:t> </a:t>
            </a:r>
            <a:r>
              <a:rPr lang="ru-RU" dirty="0" err="1"/>
              <a:t>мінімуму</a:t>
            </a:r>
            <a:r>
              <a:rPr lang="ru-RU" dirty="0"/>
              <a:t> для </a:t>
            </a:r>
            <a:r>
              <a:rPr lang="ru-RU" dirty="0" err="1"/>
              <a:t>працездатних</a:t>
            </a:r>
            <a:r>
              <a:rPr lang="ru-RU" dirty="0"/>
              <a:t> </a:t>
            </a:r>
            <a:r>
              <a:rPr lang="ru-RU" dirty="0" err="1"/>
              <a:t>осіб</a:t>
            </a:r>
            <a:r>
              <a:rPr lang="ru-RU" dirty="0"/>
              <a:t>.</a:t>
            </a:r>
          </a:p>
        </p:txBody>
      </p:sp>
    </p:spTree>
    <p:extLst>
      <p:ext uri="{BB962C8B-B14F-4D97-AF65-F5344CB8AC3E}">
        <p14:creationId xmlns:p14="http://schemas.microsoft.com/office/powerpoint/2010/main" val="1139507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82596"/>
          </a:xfrm>
        </p:spPr>
        <p:txBody>
          <a:bodyPr/>
          <a:lstStyle/>
          <a:p>
            <a:endParaRPr lang="ru-RU" dirty="0"/>
          </a:p>
        </p:txBody>
      </p:sp>
      <p:sp>
        <p:nvSpPr>
          <p:cNvPr id="3" name="Объект 2"/>
          <p:cNvSpPr>
            <a:spLocks noGrp="1"/>
          </p:cNvSpPr>
          <p:nvPr>
            <p:ph idx="1"/>
          </p:nvPr>
        </p:nvSpPr>
        <p:spPr>
          <a:xfrm>
            <a:off x="1103312" y="1582058"/>
            <a:ext cx="8946541" cy="4666342"/>
          </a:xfrm>
        </p:spPr>
        <p:txBody>
          <a:bodyPr/>
          <a:lstStyle/>
          <a:p>
            <a:r>
              <a:rPr lang="ru-RU" dirty="0" err="1"/>
              <a:t>Окрім</a:t>
            </a:r>
            <a:r>
              <a:rPr lang="ru-RU" dirty="0"/>
              <a:t> того, </a:t>
            </a:r>
            <a:r>
              <a:rPr lang="ru-RU" dirty="0" err="1"/>
              <a:t>законодавець</a:t>
            </a:r>
            <a:r>
              <a:rPr lang="ru-RU" dirty="0"/>
              <a:t> </a:t>
            </a:r>
            <a:r>
              <a:rPr lang="ru-RU" dirty="0" err="1"/>
              <a:t>зазначає</a:t>
            </a:r>
            <a:r>
              <a:rPr lang="ru-RU" dirty="0"/>
              <a:t>, </a:t>
            </a:r>
            <a:r>
              <a:rPr lang="ru-RU" dirty="0" err="1"/>
              <a:t>що</a:t>
            </a:r>
            <a:r>
              <a:rPr lang="ru-RU" dirty="0"/>
              <a:t> </a:t>
            </a:r>
            <a:r>
              <a:rPr lang="ru-RU" dirty="0" err="1"/>
              <a:t>саме</a:t>
            </a:r>
            <a:r>
              <a:rPr lang="ru-RU" dirty="0"/>
              <a:t> суд </a:t>
            </a:r>
            <a:r>
              <a:rPr lang="ru-RU" dirty="0" err="1"/>
              <a:t>встановлює</a:t>
            </a:r>
            <a:r>
              <a:rPr lang="ru-RU" dirty="0"/>
              <a:t> </a:t>
            </a:r>
            <a:r>
              <a:rPr lang="ru-RU" dirty="0" err="1"/>
              <a:t>розмір</a:t>
            </a:r>
            <a:r>
              <a:rPr lang="ru-RU" dirty="0"/>
              <a:t> </a:t>
            </a:r>
            <a:r>
              <a:rPr lang="ru-RU" dirty="0" err="1"/>
              <a:t>винагороди</a:t>
            </a:r>
            <a:r>
              <a:rPr lang="ru-RU" dirty="0"/>
              <a:t>, яка </a:t>
            </a:r>
            <a:r>
              <a:rPr lang="ru-RU" dirty="0" err="1"/>
              <a:t>підлягає</a:t>
            </a:r>
            <a:r>
              <a:rPr lang="ru-RU" dirty="0"/>
              <a:t> </a:t>
            </a:r>
            <a:r>
              <a:rPr lang="ru-RU" dirty="0" err="1"/>
              <a:t>виплаті</a:t>
            </a:r>
            <a:r>
              <a:rPr lang="ru-RU" dirty="0"/>
              <a:t> </a:t>
            </a:r>
            <a:r>
              <a:rPr lang="ru-RU" dirty="0" err="1"/>
              <a:t>викривачу</a:t>
            </a:r>
            <a:r>
              <a:rPr lang="ru-RU" dirty="0"/>
              <a:t>, та </a:t>
            </a:r>
            <a:r>
              <a:rPr lang="ru-RU" dirty="0" err="1"/>
              <a:t>конкретні</a:t>
            </a:r>
            <a:r>
              <a:rPr lang="ru-RU" dirty="0"/>
              <a:t> </a:t>
            </a:r>
            <a:r>
              <a:rPr lang="ru-RU" dirty="0" err="1"/>
              <a:t>критерії</a:t>
            </a:r>
            <a:r>
              <a:rPr lang="ru-RU" dirty="0"/>
              <a:t>, </a:t>
            </a:r>
            <a:r>
              <a:rPr lang="ru-RU" dirty="0" err="1"/>
              <a:t>які</a:t>
            </a:r>
            <a:r>
              <a:rPr lang="ru-RU" dirty="0"/>
              <a:t> при </a:t>
            </a:r>
            <a:r>
              <a:rPr lang="ru-RU" dirty="0" err="1"/>
              <a:t>цьому</a:t>
            </a:r>
            <a:r>
              <a:rPr lang="ru-RU" dirty="0"/>
              <a:t> повинен </a:t>
            </a:r>
            <a:r>
              <a:rPr lang="ru-RU" dirty="0" err="1"/>
              <a:t>визначити</a:t>
            </a:r>
            <a:r>
              <a:rPr lang="ru-RU" dirty="0"/>
              <a:t> суд.</a:t>
            </a:r>
          </a:p>
          <a:p>
            <a:r>
              <a:rPr lang="ru-RU" dirty="0"/>
              <a:t> Нормами КПК </a:t>
            </a:r>
            <a:r>
              <a:rPr lang="ru-RU" dirty="0" err="1"/>
              <a:t>встановлено</a:t>
            </a:r>
            <a:r>
              <a:rPr lang="ru-RU" dirty="0"/>
              <a:t>, </a:t>
            </a:r>
            <a:r>
              <a:rPr lang="ru-RU" dirty="0" err="1"/>
              <a:t>що</a:t>
            </a:r>
            <a:r>
              <a:rPr lang="ru-RU" dirty="0"/>
              <a:t> суд </a:t>
            </a:r>
            <a:r>
              <a:rPr lang="ru-RU" dirty="0" err="1"/>
              <a:t>враховує</a:t>
            </a:r>
            <a:r>
              <a:rPr lang="ru-RU" dirty="0"/>
              <a:t> </a:t>
            </a:r>
            <a:r>
              <a:rPr lang="ru-RU" dirty="0" err="1"/>
              <a:t>персональність</a:t>
            </a:r>
            <a:r>
              <a:rPr lang="ru-RU" dirty="0"/>
              <a:t> </a:t>
            </a:r>
            <a:r>
              <a:rPr lang="ru-RU" dirty="0" err="1"/>
              <a:t>інформації</a:t>
            </a:r>
            <a:r>
              <a:rPr lang="ru-RU" dirty="0"/>
              <a:t>, </a:t>
            </a:r>
            <a:r>
              <a:rPr lang="ru-RU" dirty="0" err="1"/>
              <a:t>тобто</a:t>
            </a:r>
            <a:r>
              <a:rPr lang="ru-RU" dirty="0"/>
              <a:t> </a:t>
            </a:r>
            <a:r>
              <a:rPr lang="ru-RU" dirty="0" err="1"/>
              <a:t>інформація</a:t>
            </a:r>
            <a:r>
              <a:rPr lang="ru-RU" dirty="0"/>
              <a:t>, </a:t>
            </a:r>
            <a:r>
              <a:rPr lang="ru-RU" dirty="0" err="1"/>
              <a:t>повідомлена</a:t>
            </a:r>
            <a:r>
              <a:rPr lang="ru-RU" dirty="0"/>
              <a:t> </a:t>
            </a:r>
            <a:r>
              <a:rPr lang="ru-RU" dirty="0" err="1"/>
              <a:t>викривачем</a:t>
            </a:r>
            <a:r>
              <a:rPr lang="ru-RU" dirty="0"/>
              <a:t> </a:t>
            </a:r>
            <a:r>
              <a:rPr lang="ru-RU" dirty="0" err="1"/>
              <a:t>правоохоронному</a:t>
            </a:r>
            <a:r>
              <a:rPr lang="ru-RU" dirty="0"/>
              <a:t> органу, повинна </a:t>
            </a:r>
            <a:r>
              <a:rPr lang="ru-RU" dirty="0" err="1"/>
              <a:t>походити</a:t>
            </a:r>
            <a:r>
              <a:rPr lang="ru-RU" dirty="0"/>
              <a:t> </a:t>
            </a:r>
            <a:r>
              <a:rPr lang="ru-RU" dirty="0" err="1"/>
              <a:t>від</a:t>
            </a:r>
            <a:r>
              <a:rPr lang="ru-RU" dirty="0"/>
              <a:t> </a:t>
            </a:r>
            <a:r>
              <a:rPr lang="ru-RU" dirty="0" err="1"/>
              <a:t>його</a:t>
            </a:r>
            <a:r>
              <a:rPr lang="ru-RU" dirty="0"/>
              <a:t> </a:t>
            </a:r>
            <a:r>
              <a:rPr lang="ru-RU" dirty="0" err="1"/>
              <a:t>особистої</a:t>
            </a:r>
            <a:r>
              <a:rPr lang="ru-RU" dirty="0"/>
              <a:t> </a:t>
            </a:r>
            <a:r>
              <a:rPr lang="ru-RU" dirty="0" err="1"/>
              <a:t>обізнаності</a:t>
            </a:r>
            <a:r>
              <a:rPr lang="ru-RU" dirty="0"/>
              <a:t> (в тому </a:t>
            </a:r>
            <a:r>
              <a:rPr lang="ru-RU" dirty="0" err="1"/>
              <a:t>числі</a:t>
            </a:r>
            <a:r>
              <a:rPr lang="ru-RU" dirty="0"/>
              <a:t> </a:t>
            </a:r>
            <a:r>
              <a:rPr lang="ru-RU" dirty="0" err="1"/>
              <a:t>інформація</a:t>
            </a:r>
            <a:r>
              <a:rPr lang="ru-RU" dirty="0"/>
              <a:t>, </a:t>
            </a:r>
            <a:r>
              <a:rPr lang="ru-RU" dirty="0" err="1"/>
              <a:t>отримана</a:t>
            </a:r>
            <a:r>
              <a:rPr lang="ru-RU" dirty="0"/>
              <a:t> </a:t>
            </a:r>
            <a:r>
              <a:rPr lang="ru-RU" dirty="0" err="1"/>
              <a:t>від</a:t>
            </a:r>
            <a:r>
              <a:rPr lang="ru-RU" dirty="0"/>
              <a:t> </a:t>
            </a:r>
            <a:r>
              <a:rPr lang="ru-RU" dirty="0" err="1"/>
              <a:t>третіх</a:t>
            </a:r>
            <a:r>
              <a:rPr lang="ru-RU" dirty="0"/>
              <a:t> </a:t>
            </a:r>
            <a:r>
              <a:rPr lang="ru-RU" dirty="0" err="1"/>
              <a:t>осіб</a:t>
            </a:r>
            <a:r>
              <a:rPr lang="ru-RU" dirty="0"/>
              <a:t>).</a:t>
            </a:r>
          </a:p>
          <a:p>
            <a:r>
              <a:rPr lang="ru-RU" dirty="0" err="1"/>
              <a:t>Така</a:t>
            </a:r>
            <a:r>
              <a:rPr lang="ru-RU" dirty="0"/>
              <a:t> </a:t>
            </a:r>
            <a:r>
              <a:rPr lang="ru-RU" dirty="0" err="1"/>
              <a:t>інформація</a:t>
            </a:r>
            <a:r>
              <a:rPr lang="ru-RU" dirty="0"/>
              <a:t> не повинна </a:t>
            </a:r>
            <a:r>
              <a:rPr lang="ru-RU" dirty="0" err="1"/>
              <a:t>міститися</a:t>
            </a:r>
            <a:r>
              <a:rPr lang="ru-RU" dirty="0"/>
              <a:t> в </a:t>
            </a:r>
            <a:r>
              <a:rPr lang="ru-RU" dirty="0" err="1"/>
              <a:t>публічних</a:t>
            </a:r>
            <a:r>
              <a:rPr lang="ru-RU" dirty="0"/>
              <a:t> </a:t>
            </a:r>
            <a:r>
              <a:rPr lang="ru-RU" dirty="0" err="1"/>
              <a:t>звітах</a:t>
            </a:r>
            <a:r>
              <a:rPr lang="ru-RU" dirty="0"/>
              <a:t>, результатах </a:t>
            </a:r>
            <a:r>
              <a:rPr lang="ru-RU" dirty="0" err="1"/>
              <a:t>перевірок</a:t>
            </a:r>
            <a:r>
              <a:rPr lang="ru-RU" dirty="0"/>
              <a:t>, </a:t>
            </a:r>
            <a:r>
              <a:rPr lang="ru-RU" dirty="0" err="1"/>
              <a:t>матеріалах</a:t>
            </a:r>
            <a:r>
              <a:rPr lang="ru-RU" dirty="0"/>
              <a:t>, </a:t>
            </a:r>
            <a:r>
              <a:rPr lang="ru-RU" dirty="0" err="1"/>
              <a:t>дослідженнях</a:t>
            </a:r>
            <a:r>
              <a:rPr lang="ru-RU" dirty="0"/>
              <a:t>, </a:t>
            </a:r>
            <a:r>
              <a:rPr lang="ru-RU" dirty="0" err="1"/>
              <a:t>інформаційних</a:t>
            </a:r>
            <a:r>
              <a:rPr lang="ru-RU" dirty="0"/>
              <a:t> </a:t>
            </a:r>
            <a:r>
              <a:rPr lang="ru-RU" dirty="0" err="1"/>
              <a:t>повідомленнях</a:t>
            </a:r>
            <a:r>
              <a:rPr lang="ru-RU" dirty="0"/>
              <a:t> </a:t>
            </a:r>
            <a:r>
              <a:rPr lang="ru-RU" dirty="0" err="1"/>
              <a:t>тощо</a:t>
            </a:r>
            <a:r>
              <a:rPr lang="ru-RU" dirty="0"/>
              <a:t> </a:t>
            </a:r>
            <a:r>
              <a:rPr lang="ru-RU" dirty="0" err="1"/>
              <a:t>органів</a:t>
            </a:r>
            <a:r>
              <a:rPr lang="ru-RU" dirty="0"/>
              <a:t> </a:t>
            </a:r>
            <a:r>
              <a:rPr lang="ru-RU" dirty="0" err="1"/>
              <a:t>чи</a:t>
            </a:r>
            <a:r>
              <a:rPr lang="ru-RU" dirty="0"/>
              <a:t> </a:t>
            </a:r>
            <a:r>
              <a:rPr lang="ru-RU" dirty="0" err="1"/>
              <a:t>засобів</a:t>
            </a:r>
            <a:r>
              <a:rPr lang="ru-RU" dirty="0"/>
              <a:t> </a:t>
            </a:r>
            <a:r>
              <a:rPr lang="ru-RU" dirty="0" err="1"/>
              <a:t>масової</a:t>
            </a:r>
            <a:r>
              <a:rPr lang="ru-RU" dirty="0"/>
              <a:t> </a:t>
            </a:r>
            <a:r>
              <a:rPr lang="ru-RU" dirty="0" err="1"/>
              <a:t>інформації</a:t>
            </a:r>
            <a:r>
              <a:rPr lang="ru-RU" dirty="0"/>
              <a:t> (за </a:t>
            </a:r>
            <a:r>
              <a:rPr lang="ru-RU" dirty="0" err="1"/>
              <a:t>винятком</a:t>
            </a:r>
            <a:r>
              <a:rPr lang="ru-RU" dirty="0"/>
              <a:t> </a:t>
            </a:r>
            <a:r>
              <a:rPr lang="ru-RU" dirty="0" err="1"/>
              <a:t>випадку</a:t>
            </a:r>
            <a:r>
              <a:rPr lang="ru-RU" dirty="0"/>
              <a:t>, </a:t>
            </a:r>
            <a:r>
              <a:rPr lang="ru-RU" dirty="0" err="1"/>
              <a:t>якщо</a:t>
            </a:r>
            <a:r>
              <a:rPr lang="ru-RU" dirty="0"/>
              <a:t> викривач є </a:t>
            </a:r>
            <a:r>
              <a:rPr lang="ru-RU" dirty="0" err="1"/>
              <a:t>джерелом</a:t>
            </a:r>
            <a:r>
              <a:rPr lang="ru-RU" dirty="0"/>
              <a:t> </a:t>
            </a:r>
            <a:r>
              <a:rPr lang="ru-RU" dirty="0" err="1"/>
              <a:t>такої</a:t>
            </a:r>
            <a:r>
              <a:rPr lang="ru-RU" dirty="0"/>
              <a:t> </a:t>
            </a:r>
            <a:r>
              <a:rPr lang="ru-RU" dirty="0" err="1"/>
              <a:t>інформації</a:t>
            </a:r>
            <a:r>
              <a:rPr lang="ru-RU" dirty="0"/>
              <a:t>), а </a:t>
            </a:r>
            <a:r>
              <a:rPr lang="ru-RU" dirty="0" err="1"/>
              <a:t>також</a:t>
            </a:r>
            <a:r>
              <a:rPr lang="ru-RU" dirty="0"/>
              <a:t> не бути </a:t>
            </a:r>
            <a:r>
              <a:rPr lang="ru-RU" dirty="0" err="1"/>
              <a:t>відомою</a:t>
            </a:r>
            <a:r>
              <a:rPr lang="ru-RU" dirty="0"/>
              <a:t> </a:t>
            </a:r>
            <a:r>
              <a:rPr lang="ru-RU" dirty="0" err="1"/>
              <a:t>правоохоронному</a:t>
            </a:r>
            <a:r>
              <a:rPr lang="ru-RU" dirty="0"/>
              <a:t> органу з </a:t>
            </a:r>
            <a:r>
              <a:rPr lang="ru-RU" dirty="0" err="1"/>
              <a:t>інших</a:t>
            </a:r>
            <a:r>
              <a:rPr lang="ru-RU" dirty="0"/>
              <a:t> </a:t>
            </a:r>
            <a:r>
              <a:rPr lang="ru-RU" dirty="0" err="1"/>
              <a:t>джерел</a:t>
            </a:r>
            <a:r>
              <a:rPr lang="ru-RU" dirty="0"/>
              <a:t>.</a:t>
            </a:r>
          </a:p>
        </p:txBody>
      </p:sp>
    </p:spTree>
    <p:extLst>
      <p:ext uri="{BB962C8B-B14F-4D97-AF65-F5344CB8AC3E}">
        <p14:creationId xmlns:p14="http://schemas.microsoft.com/office/powerpoint/2010/main" val="154160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505225"/>
            <a:ext cx="9404723" cy="1400530"/>
          </a:xfrm>
        </p:spPr>
        <p:txBody>
          <a:bodyPr/>
          <a:lstStyle/>
          <a:p>
            <a:endParaRPr lang="ru-RU"/>
          </a:p>
        </p:txBody>
      </p:sp>
      <p:sp>
        <p:nvSpPr>
          <p:cNvPr id="3" name="Объект 2"/>
          <p:cNvSpPr>
            <a:spLocks noGrp="1"/>
          </p:cNvSpPr>
          <p:nvPr>
            <p:ph idx="1"/>
          </p:nvPr>
        </p:nvSpPr>
        <p:spPr>
          <a:xfrm>
            <a:off x="1103312" y="1161144"/>
            <a:ext cx="8946541" cy="5087256"/>
          </a:xfrm>
        </p:spPr>
        <p:txBody>
          <a:bodyPr/>
          <a:lstStyle/>
          <a:p>
            <a:r>
              <a:rPr lang="ru-RU" dirty="0"/>
              <a:t>З </a:t>
            </a:r>
            <a:r>
              <a:rPr lang="ru-RU" dirty="0" err="1"/>
              <a:t>плюсів</a:t>
            </a:r>
            <a:r>
              <a:rPr lang="ru-RU" dirty="0"/>
              <a:t> </a:t>
            </a:r>
            <a:r>
              <a:rPr lang="ru-RU" dirty="0" err="1"/>
              <a:t>можна</a:t>
            </a:r>
            <a:r>
              <a:rPr lang="ru-RU" dirty="0"/>
              <a:t> </a:t>
            </a:r>
            <a:r>
              <a:rPr lang="ru-RU" dirty="0" err="1"/>
              <a:t>відзначити</a:t>
            </a:r>
            <a:r>
              <a:rPr lang="ru-RU" dirty="0"/>
              <a:t> той факт, </a:t>
            </a:r>
            <a:r>
              <a:rPr lang="ru-RU" dirty="0" err="1"/>
              <a:t>що</a:t>
            </a:r>
            <a:r>
              <a:rPr lang="ru-RU" dirty="0"/>
              <a:t> викривач </a:t>
            </a:r>
            <a:r>
              <a:rPr lang="ru-RU" dirty="0" err="1"/>
              <a:t>має</a:t>
            </a:r>
            <a:r>
              <a:rPr lang="ru-RU" dirty="0"/>
              <a:t> право </a:t>
            </a:r>
            <a:r>
              <a:rPr lang="ru-RU" dirty="0" err="1"/>
              <a:t>представляти</a:t>
            </a:r>
            <a:r>
              <a:rPr lang="ru-RU" dirty="0"/>
              <a:t> </a:t>
            </a:r>
            <a:r>
              <a:rPr lang="ru-RU" dirty="0" err="1"/>
              <a:t>свої</a:t>
            </a:r>
            <a:r>
              <a:rPr lang="ru-RU" dirty="0"/>
              <a:t> </a:t>
            </a:r>
            <a:r>
              <a:rPr lang="ru-RU" dirty="0" err="1"/>
              <a:t>інтереси</a:t>
            </a:r>
            <a:r>
              <a:rPr lang="ru-RU" dirty="0"/>
              <a:t> </a:t>
            </a:r>
            <a:r>
              <a:rPr lang="ru-RU" dirty="0" err="1"/>
              <a:t>під</a:t>
            </a:r>
            <a:r>
              <a:rPr lang="ru-RU" dirty="0"/>
              <a:t> час </a:t>
            </a:r>
            <a:r>
              <a:rPr lang="ru-RU" dirty="0" err="1"/>
              <a:t>розгляду</a:t>
            </a:r>
            <a:r>
              <a:rPr lang="ru-RU" dirty="0"/>
              <a:t> </a:t>
            </a:r>
            <a:r>
              <a:rPr lang="ru-RU" dirty="0" err="1"/>
              <a:t>питання</a:t>
            </a:r>
            <a:r>
              <a:rPr lang="ru-RU" dirty="0"/>
              <a:t> </a:t>
            </a:r>
            <a:r>
              <a:rPr lang="ru-RU" dirty="0" err="1"/>
              <a:t>щодо</a:t>
            </a:r>
            <a:r>
              <a:rPr lang="ru-RU" dirty="0"/>
              <a:t> </a:t>
            </a:r>
            <a:r>
              <a:rPr lang="ru-RU" dirty="0" err="1"/>
              <a:t>виплати</a:t>
            </a:r>
            <a:r>
              <a:rPr lang="ru-RU" dirty="0"/>
              <a:t> </a:t>
            </a:r>
            <a:r>
              <a:rPr lang="ru-RU" dirty="0" err="1"/>
              <a:t>йому</a:t>
            </a:r>
            <a:r>
              <a:rPr lang="ru-RU" dirty="0"/>
              <a:t> </a:t>
            </a:r>
            <a:r>
              <a:rPr lang="ru-RU" dirty="0" err="1"/>
              <a:t>винагороди</a:t>
            </a:r>
            <a:r>
              <a:rPr lang="ru-RU" dirty="0"/>
              <a:t> </a:t>
            </a:r>
            <a:r>
              <a:rPr lang="ru-RU" dirty="0" err="1"/>
              <a:t>особисто</a:t>
            </a:r>
            <a:r>
              <a:rPr lang="ru-RU" dirty="0"/>
              <a:t> і через </a:t>
            </a:r>
            <a:r>
              <a:rPr lang="ru-RU" dirty="0" err="1"/>
              <a:t>представника</a:t>
            </a:r>
            <a:r>
              <a:rPr lang="ru-RU" dirty="0"/>
              <a:t>-адвоката (в тому </a:t>
            </a:r>
            <a:r>
              <a:rPr lang="ru-RU" dirty="0" err="1"/>
              <a:t>числі</a:t>
            </a:r>
            <a:r>
              <a:rPr lang="ru-RU" dirty="0"/>
              <a:t> </a:t>
            </a:r>
            <a:r>
              <a:rPr lang="ru-RU" dirty="0" err="1"/>
              <a:t>анонімно</a:t>
            </a:r>
            <a:r>
              <a:rPr lang="ru-RU" dirty="0"/>
              <a:t>, але до </a:t>
            </a:r>
            <a:r>
              <a:rPr lang="ru-RU" dirty="0" err="1"/>
              <a:t>вирішення</a:t>
            </a:r>
            <a:r>
              <a:rPr lang="ru-RU" dirty="0"/>
              <a:t> </a:t>
            </a:r>
            <a:r>
              <a:rPr lang="ru-RU" dirty="0" err="1"/>
              <a:t>питання</a:t>
            </a:r>
            <a:r>
              <a:rPr lang="ru-RU" dirty="0"/>
              <a:t> </a:t>
            </a:r>
            <a:r>
              <a:rPr lang="ru-RU" dirty="0" err="1"/>
              <a:t>виплати</a:t>
            </a:r>
            <a:r>
              <a:rPr lang="ru-RU" dirty="0"/>
              <a:t> </a:t>
            </a:r>
            <a:r>
              <a:rPr lang="ru-RU" dirty="0" err="1"/>
              <a:t>йому</a:t>
            </a:r>
            <a:r>
              <a:rPr lang="ru-RU" dirty="0"/>
              <a:t> </a:t>
            </a:r>
            <a:r>
              <a:rPr lang="ru-RU" dirty="0" err="1"/>
              <a:t>винагороди</a:t>
            </a:r>
            <a:r>
              <a:rPr lang="ru-RU" dirty="0"/>
              <a:t>). </a:t>
            </a:r>
          </a:p>
          <a:p>
            <a:r>
              <a:rPr lang="ru-RU" dirty="0"/>
              <a:t>З метою </a:t>
            </a:r>
            <a:r>
              <a:rPr lang="ru-RU" dirty="0" err="1"/>
              <a:t>захисту</a:t>
            </a:r>
            <a:r>
              <a:rPr lang="ru-RU" dirty="0"/>
              <a:t> </a:t>
            </a:r>
            <a:r>
              <a:rPr lang="ru-RU" dirty="0" err="1"/>
              <a:t>персональних</a:t>
            </a:r>
            <a:r>
              <a:rPr lang="ru-RU" dirty="0"/>
              <a:t> </a:t>
            </a:r>
            <a:r>
              <a:rPr lang="ru-RU" dirty="0" err="1"/>
              <a:t>даних</a:t>
            </a:r>
            <a:r>
              <a:rPr lang="ru-RU" dirty="0"/>
              <a:t> </a:t>
            </a:r>
            <a:r>
              <a:rPr lang="ru-RU" dirty="0" err="1"/>
              <a:t>анонімного</a:t>
            </a:r>
            <a:r>
              <a:rPr lang="ru-RU" dirty="0"/>
              <a:t> </a:t>
            </a:r>
            <a:r>
              <a:rPr lang="ru-RU" dirty="0" err="1"/>
              <a:t>викривача</a:t>
            </a:r>
            <a:r>
              <a:rPr lang="ru-RU" dirty="0"/>
              <a:t> </a:t>
            </a:r>
            <a:r>
              <a:rPr lang="ru-RU" dirty="0" err="1"/>
              <a:t>після</a:t>
            </a:r>
            <a:r>
              <a:rPr lang="ru-RU" dirty="0"/>
              <a:t> </a:t>
            </a:r>
            <a:r>
              <a:rPr lang="ru-RU" dirty="0" err="1"/>
              <a:t>їх</a:t>
            </a:r>
            <a:r>
              <a:rPr lang="ru-RU" dirty="0"/>
              <a:t> </a:t>
            </a:r>
            <a:r>
              <a:rPr lang="ru-RU" dirty="0" err="1"/>
              <a:t>розкриття</a:t>
            </a:r>
            <a:r>
              <a:rPr lang="ru-RU" dirty="0"/>
              <a:t> для суду </a:t>
            </a:r>
            <a:r>
              <a:rPr lang="ru-RU" dirty="0" err="1"/>
              <a:t>можуть</a:t>
            </a:r>
            <a:r>
              <a:rPr lang="ru-RU" dirty="0"/>
              <a:t> бути </a:t>
            </a:r>
            <a:r>
              <a:rPr lang="ru-RU" dirty="0" err="1"/>
              <a:t>здійснені</a:t>
            </a:r>
            <a:r>
              <a:rPr lang="ru-RU" dirty="0"/>
              <a:t> </a:t>
            </a:r>
            <a:r>
              <a:rPr lang="ru-RU" dirty="0" err="1"/>
              <a:t>такі</a:t>
            </a:r>
            <a:r>
              <a:rPr lang="ru-RU" dirty="0"/>
              <a:t> заходи </a:t>
            </a:r>
            <a:r>
              <a:rPr lang="ru-RU" dirty="0" err="1"/>
              <a:t>безпеки</a:t>
            </a:r>
            <a:r>
              <a:rPr lang="ru-RU" dirty="0"/>
              <a:t> як </a:t>
            </a:r>
            <a:r>
              <a:rPr lang="ru-RU" dirty="0" err="1"/>
              <a:t>забезпечення</a:t>
            </a:r>
            <a:r>
              <a:rPr lang="ru-RU" dirty="0"/>
              <a:t> </a:t>
            </a:r>
            <a:r>
              <a:rPr lang="ru-RU" dirty="0" err="1"/>
              <a:t>конфіденційності</a:t>
            </a:r>
            <a:r>
              <a:rPr lang="ru-RU" dirty="0"/>
              <a:t> </a:t>
            </a:r>
            <a:r>
              <a:rPr lang="ru-RU" dirty="0" err="1"/>
              <a:t>відомостей</a:t>
            </a:r>
            <a:r>
              <a:rPr lang="ru-RU" dirty="0"/>
              <a:t> про особу та/</a:t>
            </a:r>
            <a:r>
              <a:rPr lang="ru-RU" dirty="0" err="1"/>
              <a:t>або</a:t>
            </a:r>
            <a:r>
              <a:rPr lang="ru-RU" dirty="0"/>
              <a:t> </a:t>
            </a:r>
            <a:r>
              <a:rPr lang="ru-RU" dirty="0" err="1"/>
              <a:t>закритий</a:t>
            </a:r>
            <a:r>
              <a:rPr lang="ru-RU" dirty="0"/>
              <a:t> </a:t>
            </a:r>
            <a:r>
              <a:rPr lang="ru-RU" dirty="0" err="1"/>
              <a:t>судовий</a:t>
            </a:r>
            <a:r>
              <a:rPr lang="ru-RU" dirty="0"/>
              <a:t> </a:t>
            </a:r>
            <a:r>
              <a:rPr lang="ru-RU" dirty="0" err="1"/>
              <a:t>розгляд</a:t>
            </a:r>
            <a:r>
              <a:rPr lang="ru-RU" dirty="0"/>
              <a:t>. </a:t>
            </a:r>
            <a:r>
              <a:rPr lang="ru-RU" dirty="0" err="1"/>
              <a:t>Також</a:t>
            </a:r>
            <a:r>
              <a:rPr lang="ru-RU" dirty="0"/>
              <a:t> викривач </a:t>
            </a:r>
            <a:r>
              <a:rPr lang="ru-RU" dirty="0" err="1"/>
              <a:t>має</a:t>
            </a:r>
            <a:r>
              <a:rPr lang="ru-RU" dirty="0"/>
              <a:t> право </a:t>
            </a:r>
            <a:r>
              <a:rPr lang="ru-RU" dirty="0" err="1"/>
              <a:t>оскаржити</a:t>
            </a:r>
            <a:r>
              <a:rPr lang="ru-RU" dirty="0"/>
              <a:t> </a:t>
            </a:r>
            <a:r>
              <a:rPr lang="ru-RU" dirty="0" err="1"/>
              <a:t>судове</a:t>
            </a:r>
            <a:r>
              <a:rPr lang="ru-RU" dirty="0"/>
              <a:t> </a:t>
            </a:r>
            <a:r>
              <a:rPr lang="ru-RU" dirty="0" err="1"/>
              <a:t>рішення</a:t>
            </a:r>
            <a:r>
              <a:rPr lang="ru-RU" dirty="0"/>
              <a:t> в </a:t>
            </a:r>
            <a:r>
              <a:rPr lang="ru-RU" dirty="0" err="1"/>
              <a:t>частині</a:t>
            </a:r>
            <a:r>
              <a:rPr lang="ru-RU" dirty="0"/>
              <a:t>, </a:t>
            </a:r>
            <a:r>
              <a:rPr lang="ru-RU" dirty="0" err="1"/>
              <a:t>що</a:t>
            </a:r>
            <a:r>
              <a:rPr lang="ru-RU" dirty="0"/>
              <a:t> </a:t>
            </a:r>
            <a:r>
              <a:rPr lang="ru-RU" dirty="0" err="1"/>
              <a:t>стосується</a:t>
            </a:r>
            <a:r>
              <a:rPr lang="ru-RU" dirty="0"/>
              <a:t> </a:t>
            </a:r>
            <a:r>
              <a:rPr lang="ru-RU" dirty="0" err="1"/>
              <a:t>його</a:t>
            </a:r>
            <a:r>
              <a:rPr lang="ru-RU" dirty="0"/>
              <a:t> </a:t>
            </a:r>
            <a:r>
              <a:rPr lang="ru-RU" dirty="0" err="1"/>
              <a:t>інтересів</a:t>
            </a:r>
            <a:r>
              <a:rPr lang="ru-RU" dirty="0"/>
              <a:t> </a:t>
            </a:r>
            <a:r>
              <a:rPr lang="ru-RU" dirty="0" err="1"/>
              <a:t>під</a:t>
            </a:r>
            <a:r>
              <a:rPr lang="ru-RU" dirty="0"/>
              <a:t> час </a:t>
            </a:r>
            <a:r>
              <a:rPr lang="ru-RU" dirty="0" err="1"/>
              <a:t>вирішення</a:t>
            </a:r>
            <a:r>
              <a:rPr lang="ru-RU" dirty="0"/>
              <a:t> </a:t>
            </a:r>
            <a:r>
              <a:rPr lang="ru-RU" dirty="0" err="1"/>
              <a:t>питання</a:t>
            </a:r>
            <a:r>
              <a:rPr lang="ru-RU" dirty="0"/>
              <a:t> </a:t>
            </a:r>
            <a:r>
              <a:rPr lang="ru-RU" dirty="0" err="1"/>
              <a:t>виплати</a:t>
            </a:r>
            <a:r>
              <a:rPr lang="ru-RU" dirty="0"/>
              <a:t> </a:t>
            </a:r>
            <a:r>
              <a:rPr lang="ru-RU" dirty="0" err="1"/>
              <a:t>йому</a:t>
            </a:r>
            <a:r>
              <a:rPr lang="ru-RU" dirty="0"/>
              <a:t> </a:t>
            </a:r>
            <a:r>
              <a:rPr lang="ru-RU" dirty="0" err="1"/>
              <a:t>винагороди</a:t>
            </a:r>
            <a:r>
              <a:rPr lang="ru-RU" dirty="0"/>
              <a:t> як </a:t>
            </a:r>
            <a:r>
              <a:rPr lang="ru-RU" dirty="0" err="1"/>
              <a:t>викривачу</a:t>
            </a:r>
            <a:r>
              <a:rPr lang="ru-RU" dirty="0"/>
              <a:t>.</a:t>
            </a:r>
          </a:p>
        </p:txBody>
      </p:sp>
    </p:spTree>
    <p:extLst>
      <p:ext uri="{BB962C8B-B14F-4D97-AF65-F5344CB8AC3E}">
        <p14:creationId xmlns:p14="http://schemas.microsoft.com/office/powerpoint/2010/main" val="552753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Другий</a:t>
            </a:r>
            <a:r>
              <a:rPr lang="ru-RU" dirty="0"/>
              <a:t> </a:t>
            </a:r>
            <a:r>
              <a:rPr lang="ru-RU" dirty="0" err="1"/>
              <a:t>цілком</a:t>
            </a:r>
            <a:r>
              <a:rPr lang="ru-RU" dirty="0"/>
              <a:t> </a:t>
            </a:r>
            <a:r>
              <a:rPr lang="ru-RU" dirty="0" err="1"/>
              <a:t>зрозумілий</a:t>
            </a:r>
            <a:r>
              <a:rPr lang="ru-RU" dirty="0"/>
              <a:t> </a:t>
            </a:r>
            <a:r>
              <a:rPr lang="ru-RU" dirty="0" err="1"/>
              <a:t>ризик</a:t>
            </a:r>
            <a:r>
              <a:rPr lang="ru-RU" dirty="0"/>
              <a:t> — </a:t>
            </a:r>
            <a:r>
              <a:rPr lang="ru-RU" dirty="0" err="1"/>
              <a:t>це</a:t>
            </a:r>
            <a:r>
              <a:rPr lang="ru-RU" dirty="0"/>
              <a:t> </a:t>
            </a:r>
            <a:r>
              <a:rPr lang="ru-RU" dirty="0" err="1"/>
              <a:t>захист</a:t>
            </a:r>
            <a:r>
              <a:rPr lang="ru-RU" dirty="0"/>
              <a:t> </a:t>
            </a:r>
            <a:r>
              <a:rPr lang="ru-RU" dirty="0" err="1"/>
              <a:t>викривачів</a:t>
            </a:r>
            <a:r>
              <a:rPr lang="ru-RU" dirty="0"/>
              <a:t>. У </a:t>
            </a:r>
            <a:r>
              <a:rPr lang="ru-RU" dirty="0" err="1"/>
              <a:t>кінці</a:t>
            </a:r>
            <a:r>
              <a:rPr lang="ru-RU" dirty="0"/>
              <a:t> 2019 р. </a:t>
            </a:r>
            <a:r>
              <a:rPr lang="ru-RU" dirty="0" err="1"/>
              <a:t>Європейська</a:t>
            </a:r>
            <a:r>
              <a:rPr lang="ru-RU" dirty="0"/>
              <a:t> Рада </a:t>
            </a:r>
            <a:r>
              <a:rPr lang="ru-RU" dirty="0" err="1"/>
              <a:t>офіційно</a:t>
            </a:r>
            <a:r>
              <a:rPr lang="ru-RU" dirty="0"/>
              <a:t> </a:t>
            </a:r>
            <a:r>
              <a:rPr lang="ru-RU" dirty="0" err="1"/>
              <a:t>ухвалила</a:t>
            </a:r>
            <a:r>
              <a:rPr lang="ru-RU" dirty="0"/>
              <a:t> </a:t>
            </a:r>
            <a:r>
              <a:rPr lang="ru-RU" dirty="0" err="1"/>
              <a:t>нові</a:t>
            </a:r>
            <a:r>
              <a:rPr lang="ru-RU" dirty="0"/>
              <a:t> правила </a:t>
            </a:r>
            <a:r>
              <a:rPr lang="ru-RU" dirty="0" err="1"/>
              <a:t>щодо</a:t>
            </a:r>
            <a:r>
              <a:rPr lang="ru-RU" dirty="0"/>
              <a:t> </a:t>
            </a:r>
            <a:r>
              <a:rPr lang="ru-RU" dirty="0" err="1"/>
              <a:t>захисту</a:t>
            </a:r>
            <a:r>
              <a:rPr lang="ru-RU" dirty="0"/>
              <a:t> </a:t>
            </a:r>
            <a:r>
              <a:rPr lang="ru-RU" dirty="0" err="1"/>
              <a:t>викривачів</a:t>
            </a:r>
            <a:r>
              <a:rPr lang="ru-RU" dirty="0"/>
              <a:t>, </a:t>
            </a:r>
            <a:r>
              <a:rPr lang="ru-RU" dirty="0" err="1"/>
              <a:t>які</a:t>
            </a:r>
            <a:r>
              <a:rPr lang="ru-RU" dirty="0"/>
              <a:t> </a:t>
            </a:r>
            <a:r>
              <a:rPr lang="ru-RU" dirty="0" err="1"/>
              <a:t>викривають</a:t>
            </a:r>
            <a:r>
              <a:rPr lang="ru-RU" dirty="0"/>
              <a:t> </a:t>
            </a:r>
            <a:r>
              <a:rPr lang="ru-RU" dirty="0" err="1"/>
              <a:t>зловживання</a:t>
            </a:r>
            <a:r>
              <a:rPr lang="ru-RU" dirty="0"/>
              <a:t> в </a:t>
            </a:r>
            <a:r>
              <a:rPr lang="ru-RU" dirty="0" err="1"/>
              <a:t>різних</a:t>
            </a:r>
            <a:r>
              <a:rPr lang="ru-RU" dirty="0"/>
              <a:t> </a:t>
            </a:r>
            <a:r>
              <a:rPr lang="ru-RU" dirty="0" err="1"/>
              <a:t>галузях</a:t>
            </a:r>
            <a:r>
              <a:rPr lang="ru-RU" dirty="0"/>
              <a:t>: у системах </a:t>
            </a:r>
            <a:r>
              <a:rPr lang="ru-RU" dirty="0" err="1"/>
              <a:t>держзамовлень</a:t>
            </a:r>
            <a:r>
              <a:rPr lang="ru-RU" dirty="0"/>
              <a:t>, </a:t>
            </a:r>
            <a:r>
              <a:rPr lang="ru-RU" dirty="0" err="1"/>
              <a:t>фінпослуг</a:t>
            </a:r>
            <a:r>
              <a:rPr lang="ru-RU" dirty="0"/>
              <a:t>, </a:t>
            </a:r>
            <a:r>
              <a:rPr lang="ru-RU" dirty="0" err="1"/>
              <a:t>боротьби</a:t>
            </a:r>
            <a:r>
              <a:rPr lang="ru-RU" dirty="0"/>
              <a:t> з </a:t>
            </a:r>
            <a:r>
              <a:rPr lang="ru-RU" dirty="0" err="1"/>
              <a:t>відмиванням</a:t>
            </a:r>
            <a:r>
              <a:rPr lang="ru-RU" dirty="0"/>
              <a:t> грошей, </a:t>
            </a:r>
            <a:r>
              <a:rPr lang="ru-RU" dirty="0" err="1"/>
              <a:t>безпеки</a:t>
            </a:r>
            <a:r>
              <a:rPr lang="ru-RU" dirty="0"/>
              <a:t> </a:t>
            </a:r>
            <a:r>
              <a:rPr lang="ru-RU" dirty="0" err="1"/>
              <a:t>товарів</a:t>
            </a:r>
            <a:r>
              <a:rPr lang="ru-RU" dirty="0"/>
              <a:t> і транспорту, </a:t>
            </a:r>
            <a:r>
              <a:rPr lang="ru-RU" dirty="0" err="1"/>
              <a:t>ядерної</a:t>
            </a:r>
            <a:r>
              <a:rPr lang="ru-RU" dirty="0"/>
              <a:t> </a:t>
            </a:r>
            <a:r>
              <a:rPr lang="ru-RU" dirty="0" err="1"/>
              <a:t>безпеки</a:t>
            </a:r>
            <a:r>
              <a:rPr lang="ru-RU" dirty="0"/>
              <a:t>, </a:t>
            </a:r>
            <a:r>
              <a:rPr lang="ru-RU" dirty="0" err="1"/>
              <a:t>системи</a:t>
            </a:r>
            <a:r>
              <a:rPr lang="ru-RU" dirty="0"/>
              <a:t> </a:t>
            </a:r>
            <a:r>
              <a:rPr lang="ru-RU" dirty="0" err="1"/>
              <a:t>охорони</a:t>
            </a:r>
            <a:r>
              <a:rPr lang="ru-RU" dirty="0"/>
              <a:t> </a:t>
            </a:r>
            <a:r>
              <a:rPr lang="ru-RU" dirty="0" err="1"/>
              <a:t>здоров'я</a:t>
            </a:r>
            <a:r>
              <a:rPr lang="ru-RU" dirty="0"/>
              <a:t>, </a:t>
            </a:r>
            <a:r>
              <a:rPr lang="ru-RU" dirty="0" err="1"/>
              <a:t>захисту</a:t>
            </a:r>
            <a:r>
              <a:rPr lang="ru-RU" dirty="0"/>
              <a:t> прав </a:t>
            </a:r>
            <a:r>
              <a:rPr lang="ru-RU" dirty="0" err="1"/>
              <a:t>споживачів</a:t>
            </a:r>
            <a:r>
              <a:rPr lang="ru-RU" dirty="0"/>
              <a:t> та </a:t>
            </a:r>
            <a:r>
              <a:rPr lang="ru-RU" dirty="0" err="1"/>
              <a:t>особистої</a:t>
            </a:r>
            <a:r>
              <a:rPr lang="ru-RU" dirty="0"/>
              <a:t> </a:t>
            </a:r>
            <a:r>
              <a:rPr lang="ru-RU" dirty="0" err="1"/>
              <a:t>інформації</a:t>
            </a:r>
            <a:r>
              <a:rPr lang="ru-RU" dirty="0"/>
              <a:t>. </a:t>
            </a:r>
            <a:r>
              <a:rPr lang="ru-RU" dirty="0" err="1"/>
              <a:t>Згідно</a:t>
            </a:r>
            <a:r>
              <a:rPr lang="ru-RU" dirty="0"/>
              <a:t> з </a:t>
            </a:r>
            <a:r>
              <a:rPr lang="ru-RU" dirty="0" err="1"/>
              <a:t>дослідженням</a:t>
            </a:r>
            <a:r>
              <a:rPr lang="ru-RU" dirty="0"/>
              <a:t>, </a:t>
            </a:r>
            <a:r>
              <a:rPr lang="ru-RU" dirty="0" err="1"/>
              <a:t>проведеним</a:t>
            </a:r>
            <a:r>
              <a:rPr lang="ru-RU" dirty="0"/>
              <a:t> </a:t>
            </a:r>
            <a:r>
              <a:rPr lang="ru-RU" dirty="0" err="1"/>
              <a:t>Єврокомісією</a:t>
            </a:r>
            <a:r>
              <a:rPr lang="ru-RU" dirty="0"/>
              <a:t> у 2017 р., до </a:t>
            </a:r>
            <a:r>
              <a:rPr lang="ru-RU" dirty="0" err="1"/>
              <a:t>запровадження</a:t>
            </a:r>
            <a:r>
              <a:rPr lang="ru-RU" dirty="0"/>
              <a:t> </a:t>
            </a:r>
            <a:r>
              <a:rPr lang="ru-RU" dirty="0" err="1"/>
              <a:t>достатнього</a:t>
            </a:r>
            <a:r>
              <a:rPr lang="ru-RU" dirty="0"/>
              <a:t> правового </a:t>
            </a:r>
            <a:r>
              <a:rPr lang="ru-RU" dirty="0" err="1"/>
              <a:t>захисту</a:t>
            </a:r>
            <a:r>
              <a:rPr lang="ru-RU" dirty="0"/>
              <a:t> </a:t>
            </a:r>
            <a:r>
              <a:rPr lang="ru-RU" dirty="0" err="1"/>
              <a:t>викривачів</a:t>
            </a:r>
            <a:r>
              <a:rPr lang="ru-RU" dirty="0"/>
              <a:t> </a:t>
            </a:r>
            <a:r>
              <a:rPr lang="ru-RU" dirty="0" err="1"/>
              <a:t>економіка</a:t>
            </a:r>
            <a:r>
              <a:rPr lang="ru-RU" dirty="0"/>
              <a:t> </a:t>
            </a:r>
            <a:r>
              <a:rPr lang="ru-RU" dirty="0" err="1"/>
              <a:t>Європейського</a:t>
            </a:r>
            <a:r>
              <a:rPr lang="ru-RU" dirty="0"/>
              <a:t> Союзу могла </a:t>
            </a:r>
            <a:r>
              <a:rPr lang="ru-RU" dirty="0" err="1"/>
              <a:t>втрачати</a:t>
            </a:r>
            <a:r>
              <a:rPr lang="ru-RU" dirty="0"/>
              <a:t> </a:t>
            </a:r>
            <a:r>
              <a:rPr lang="ru-RU" dirty="0" err="1"/>
              <a:t>від</a:t>
            </a:r>
            <a:r>
              <a:rPr lang="ru-RU" dirty="0"/>
              <a:t> 5,8 млрд до 9,6 млрд </a:t>
            </a:r>
            <a:r>
              <a:rPr lang="ru-RU" dirty="0" err="1"/>
              <a:t>євро</a:t>
            </a:r>
            <a:r>
              <a:rPr lang="ru-RU" dirty="0"/>
              <a:t> </a:t>
            </a:r>
            <a:r>
              <a:rPr lang="ru-RU" dirty="0" err="1"/>
              <a:t>щороку</a:t>
            </a:r>
            <a:r>
              <a:rPr lang="ru-RU" dirty="0"/>
              <a:t> </a:t>
            </a:r>
            <a:r>
              <a:rPr lang="ru-RU" dirty="0" err="1"/>
              <a:t>лише</a:t>
            </a:r>
            <a:r>
              <a:rPr lang="ru-RU" dirty="0"/>
              <a:t> в </a:t>
            </a:r>
            <a:r>
              <a:rPr lang="ru-RU" dirty="0" err="1"/>
              <a:t>системі</a:t>
            </a:r>
            <a:r>
              <a:rPr lang="ru-RU" dirty="0"/>
              <a:t> </a:t>
            </a:r>
            <a:r>
              <a:rPr lang="ru-RU" dirty="0" err="1"/>
              <a:t>державних</a:t>
            </a:r>
            <a:r>
              <a:rPr lang="ru-RU" dirty="0"/>
              <a:t> </a:t>
            </a:r>
            <a:r>
              <a:rPr lang="ru-RU" dirty="0" err="1"/>
              <a:t>закупівель</a:t>
            </a:r>
            <a:r>
              <a:rPr lang="ru-RU" dirty="0"/>
              <a:t>.</a:t>
            </a:r>
          </a:p>
        </p:txBody>
      </p:sp>
    </p:spTree>
    <p:extLst>
      <p:ext uri="{BB962C8B-B14F-4D97-AF65-F5344CB8AC3E}">
        <p14:creationId xmlns:p14="http://schemas.microsoft.com/office/powerpoint/2010/main" val="3781707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акож</a:t>
            </a:r>
            <a:r>
              <a:rPr lang="ru-RU" dirty="0"/>
              <a:t> </a:t>
            </a:r>
            <a:r>
              <a:rPr lang="ru-RU" dirty="0" err="1"/>
              <a:t>варто</a:t>
            </a:r>
            <a:r>
              <a:rPr lang="ru-RU" dirty="0"/>
              <a:t> </a:t>
            </a:r>
            <a:r>
              <a:rPr lang="ru-RU" dirty="0" err="1"/>
              <a:t>зазначити</a:t>
            </a:r>
            <a:r>
              <a:rPr lang="ru-RU" dirty="0"/>
              <a:t> про проблему, на яку </a:t>
            </a:r>
            <a:r>
              <a:rPr lang="ru-RU" dirty="0" err="1"/>
              <a:t>неодноразово</a:t>
            </a:r>
            <a:r>
              <a:rPr lang="ru-RU" dirty="0"/>
              <a:t> </a:t>
            </a:r>
            <a:r>
              <a:rPr lang="ru-RU" dirty="0" err="1"/>
              <a:t>звертали</a:t>
            </a:r>
            <a:r>
              <a:rPr lang="ru-RU" dirty="0"/>
              <a:t> </a:t>
            </a:r>
            <a:r>
              <a:rPr lang="ru-RU" dirty="0" err="1"/>
              <a:t>увагу</a:t>
            </a:r>
            <a:r>
              <a:rPr lang="ru-RU" dirty="0"/>
              <a:t> як </a:t>
            </a:r>
            <a:r>
              <a:rPr lang="ru-RU" dirty="0" err="1"/>
              <a:t>науковці</a:t>
            </a:r>
            <a:r>
              <a:rPr lang="ru-RU" dirty="0"/>
              <a:t>, так і </a:t>
            </a:r>
            <a:r>
              <a:rPr lang="ru-RU" dirty="0" err="1"/>
              <a:t>практикуючі</a:t>
            </a:r>
            <a:r>
              <a:rPr lang="ru-RU" dirty="0"/>
              <a:t> </a:t>
            </a:r>
            <a:r>
              <a:rPr lang="ru-RU" dirty="0" err="1"/>
              <a:t>юристи</a:t>
            </a:r>
            <a:r>
              <a:rPr lang="ru-RU" dirty="0"/>
              <a:t>, а </a:t>
            </a:r>
            <a:r>
              <a:rPr lang="ru-RU" dirty="0" err="1"/>
              <a:t>саме</a:t>
            </a:r>
            <a:r>
              <a:rPr lang="ru-RU" dirty="0"/>
              <a:t> на норму ст. 53‑2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Зазначена</a:t>
            </a:r>
            <a:r>
              <a:rPr lang="ru-RU" dirty="0"/>
              <a:t> норма </a:t>
            </a:r>
            <a:r>
              <a:rPr lang="ru-RU" dirty="0" err="1"/>
              <a:t>визначає</a:t>
            </a:r>
            <a:r>
              <a:rPr lang="ru-RU" dirty="0"/>
              <a:t> порядок </a:t>
            </a:r>
            <a:r>
              <a:rPr lang="ru-RU" dirty="0" err="1"/>
              <a:t>здійснення</a:t>
            </a:r>
            <a:r>
              <a:rPr lang="ru-RU" dirty="0"/>
              <a:t> </a:t>
            </a:r>
            <a:r>
              <a:rPr lang="ru-RU" dirty="0" err="1"/>
              <a:t>перевірки</a:t>
            </a:r>
            <a:r>
              <a:rPr lang="ru-RU" dirty="0"/>
              <a:t> за </a:t>
            </a:r>
            <a:r>
              <a:rPr lang="ru-RU" dirty="0" err="1"/>
              <a:t>повідомленням</a:t>
            </a:r>
            <a:r>
              <a:rPr lang="ru-RU" dirty="0"/>
              <a:t> </a:t>
            </a:r>
            <a:r>
              <a:rPr lang="ru-RU" dirty="0" err="1"/>
              <a:t>викривача</a:t>
            </a:r>
            <a:r>
              <a:rPr lang="ru-RU" dirty="0"/>
              <a:t>. </a:t>
            </a:r>
            <a:r>
              <a:rPr lang="ru-RU" dirty="0" err="1"/>
              <a:t>По‑перше</a:t>
            </a:r>
            <a:r>
              <a:rPr lang="ru-RU" dirty="0"/>
              <a:t>, </a:t>
            </a:r>
            <a:r>
              <a:rPr lang="ru-RU" dirty="0" err="1"/>
              <a:t>якщо</a:t>
            </a:r>
            <a:r>
              <a:rPr lang="ru-RU" dirty="0"/>
              <a:t> в </a:t>
            </a:r>
            <a:r>
              <a:rPr lang="ru-RU" dirty="0" err="1"/>
              <a:t>повідомленні</a:t>
            </a:r>
            <a:r>
              <a:rPr lang="ru-RU" dirty="0"/>
              <a:t> </a:t>
            </a:r>
            <a:r>
              <a:rPr lang="ru-RU" dirty="0" err="1"/>
              <a:t>викривача</a:t>
            </a:r>
            <a:r>
              <a:rPr lang="ru-RU" dirty="0"/>
              <a:t> </a:t>
            </a:r>
            <a:r>
              <a:rPr lang="ru-RU" dirty="0" err="1"/>
              <a:t>міститься</a:t>
            </a:r>
            <a:r>
              <a:rPr lang="ru-RU" dirty="0"/>
              <a:t> </a:t>
            </a:r>
            <a:r>
              <a:rPr lang="ru-RU" dirty="0" err="1"/>
              <a:t>інформація</a:t>
            </a:r>
            <a:r>
              <a:rPr lang="ru-RU" dirty="0"/>
              <a:t> </a:t>
            </a:r>
            <a:r>
              <a:rPr lang="ru-RU" dirty="0" err="1"/>
              <a:t>щодо</a:t>
            </a:r>
            <a:r>
              <a:rPr lang="ru-RU" dirty="0"/>
              <a:t> </a:t>
            </a:r>
            <a:r>
              <a:rPr lang="ru-RU" dirty="0" err="1"/>
              <a:t>вчинення</a:t>
            </a:r>
            <a:r>
              <a:rPr lang="ru-RU" dirty="0"/>
              <a:t> </a:t>
            </a:r>
            <a:r>
              <a:rPr lang="ru-RU" dirty="0" err="1"/>
              <a:t>корупційного</a:t>
            </a:r>
            <a:r>
              <a:rPr lang="ru-RU" dirty="0"/>
              <a:t> </a:t>
            </a:r>
            <a:r>
              <a:rPr lang="ru-RU" dirty="0" err="1"/>
              <a:t>або</a:t>
            </a:r>
            <a:r>
              <a:rPr lang="ru-RU" dirty="0"/>
              <a:t> </a:t>
            </a:r>
            <a:r>
              <a:rPr lang="ru-RU" dirty="0" err="1"/>
              <a:t>іншого</a:t>
            </a:r>
            <a:r>
              <a:rPr lang="ru-RU" dirty="0"/>
              <a:t> </a:t>
            </a:r>
            <a:r>
              <a:rPr lang="ru-RU" dirty="0" err="1"/>
              <a:t>злочину</a:t>
            </a:r>
            <a:r>
              <a:rPr lang="ru-RU" dirty="0"/>
              <a:t>, вона не повинна </a:t>
            </a:r>
            <a:r>
              <a:rPr lang="ru-RU" dirty="0" err="1"/>
              <a:t>перевірятися</a:t>
            </a:r>
            <a:r>
              <a:rPr lang="ru-RU" dirty="0"/>
              <a:t>. </a:t>
            </a:r>
            <a:r>
              <a:rPr lang="ru-RU" dirty="0" err="1"/>
              <a:t>Відповідні</a:t>
            </a:r>
            <a:r>
              <a:rPr lang="ru-RU" dirty="0"/>
              <a:t> </a:t>
            </a:r>
            <a:r>
              <a:rPr lang="ru-RU" dirty="0" err="1"/>
              <a:t>відомості</a:t>
            </a:r>
            <a:r>
              <a:rPr lang="ru-RU" dirty="0"/>
              <a:t> </a:t>
            </a:r>
            <a:r>
              <a:rPr lang="ru-RU" dirty="0" err="1"/>
              <a:t>мають</a:t>
            </a:r>
            <a:r>
              <a:rPr lang="ru-RU" dirty="0"/>
              <a:t> бути </a:t>
            </a:r>
            <a:r>
              <a:rPr lang="ru-RU" dirty="0" err="1"/>
              <a:t>невідкладно</a:t>
            </a:r>
            <a:r>
              <a:rPr lang="ru-RU" dirty="0"/>
              <a:t> </a:t>
            </a:r>
            <a:r>
              <a:rPr lang="ru-RU" dirty="0" err="1"/>
              <a:t>передані</a:t>
            </a:r>
            <a:r>
              <a:rPr lang="ru-RU" dirty="0"/>
              <a:t> до того </a:t>
            </a:r>
            <a:r>
              <a:rPr lang="ru-RU" dirty="0" err="1"/>
              <a:t>чи</a:t>
            </a:r>
            <a:r>
              <a:rPr lang="ru-RU" dirty="0"/>
              <a:t> </a:t>
            </a:r>
            <a:r>
              <a:rPr lang="ru-RU" dirty="0" err="1"/>
              <a:t>іншого</a:t>
            </a:r>
            <a:r>
              <a:rPr lang="ru-RU" dirty="0"/>
              <a:t> органу </a:t>
            </a:r>
            <a:r>
              <a:rPr lang="ru-RU" dirty="0" err="1"/>
              <a:t>досудового</a:t>
            </a:r>
            <a:r>
              <a:rPr lang="ru-RU" dirty="0"/>
              <a:t> </a:t>
            </a:r>
            <a:r>
              <a:rPr lang="ru-RU" dirty="0" err="1"/>
              <a:t>розслідування</a:t>
            </a:r>
            <a:r>
              <a:rPr lang="ru-RU" dirty="0"/>
              <a:t>, </a:t>
            </a:r>
            <a:r>
              <a:rPr lang="ru-RU" dirty="0" err="1"/>
              <a:t>який</a:t>
            </a:r>
            <a:r>
              <a:rPr lang="ru-RU" dirty="0"/>
              <a:t> </a:t>
            </a:r>
            <a:r>
              <a:rPr lang="ru-RU" dirty="0" err="1"/>
              <a:t>згідно</a:t>
            </a:r>
            <a:r>
              <a:rPr lang="ru-RU" dirty="0"/>
              <a:t> з </a:t>
            </a:r>
            <a:r>
              <a:rPr lang="ru-RU" dirty="0" err="1"/>
              <a:t>положеннями</a:t>
            </a:r>
            <a:r>
              <a:rPr lang="ru-RU" dirty="0"/>
              <a:t> ст. 214 КПК </a:t>
            </a:r>
            <a:r>
              <a:rPr lang="ru-RU" dirty="0" err="1"/>
              <a:t>України</a:t>
            </a:r>
            <a:r>
              <a:rPr lang="ru-RU" dirty="0"/>
              <a:t> повинен внести </a:t>
            </a:r>
            <a:r>
              <a:rPr lang="ru-RU" dirty="0" err="1"/>
              <a:t>їх</a:t>
            </a:r>
            <a:r>
              <a:rPr lang="ru-RU" dirty="0"/>
              <a:t> до </a:t>
            </a:r>
            <a:r>
              <a:rPr lang="ru-RU" dirty="0" err="1"/>
              <a:t>Єдиного</a:t>
            </a:r>
            <a:r>
              <a:rPr lang="ru-RU" dirty="0"/>
              <a:t> </a:t>
            </a:r>
            <a:r>
              <a:rPr lang="ru-RU" dirty="0" err="1"/>
              <a:t>реєстру</a:t>
            </a:r>
            <a:r>
              <a:rPr lang="ru-RU" dirty="0"/>
              <a:t> </a:t>
            </a:r>
            <a:r>
              <a:rPr lang="ru-RU" dirty="0" err="1"/>
              <a:t>досудових</a:t>
            </a:r>
            <a:r>
              <a:rPr lang="ru-RU" dirty="0"/>
              <a:t> </a:t>
            </a:r>
            <a:r>
              <a:rPr lang="ru-RU" dirty="0" err="1"/>
              <a:t>розслідувань</a:t>
            </a:r>
            <a:r>
              <a:rPr lang="ru-RU" dirty="0"/>
              <a:t> і </a:t>
            </a:r>
            <a:r>
              <a:rPr lang="ru-RU" dirty="0" err="1"/>
              <a:t>розпочати</a:t>
            </a:r>
            <a:r>
              <a:rPr lang="ru-RU" dirty="0"/>
              <a:t> </a:t>
            </a:r>
            <a:r>
              <a:rPr lang="ru-RU" dirty="0" err="1"/>
              <a:t>розслідування</a:t>
            </a:r>
            <a:r>
              <a:rPr lang="ru-RU" dirty="0"/>
              <a:t>. </a:t>
            </a:r>
            <a:r>
              <a:rPr lang="ru-RU" dirty="0" err="1"/>
              <a:t>Адже</a:t>
            </a:r>
            <a:r>
              <a:rPr lang="ru-RU" dirty="0"/>
              <a:t> </a:t>
            </a:r>
            <a:r>
              <a:rPr lang="ru-RU" dirty="0" err="1"/>
              <a:t>зволікання</a:t>
            </a:r>
            <a:r>
              <a:rPr lang="ru-RU" dirty="0"/>
              <a:t> </a:t>
            </a:r>
            <a:r>
              <a:rPr lang="ru-RU" dirty="0" err="1"/>
              <a:t>сприяє</a:t>
            </a:r>
            <a:r>
              <a:rPr lang="ru-RU" dirty="0"/>
              <a:t> </a:t>
            </a:r>
            <a:r>
              <a:rPr lang="ru-RU" dirty="0" err="1"/>
              <a:t>знищенню</a:t>
            </a:r>
            <a:r>
              <a:rPr lang="ru-RU" dirty="0"/>
              <a:t> </a:t>
            </a:r>
            <a:r>
              <a:rPr lang="ru-RU" dirty="0" err="1"/>
              <a:t>доказів</a:t>
            </a:r>
            <a:r>
              <a:rPr lang="ru-RU" dirty="0"/>
              <a:t> </a:t>
            </a:r>
            <a:r>
              <a:rPr lang="ru-RU" dirty="0" err="1"/>
              <a:t>кримінального</a:t>
            </a:r>
            <a:r>
              <a:rPr lang="ru-RU" dirty="0"/>
              <a:t> </a:t>
            </a:r>
            <a:r>
              <a:rPr lang="ru-RU" dirty="0" err="1"/>
              <a:t>правопорушення</a:t>
            </a:r>
            <a:r>
              <a:rPr lang="ru-RU" dirty="0"/>
              <a:t>.</a:t>
            </a:r>
          </a:p>
        </p:txBody>
      </p:sp>
    </p:spTree>
    <p:extLst>
      <p:ext uri="{BB962C8B-B14F-4D97-AF65-F5344CB8AC3E}">
        <p14:creationId xmlns:p14="http://schemas.microsoft.com/office/powerpoint/2010/main" val="1985049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ЄС не так </a:t>
            </a:r>
            <a:r>
              <a:rPr lang="ru-RU" dirty="0" err="1"/>
              <a:t>багато</a:t>
            </a:r>
            <a:r>
              <a:rPr lang="ru-RU" dirty="0"/>
              <a:t> </a:t>
            </a:r>
            <a:r>
              <a:rPr lang="ru-RU" dirty="0" err="1"/>
              <a:t>країн</a:t>
            </a:r>
            <a:r>
              <a:rPr lang="ru-RU" dirty="0"/>
              <a:t> </a:t>
            </a:r>
            <a:r>
              <a:rPr lang="ru-RU" dirty="0" err="1"/>
              <a:t>мають</a:t>
            </a:r>
            <a:r>
              <a:rPr lang="ru-RU" dirty="0"/>
              <a:t> </a:t>
            </a:r>
            <a:r>
              <a:rPr lang="ru-RU" dirty="0" err="1"/>
              <a:t>сильне</a:t>
            </a:r>
            <a:r>
              <a:rPr lang="ru-RU" dirty="0"/>
              <a:t> </a:t>
            </a:r>
            <a:r>
              <a:rPr lang="ru-RU" dirty="0" err="1"/>
              <a:t>законодавство</a:t>
            </a:r>
            <a:r>
              <a:rPr lang="ru-RU" dirty="0"/>
              <a:t> про </a:t>
            </a:r>
            <a:r>
              <a:rPr lang="ru-RU" dirty="0" err="1"/>
              <a:t>захист</a:t>
            </a:r>
            <a:r>
              <a:rPr lang="ru-RU" dirty="0"/>
              <a:t> </a:t>
            </a:r>
            <a:r>
              <a:rPr lang="ru-RU" dirty="0" err="1"/>
              <a:t>викривачів</a:t>
            </a:r>
            <a:r>
              <a:rPr lang="ru-RU" dirty="0"/>
              <a:t> (з-</a:t>
            </a:r>
            <a:r>
              <a:rPr lang="ru-RU" dirty="0" err="1"/>
              <a:t>поміж</a:t>
            </a:r>
            <a:r>
              <a:rPr lang="ru-RU" dirty="0"/>
              <a:t> них, </a:t>
            </a:r>
            <a:r>
              <a:rPr lang="ru-RU" dirty="0" err="1"/>
              <a:t>наприклад</a:t>
            </a:r>
            <a:r>
              <a:rPr lang="ru-RU" dirty="0"/>
              <a:t>, </a:t>
            </a:r>
            <a:r>
              <a:rPr lang="ru-RU" dirty="0" err="1"/>
              <a:t>Словенія</a:t>
            </a:r>
            <a:r>
              <a:rPr lang="ru-RU" dirty="0"/>
              <a:t>, </a:t>
            </a:r>
            <a:r>
              <a:rPr lang="ru-RU" dirty="0" err="1"/>
              <a:t>Ірландія</a:t>
            </a:r>
            <a:r>
              <a:rPr lang="ru-RU" dirty="0"/>
              <a:t>, Велика </a:t>
            </a:r>
            <a:r>
              <a:rPr lang="ru-RU" dirty="0" err="1"/>
              <a:t>Британія</a:t>
            </a:r>
            <a:r>
              <a:rPr lang="ru-RU" dirty="0"/>
              <a:t>)</a:t>
            </a:r>
          </a:p>
        </p:txBody>
      </p:sp>
    </p:spTree>
    <p:extLst>
      <p:ext uri="{BB962C8B-B14F-4D97-AF65-F5344CB8AC3E}">
        <p14:creationId xmlns:p14="http://schemas.microsoft.com/office/powerpoint/2010/main" val="22470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p>
        </p:txBody>
      </p:sp>
      <p:sp>
        <p:nvSpPr>
          <p:cNvPr id="3" name="Объект 2"/>
          <p:cNvSpPr>
            <a:spLocks noGrp="1"/>
          </p:cNvSpPr>
          <p:nvPr>
            <p:ph idx="1"/>
          </p:nvPr>
        </p:nvSpPr>
        <p:spPr/>
        <p:txBody>
          <a:bodyPr/>
          <a:lstStyle/>
          <a:p>
            <a:r>
              <a:rPr lang="ru-RU" dirty="0"/>
              <a:t>В </a:t>
            </a:r>
            <a:r>
              <a:rPr lang="ru-RU" dirty="0" err="1"/>
              <a:t>світі</a:t>
            </a:r>
            <a:r>
              <a:rPr lang="ru-RU" dirty="0"/>
              <a:t> </a:t>
            </a:r>
            <a:r>
              <a:rPr lang="ru-RU" dirty="0" err="1"/>
              <a:t>ситуація</a:t>
            </a:r>
            <a:r>
              <a:rPr lang="ru-RU" dirty="0"/>
              <a:t> </a:t>
            </a:r>
            <a:r>
              <a:rPr lang="ru-RU" dirty="0" err="1"/>
              <a:t>ненабагато</a:t>
            </a:r>
            <a:r>
              <a:rPr lang="ru-RU" dirty="0"/>
              <a:t> </a:t>
            </a:r>
            <a:r>
              <a:rPr lang="ru-RU" dirty="0" err="1"/>
              <a:t>краще</a:t>
            </a:r>
            <a:r>
              <a:rPr lang="ru-RU" dirty="0"/>
              <a:t> – </a:t>
            </a:r>
            <a:r>
              <a:rPr lang="ru-RU" dirty="0" err="1"/>
              <a:t>яскравими</a:t>
            </a:r>
            <a:r>
              <a:rPr lang="ru-RU" dirty="0"/>
              <a:t> прикладами просунутого, </a:t>
            </a:r>
            <a:r>
              <a:rPr lang="ru-RU" dirty="0" err="1"/>
              <a:t>працюючого</a:t>
            </a:r>
            <a:r>
              <a:rPr lang="ru-RU" dirty="0"/>
              <a:t> </a:t>
            </a:r>
            <a:r>
              <a:rPr lang="ru-RU" dirty="0" err="1"/>
              <a:t>законодавства</a:t>
            </a:r>
            <a:r>
              <a:rPr lang="ru-RU" dirty="0"/>
              <a:t> є, </a:t>
            </a:r>
            <a:r>
              <a:rPr lang="ru-RU" dirty="0" err="1"/>
              <a:t>приміром</a:t>
            </a:r>
            <a:r>
              <a:rPr lang="ru-RU" dirty="0"/>
              <a:t>, США та Південна Корея. </a:t>
            </a:r>
            <a:r>
              <a:rPr lang="ru-RU" dirty="0" err="1"/>
              <a:t>Однак</a:t>
            </a:r>
            <a:r>
              <a:rPr lang="ru-RU" dirty="0"/>
              <a:t> </a:t>
            </a:r>
            <a:r>
              <a:rPr lang="ru-RU" dirty="0" err="1"/>
              <a:t>навіть</a:t>
            </a:r>
            <a:r>
              <a:rPr lang="ru-RU" dirty="0"/>
              <a:t> </a:t>
            </a:r>
            <a:r>
              <a:rPr lang="ru-RU" dirty="0" err="1"/>
              <a:t>гарне</a:t>
            </a:r>
            <a:r>
              <a:rPr lang="ru-RU" dirty="0"/>
              <a:t> </a:t>
            </a:r>
            <a:r>
              <a:rPr lang="ru-RU" dirty="0" err="1"/>
              <a:t>законодавство</a:t>
            </a:r>
            <a:r>
              <a:rPr lang="ru-RU" dirty="0"/>
              <a:t> не </a:t>
            </a:r>
            <a:r>
              <a:rPr lang="ru-RU" dirty="0" err="1"/>
              <a:t>завжди</a:t>
            </a:r>
            <a:r>
              <a:rPr lang="ru-RU" dirty="0"/>
              <a:t> </a:t>
            </a:r>
            <a:r>
              <a:rPr lang="ru-RU" dirty="0" err="1"/>
              <a:t>належно</a:t>
            </a:r>
            <a:r>
              <a:rPr lang="ru-RU" dirty="0"/>
              <a:t> </a:t>
            </a:r>
            <a:r>
              <a:rPr lang="ru-RU" dirty="0" err="1"/>
              <a:t>застосовується</a:t>
            </a:r>
            <a:r>
              <a:rPr lang="ru-RU" dirty="0"/>
              <a:t> на </a:t>
            </a:r>
            <a:r>
              <a:rPr lang="ru-RU" dirty="0" err="1"/>
              <a:t>практиці</a:t>
            </a:r>
            <a:r>
              <a:rPr lang="ru-RU" dirty="0"/>
              <a:t>, як, </a:t>
            </a:r>
            <a:r>
              <a:rPr lang="ru-RU" dirty="0" err="1"/>
              <a:t>наприклад</a:t>
            </a:r>
            <a:r>
              <a:rPr lang="ru-RU" dirty="0"/>
              <a:t>, в </a:t>
            </a:r>
            <a:r>
              <a:rPr lang="ru-RU" dirty="0" err="1"/>
              <a:t>Румунії</a:t>
            </a:r>
            <a:r>
              <a:rPr lang="ru-RU" dirty="0"/>
              <a:t> та </a:t>
            </a:r>
            <a:r>
              <a:rPr lang="ru-RU" dirty="0" err="1"/>
              <a:t>Японії</a:t>
            </a:r>
            <a:r>
              <a:rPr lang="ru-RU" dirty="0"/>
              <a:t>. Часто </a:t>
            </a:r>
            <a:r>
              <a:rPr lang="ru-RU" dirty="0" err="1"/>
              <a:t>викривачі</a:t>
            </a:r>
            <a:r>
              <a:rPr lang="ru-RU" dirty="0"/>
              <a:t> не </a:t>
            </a:r>
            <a:r>
              <a:rPr lang="ru-RU" dirty="0" err="1"/>
              <a:t>захищені</a:t>
            </a:r>
            <a:r>
              <a:rPr lang="ru-RU" dirty="0"/>
              <a:t> </a:t>
            </a:r>
            <a:r>
              <a:rPr lang="ru-RU" dirty="0" err="1"/>
              <a:t>від</a:t>
            </a:r>
            <a:r>
              <a:rPr lang="ru-RU" dirty="0"/>
              <a:t> </a:t>
            </a:r>
            <a:r>
              <a:rPr lang="ru-RU" dirty="0" err="1"/>
              <a:t>звинувачень</a:t>
            </a:r>
            <a:r>
              <a:rPr lang="ru-RU" dirty="0"/>
              <a:t> у </a:t>
            </a:r>
            <a:r>
              <a:rPr lang="ru-RU" dirty="0" err="1"/>
              <a:t>наклепі</a:t>
            </a:r>
            <a:r>
              <a:rPr lang="ru-RU" dirty="0"/>
              <a:t> (</a:t>
            </a:r>
            <a:r>
              <a:rPr lang="ru-RU" dirty="0" err="1"/>
              <a:t>Португалія</a:t>
            </a:r>
            <a:r>
              <a:rPr lang="ru-RU" dirty="0"/>
              <a:t>, </a:t>
            </a:r>
            <a:r>
              <a:rPr lang="ru-RU" dirty="0" err="1"/>
              <a:t>Чехія</a:t>
            </a:r>
            <a:r>
              <a:rPr lang="ru-RU" dirty="0"/>
              <a:t>), </a:t>
            </a:r>
            <a:r>
              <a:rPr lang="ru-RU" dirty="0" err="1"/>
              <a:t>розкриття</a:t>
            </a:r>
            <a:r>
              <a:rPr lang="ru-RU" dirty="0"/>
              <a:t> </a:t>
            </a:r>
            <a:r>
              <a:rPr lang="ru-RU" dirty="0" err="1"/>
              <a:t>анонімності</a:t>
            </a:r>
            <a:r>
              <a:rPr lang="ru-RU" dirty="0"/>
              <a:t> (</a:t>
            </a:r>
            <a:r>
              <a:rPr lang="ru-RU" dirty="0" err="1"/>
              <a:t>Іспанія</a:t>
            </a:r>
            <a:r>
              <a:rPr lang="ru-RU" dirty="0"/>
              <a:t>, </a:t>
            </a:r>
            <a:r>
              <a:rPr lang="ru-RU" dirty="0" err="1"/>
              <a:t>Естонія</a:t>
            </a:r>
            <a:r>
              <a:rPr lang="ru-RU" dirty="0"/>
              <a:t>, Литва, Аргентина, </a:t>
            </a:r>
            <a:r>
              <a:rPr lang="ru-RU" dirty="0" err="1"/>
              <a:t>Австралія</a:t>
            </a:r>
            <a:r>
              <a:rPr lang="ru-RU" dirty="0"/>
              <a:t>, Китай), </a:t>
            </a:r>
            <a:r>
              <a:rPr lang="ru-RU" dirty="0" err="1"/>
              <a:t>негативних</a:t>
            </a:r>
            <a:r>
              <a:rPr lang="ru-RU" dirty="0"/>
              <a:t> </a:t>
            </a:r>
            <a:r>
              <a:rPr lang="ru-RU" dirty="0" err="1"/>
              <a:t>дій</a:t>
            </a:r>
            <a:r>
              <a:rPr lang="ru-RU" dirty="0"/>
              <a:t> </a:t>
            </a:r>
            <a:r>
              <a:rPr lang="ru-RU" dirty="0" err="1"/>
              <a:t>від</a:t>
            </a:r>
            <a:r>
              <a:rPr lang="ru-RU" dirty="0"/>
              <a:t> </a:t>
            </a:r>
            <a:r>
              <a:rPr lang="ru-RU" dirty="0" err="1"/>
              <a:t>звинувачених</a:t>
            </a:r>
            <a:r>
              <a:rPr lang="ru-RU" dirty="0"/>
              <a:t> </a:t>
            </a:r>
            <a:r>
              <a:rPr lang="ru-RU" dirty="0" err="1"/>
              <a:t>корупціонерів</a:t>
            </a:r>
            <a:r>
              <a:rPr lang="ru-RU" dirty="0"/>
              <a:t> у </a:t>
            </a:r>
            <a:r>
              <a:rPr lang="ru-RU" dirty="0" err="1"/>
              <a:t>відповідь</a:t>
            </a:r>
            <a:r>
              <a:rPr lang="ru-RU" dirty="0"/>
              <a:t> (</a:t>
            </a:r>
            <a:r>
              <a:rPr lang="ru-RU" dirty="0" err="1"/>
              <a:t>Польща</a:t>
            </a:r>
            <a:r>
              <a:rPr lang="ru-RU" dirty="0"/>
              <a:t>, </a:t>
            </a:r>
            <a:r>
              <a:rPr lang="ru-RU" dirty="0" err="1"/>
              <a:t>Словаччина</a:t>
            </a:r>
            <a:r>
              <a:rPr lang="ru-RU" dirty="0"/>
              <a:t>, </a:t>
            </a:r>
            <a:r>
              <a:rPr lang="ru-RU" dirty="0" err="1"/>
              <a:t>Нідерланди</a:t>
            </a:r>
            <a:r>
              <a:rPr lang="ru-RU" dirty="0"/>
              <a:t>, </a:t>
            </a:r>
            <a:r>
              <a:rPr lang="ru-RU" dirty="0" err="1"/>
              <a:t>Бразилія</a:t>
            </a:r>
            <a:r>
              <a:rPr lang="ru-RU" dirty="0"/>
              <a:t>). </a:t>
            </a:r>
          </a:p>
        </p:txBody>
      </p:sp>
    </p:spTree>
    <p:extLst>
      <p:ext uri="{BB962C8B-B14F-4D97-AF65-F5344CB8AC3E}">
        <p14:creationId xmlns:p14="http://schemas.microsoft.com/office/powerpoint/2010/main" val="3007725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51426"/>
          </a:xfrm>
        </p:spPr>
        <p:txBody>
          <a:bodyPr/>
          <a:lstStyle/>
          <a:p>
            <a:r>
              <a:rPr lang="ru-RU" dirty="0"/>
              <a:t>Південна Корея </a:t>
            </a:r>
          </a:p>
        </p:txBody>
      </p:sp>
      <p:sp>
        <p:nvSpPr>
          <p:cNvPr id="3" name="Объект 2"/>
          <p:cNvSpPr>
            <a:spLocks noGrp="1"/>
          </p:cNvSpPr>
          <p:nvPr>
            <p:ph idx="1"/>
          </p:nvPr>
        </p:nvSpPr>
        <p:spPr>
          <a:xfrm>
            <a:off x="646112" y="1304144"/>
            <a:ext cx="10836354" cy="4944255"/>
          </a:xfrm>
        </p:spPr>
        <p:txBody>
          <a:bodyPr>
            <a:normAutofit fontScale="92500" lnSpcReduction="10000"/>
          </a:bodyPr>
          <a:lstStyle/>
          <a:p>
            <a:r>
              <a:rPr lang="ru-RU" dirty="0"/>
              <a:t>івденнокорейський закон </a:t>
            </a:r>
            <a:r>
              <a:rPr lang="ru-RU" dirty="0" err="1"/>
              <a:t>призначений</a:t>
            </a:r>
            <a:r>
              <a:rPr lang="ru-RU" dirty="0"/>
              <a:t> для </a:t>
            </a:r>
            <a:r>
              <a:rPr lang="ru-RU" dirty="0" err="1"/>
              <a:t>захисту</a:t>
            </a:r>
            <a:r>
              <a:rPr lang="ru-RU" dirty="0"/>
              <a:t> і </a:t>
            </a:r>
            <a:r>
              <a:rPr lang="ru-RU" dirty="0" err="1"/>
              <a:t>матеріальної</a:t>
            </a:r>
            <a:r>
              <a:rPr lang="ru-RU" dirty="0"/>
              <a:t> </a:t>
            </a:r>
            <a:r>
              <a:rPr lang="ru-RU" dirty="0" err="1"/>
              <a:t>винагороди</a:t>
            </a:r>
            <a:r>
              <a:rPr lang="ru-RU" dirty="0"/>
              <a:t> </a:t>
            </a:r>
            <a:r>
              <a:rPr lang="ru-RU" dirty="0" err="1"/>
              <a:t>державних</a:t>
            </a:r>
            <a:r>
              <a:rPr lang="ru-RU" dirty="0"/>
              <a:t> і </a:t>
            </a:r>
            <a:r>
              <a:rPr lang="ru-RU" dirty="0" err="1"/>
              <a:t>корпоративних</a:t>
            </a:r>
            <a:r>
              <a:rPr lang="ru-RU" dirty="0"/>
              <a:t> </a:t>
            </a:r>
            <a:r>
              <a:rPr lang="ru-RU" dirty="0" err="1"/>
              <a:t>викривачів</a:t>
            </a:r>
            <a:r>
              <a:rPr lang="ru-RU" dirty="0"/>
              <a:t>, </a:t>
            </a:r>
            <a:r>
              <a:rPr lang="ru-RU" dirty="0" err="1"/>
              <a:t>які</a:t>
            </a:r>
            <a:r>
              <a:rPr lang="ru-RU" dirty="0"/>
              <a:t> </a:t>
            </a:r>
            <a:r>
              <a:rPr lang="ru-RU" dirty="0" err="1"/>
              <a:t>повідомляють</a:t>
            </a:r>
            <a:r>
              <a:rPr lang="ru-RU" dirty="0"/>
              <a:t> про </a:t>
            </a:r>
            <a:r>
              <a:rPr lang="ru-RU" dirty="0" err="1"/>
              <a:t>порушення</a:t>
            </a:r>
            <a:r>
              <a:rPr lang="ru-RU" dirty="0"/>
              <a:t>, </a:t>
            </a:r>
            <a:r>
              <a:rPr lang="ru-RU" dirty="0" err="1"/>
              <a:t>пов’язані</a:t>
            </a:r>
            <a:r>
              <a:rPr lang="ru-RU" dirty="0"/>
              <a:t> з безпекою, </a:t>
            </a:r>
            <a:r>
              <a:rPr lang="ru-RU" dirty="0" err="1"/>
              <a:t>здоров’ям</a:t>
            </a:r>
            <a:r>
              <a:rPr lang="ru-RU" dirty="0"/>
              <a:t>, </a:t>
            </a:r>
            <a:r>
              <a:rPr lang="ru-RU" dirty="0" err="1"/>
              <a:t>довкіллям</a:t>
            </a:r>
            <a:r>
              <a:rPr lang="ru-RU" dirty="0"/>
              <a:t>, </a:t>
            </a:r>
            <a:r>
              <a:rPr lang="ru-RU" dirty="0" err="1"/>
              <a:t>захистом</a:t>
            </a:r>
            <a:r>
              <a:rPr lang="ru-RU" dirty="0"/>
              <a:t> прав </a:t>
            </a:r>
            <a:r>
              <a:rPr lang="ru-RU" dirty="0" err="1"/>
              <a:t>споживачів</a:t>
            </a:r>
            <a:r>
              <a:rPr lang="ru-RU" dirty="0"/>
              <a:t> і </a:t>
            </a:r>
            <a:r>
              <a:rPr lang="ru-RU" dirty="0" err="1"/>
              <a:t>добросовісною</a:t>
            </a:r>
            <a:r>
              <a:rPr lang="ru-RU" dirty="0"/>
              <a:t> </a:t>
            </a:r>
            <a:r>
              <a:rPr lang="ru-RU" dirty="0" err="1"/>
              <a:t>конкуренцією</a:t>
            </a:r>
            <a:r>
              <a:rPr lang="ru-RU" dirty="0"/>
              <a:t>. </a:t>
            </a:r>
          </a:p>
          <a:p>
            <a:endParaRPr lang="ru-RU" dirty="0"/>
          </a:p>
          <a:p>
            <a:r>
              <a:rPr lang="ru-RU" dirty="0"/>
              <a:t>Про </a:t>
            </a:r>
            <a:r>
              <a:rPr lang="ru-RU" dirty="0" err="1"/>
              <a:t>незаконні</a:t>
            </a:r>
            <a:r>
              <a:rPr lang="ru-RU" dirty="0"/>
              <a:t> </a:t>
            </a:r>
            <a:r>
              <a:rPr lang="ru-RU" dirty="0" err="1"/>
              <a:t>дії</a:t>
            </a:r>
            <a:r>
              <a:rPr lang="ru-RU" dirty="0"/>
              <a:t> </a:t>
            </a:r>
            <a:r>
              <a:rPr lang="ru-RU" dirty="0" err="1"/>
              <a:t>можна</a:t>
            </a:r>
            <a:r>
              <a:rPr lang="ru-RU" dirty="0"/>
              <a:t> </a:t>
            </a:r>
            <a:r>
              <a:rPr lang="ru-RU" dirty="0" err="1"/>
              <a:t>поінформувати</a:t>
            </a:r>
            <a:r>
              <a:rPr lang="ru-RU" dirty="0"/>
              <a:t> </a:t>
            </a:r>
            <a:r>
              <a:rPr lang="ru-RU" b="1" dirty="0" err="1"/>
              <a:t>Комісію</a:t>
            </a:r>
            <a:r>
              <a:rPr lang="ru-RU" b="1" dirty="0"/>
              <a:t> з </a:t>
            </a:r>
            <a:r>
              <a:rPr lang="ru-RU" b="1" dirty="0" err="1"/>
              <a:t>громадянських</a:t>
            </a:r>
            <a:r>
              <a:rPr lang="ru-RU" b="1" dirty="0"/>
              <a:t> прав і </a:t>
            </a:r>
            <a:r>
              <a:rPr lang="ru-RU" b="1" dirty="0" err="1"/>
              <a:t>боротьби</a:t>
            </a:r>
            <a:r>
              <a:rPr lang="ru-RU" b="1" dirty="0"/>
              <a:t> з </a:t>
            </a:r>
            <a:r>
              <a:rPr lang="ru-RU" b="1" dirty="0" err="1"/>
              <a:t>корупцією</a:t>
            </a:r>
            <a:r>
              <a:rPr lang="ru-RU" b="1" dirty="0"/>
              <a:t>, </a:t>
            </a:r>
            <a:r>
              <a:rPr lang="ru-RU" dirty="0"/>
              <a:t>яка </a:t>
            </a:r>
            <a:r>
              <a:rPr lang="ru-RU" dirty="0" err="1"/>
              <a:t>поєднує</a:t>
            </a:r>
            <a:r>
              <a:rPr lang="ru-RU" dirty="0"/>
              <a:t> в </a:t>
            </a:r>
            <a:r>
              <a:rPr lang="ru-RU" dirty="0" err="1"/>
              <a:t>собі</a:t>
            </a:r>
            <a:r>
              <a:rPr lang="ru-RU" dirty="0"/>
              <a:t> </a:t>
            </a:r>
            <a:r>
              <a:rPr lang="ru-RU" dirty="0" err="1"/>
              <a:t>функції</a:t>
            </a:r>
            <a:r>
              <a:rPr lang="ru-RU" dirty="0"/>
              <a:t> </a:t>
            </a:r>
            <a:r>
              <a:rPr lang="ru-RU" dirty="0" err="1"/>
              <a:t>антикорупційного</a:t>
            </a:r>
            <a:r>
              <a:rPr lang="ru-RU" dirty="0"/>
              <a:t> бюро та омбудсмена. Вона </a:t>
            </a:r>
            <a:r>
              <a:rPr lang="ru-RU" dirty="0" err="1"/>
              <a:t>приймає</a:t>
            </a:r>
            <a:r>
              <a:rPr lang="ru-RU" dirty="0"/>
              <a:t> заяви, </a:t>
            </a:r>
            <a:r>
              <a:rPr lang="ru-RU" dirty="0" err="1"/>
              <a:t>передає</a:t>
            </a:r>
            <a:r>
              <a:rPr lang="ru-RU" dirty="0"/>
              <a:t> </a:t>
            </a:r>
            <a:r>
              <a:rPr lang="ru-RU" dirty="0" err="1"/>
              <a:t>перевірені</a:t>
            </a:r>
            <a:r>
              <a:rPr lang="ru-RU" dirty="0"/>
              <a:t> </a:t>
            </a:r>
            <a:r>
              <a:rPr lang="ru-RU" dirty="0" err="1"/>
              <a:t>факти</a:t>
            </a:r>
            <a:r>
              <a:rPr lang="ru-RU" dirty="0"/>
              <a:t> </a:t>
            </a:r>
            <a:r>
              <a:rPr lang="ru-RU" dirty="0" err="1"/>
              <a:t>відповідним</a:t>
            </a:r>
            <a:r>
              <a:rPr lang="ru-RU" dirty="0"/>
              <a:t> </a:t>
            </a:r>
            <a:r>
              <a:rPr lang="ru-RU" dirty="0" err="1"/>
              <a:t>установам</a:t>
            </a:r>
            <a:r>
              <a:rPr lang="ru-RU" dirty="0"/>
              <a:t> для </a:t>
            </a:r>
            <a:r>
              <a:rPr lang="ru-RU" dirty="0" err="1"/>
              <a:t>проведення</a:t>
            </a:r>
            <a:r>
              <a:rPr lang="ru-RU" dirty="0"/>
              <a:t> </a:t>
            </a:r>
            <a:r>
              <a:rPr lang="ru-RU" dirty="0" err="1"/>
              <a:t>розслідування</a:t>
            </a:r>
            <a:r>
              <a:rPr lang="ru-RU" dirty="0"/>
              <a:t> і </a:t>
            </a:r>
            <a:r>
              <a:rPr lang="ru-RU" dirty="0" err="1"/>
              <a:t>відправляє</a:t>
            </a:r>
            <a:r>
              <a:rPr lang="ru-RU" dirty="0"/>
              <a:t> </a:t>
            </a:r>
            <a:r>
              <a:rPr lang="ru-RU" dirty="0" err="1"/>
              <a:t>результати</a:t>
            </a:r>
            <a:r>
              <a:rPr lang="ru-RU" dirty="0"/>
              <a:t> назад </a:t>
            </a:r>
            <a:r>
              <a:rPr lang="ru-RU" dirty="0" err="1"/>
              <a:t>інформаторам</a:t>
            </a:r>
            <a:r>
              <a:rPr lang="ru-RU" dirty="0"/>
              <a:t>. Вона </a:t>
            </a:r>
            <a:r>
              <a:rPr lang="ru-RU" dirty="0" err="1"/>
              <a:t>також</a:t>
            </a:r>
            <a:r>
              <a:rPr lang="ru-RU" dirty="0"/>
              <a:t> </a:t>
            </a:r>
            <a:r>
              <a:rPr lang="ru-RU" dirty="0" err="1"/>
              <a:t>досліджує</a:t>
            </a:r>
            <a:r>
              <a:rPr lang="ru-RU" dirty="0"/>
              <a:t> заяви про </a:t>
            </a:r>
            <a:r>
              <a:rPr lang="ru-RU" dirty="0" err="1"/>
              <a:t>репресії</a:t>
            </a:r>
            <a:r>
              <a:rPr lang="ru-RU" dirty="0"/>
              <a:t> </a:t>
            </a:r>
            <a:r>
              <a:rPr lang="ru-RU" dirty="0" err="1"/>
              <a:t>проти</a:t>
            </a:r>
            <a:r>
              <a:rPr lang="ru-RU" dirty="0"/>
              <a:t> </a:t>
            </a:r>
            <a:r>
              <a:rPr lang="ru-RU" dirty="0" err="1"/>
              <a:t>викривачів</a:t>
            </a:r>
            <a:r>
              <a:rPr lang="ru-RU" dirty="0"/>
              <a:t> і </a:t>
            </a:r>
            <a:r>
              <a:rPr lang="ru-RU" dirty="0" err="1"/>
              <a:t>може</a:t>
            </a:r>
            <a:r>
              <a:rPr lang="ru-RU" dirty="0"/>
              <a:t> </a:t>
            </a:r>
            <a:r>
              <a:rPr lang="ru-RU" dirty="0" err="1"/>
              <a:t>надати</a:t>
            </a:r>
            <a:r>
              <a:rPr lang="ru-RU" dirty="0"/>
              <a:t> широкий спектр </a:t>
            </a:r>
            <a:r>
              <a:rPr lang="ru-RU" dirty="0" err="1"/>
              <a:t>захисту</a:t>
            </a:r>
            <a:r>
              <a:rPr lang="ru-RU" dirty="0"/>
              <a:t>, </a:t>
            </a:r>
            <a:r>
              <a:rPr lang="ru-RU" dirty="0" err="1"/>
              <a:t>включаючи</a:t>
            </a:r>
            <a:r>
              <a:rPr lang="ru-RU" dirty="0"/>
              <a:t> </a:t>
            </a:r>
            <a:r>
              <a:rPr lang="ru-RU" dirty="0" err="1"/>
              <a:t>захист</a:t>
            </a:r>
            <a:r>
              <a:rPr lang="ru-RU" dirty="0"/>
              <a:t> </a:t>
            </a:r>
            <a:r>
              <a:rPr lang="ru-RU" dirty="0" err="1"/>
              <a:t>від</a:t>
            </a:r>
            <a:r>
              <a:rPr lang="ru-RU" dirty="0"/>
              <a:t> </a:t>
            </a:r>
            <a:r>
              <a:rPr lang="ru-RU" dirty="0" err="1"/>
              <a:t>анулювання</a:t>
            </a:r>
            <a:r>
              <a:rPr lang="ru-RU" dirty="0"/>
              <a:t> </a:t>
            </a:r>
            <a:r>
              <a:rPr lang="ru-RU" dirty="0" err="1"/>
              <a:t>дозволів</a:t>
            </a:r>
            <a:r>
              <a:rPr lang="ru-RU" dirty="0"/>
              <a:t>, </a:t>
            </a:r>
            <a:r>
              <a:rPr lang="ru-RU" dirty="0" err="1"/>
              <a:t>ліцензій</a:t>
            </a:r>
            <a:r>
              <a:rPr lang="ru-RU" dirty="0"/>
              <a:t> та </a:t>
            </a:r>
            <a:r>
              <a:rPr lang="ru-RU" dirty="0" err="1"/>
              <a:t>договорів</a:t>
            </a:r>
            <a:r>
              <a:rPr lang="ru-RU" dirty="0"/>
              <a:t>. В одному з </a:t>
            </a:r>
            <a:r>
              <a:rPr lang="ru-RU" dirty="0" err="1"/>
              <a:t>випадків</a:t>
            </a:r>
            <a:r>
              <a:rPr lang="ru-RU" dirty="0"/>
              <a:t> </a:t>
            </a:r>
            <a:r>
              <a:rPr lang="ru-RU" dirty="0" err="1"/>
              <a:t>комісія</a:t>
            </a:r>
            <a:r>
              <a:rPr lang="ru-RU" dirty="0"/>
              <a:t> </a:t>
            </a:r>
            <a:r>
              <a:rPr lang="ru-RU" dirty="0" err="1"/>
              <a:t>навіть</a:t>
            </a:r>
            <a:r>
              <a:rPr lang="ru-RU" dirty="0"/>
              <a:t> </a:t>
            </a:r>
            <a:r>
              <a:rPr lang="ru-RU" dirty="0" err="1"/>
              <a:t>зажадала</a:t>
            </a:r>
            <a:r>
              <a:rPr lang="ru-RU" dirty="0"/>
              <a:t> </a:t>
            </a:r>
            <a:r>
              <a:rPr lang="ru-RU" dirty="0" err="1"/>
              <a:t>від</a:t>
            </a:r>
            <a:r>
              <a:rPr lang="ru-RU" dirty="0"/>
              <a:t> </a:t>
            </a:r>
            <a:r>
              <a:rPr lang="ru-RU" dirty="0" err="1"/>
              <a:t>поліції</a:t>
            </a:r>
            <a:r>
              <a:rPr lang="ru-RU" dirty="0"/>
              <a:t> </a:t>
            </a:r>
            <a:r>
              <a:rPr lang="ru-RU" dirty="0" err="1"/>
              <a:t>забезпечити</a:t>
            </a:r>
            <a:r>
              <a:rPr lang="ru-RU" dirty="0"/>
              <a:t> </a:t>
            </a:r>
            <a:r>
              <a:rPr lang="ru-RU" dirty="0" err="1"/>
              <a:t>фізичний</a:t>
            </a:r>
            <a:r>
              <a:rPr lang="ru-RU" dirty="0"/>
              <a:t> </a:t>
            </a:r>
            <a:r>
              <a:rPr lang="ru-RU" dirty="0" err="1"/>
              <a:t>захист</a:t>
            </a:r>
            <a:r>
              <a:rPr lang="ru-RU" dirty="0"/>
              <a:t> </a:t>
            </a:r>
            <a:r>
              <a:rPr lang="ru-RU" dirty="0" err="1"/>
              <a:t>викривача</a:t>
            </a:r>
            <a:r>
              <a:rPr lang="ru-RU" dirty="0"/>
              <a:t>, </a:t>
            </a:r>
            <a:r>
              <a:rPr lang="ru-RU" dirty="0" err="1"/>
              <a:t>включаючи</a:t>
            </a:r>
            <a:r>
              <a:rPr lang="ru-RU" dirty="0"/>
              <a:t> </a:t>
            </a:r>
            <a:r>
              <a:rPr lang="ru-RU" dirty="0" err="1"/>
              <a:t>патрулювання</a:t>
            </a:r>
            <a:r>
              <a:rPr lang="ru-RU" dirty="0"/>
              <a:t> району, де </a:t>
            </a:r>
            <a:r>
              <a:rPr lang="ru-RU" dirty="0" err="1"/>
              <a:t>він</a:t>
            </a:r>
            <a:r>
              <a:rPr lang="ru-RU" dirty="0"/>
              <a:t> проживав. За </a:t>
            </a:r>
            <a:r>
              <a:rPr lang="ru-RU" dirty="0" err="1"/>
              <a:t>період</a:t>
            </a:r>
            <a:r>
              <a:rPr lang="ru-RU" dirty="0"/>
              <a:t> 2002-2013 </a:t>
            </a:r>
            <a:r>
              <a:rPr lang="ru-RU" dirty="0" err="1"/>
              <a:t>років</a:t>
            </a:r>
            <a:r>
              <a:rPr lang="ru-RU" dirty="0"/>
              <a:t> </a:t>
            </a:r>
            <a:r>
              <a:rPr lang="ru-RU" dirty="0" err="1"/>
              <a:t>Комісія</a:t>
            </a:r>
            <a:r>
              <a:rPr lang="ru-RU" dirty="0"/>
              <a:t> з </a:t>
            </a:r>
            <a:r>
              <a:rPr lang="ru-RU" dirty="0" err="1"/>
              <a:t>громадянських</a:t>
            </a:r>
            <a:r>
              <a:rPr lang="ru-RU" dirty="0"/>
              <a:t> прав і </a:t>
            </a:r>
            <a:r>
              <a:rPr lang="ru-RU" dirty="0" err="1"/>
              <a:t>боротьби</a:t>
            </a:r>
            <a:r>
              <a:rPr lang="ru-RU" dirty="0"/>
              <a:t> з </a:t>
            </a:r>
            <a:r>
              <a:rPr lang="ru-RU" dirty="0" err="1"/>
              <a:t>корупцією</a:t>
            </a:r>
            <a:r>
              <a:rPr lang="ru-RU" dirty="0"/>
              <a:t> </a:t>
            </a:r>
            <a:r>
              <a:rPr lang="ru-RU" dirty="0" err="1"/>
              <a:t>отримала</a:t>
            </a:r>
            <a:r>
              <a:rPr lang="ru-RU" dirty="0"/>
              <a:t> 28 246 </a:t>
            </a:r>
            <a:r>
              <a:rPr lang="ru-RU" dirty="0" err="1"/>
              <a:t>повідомлень</a:t>
            </a:r>
            <a:r>
              <a:rPr lang="ru-RU" dirty="0"/>
              <a:t> про </a:t>
            </a:r>
            <a:r>
              <a:rPr lang="ru-RU" dirty="0" err="1"/>
              <a:t>порушення</a:t>
            </a:r>
            <a:r>
              <a:rPr lang="ru-RU" dirty="0"/>
              <a:t>. В </a:t>
            </a:r>
            <a:r>
              <a:rPr lang="ru-RU" dirty="0" err="1"/>
              <a:t>результаті</a:t>
            </a:r>
            <a:r>
              <a:rPr lang="ru-RU" dirty="0"/>
              <a:t> </a:t>
            </a:r>
            <a:r>
              <a:rPr lang="ru-RU" dirty="0" err="1"/>
              <a:t>були</a:t>
            </a:r>
            <a:r>
              <a:rPr lang="ru-RU" dirty="0"/>
              <a:t> </a:t>
            </a:r>
            <a:r>
              <a:rPr lang="ru-RU" dirty="0" err="1"/>
              <a:t>розкриті</a:t>
            </a:r>
            <a:r>
              <a:rPr lang="ru-RU" dirty="0"/>
              <a:t> 220 </a:t>
            </a:r>
            <a:r>
              <a:rPr lang="ru-RU" dirty="0" err="1"/>
              <a:t>випадків</a:t>
            </a:r>
            <a:r>
              <a:rPr lang="ru-RU" dirty="0"/>
              <a:t>, </a:t>
            </a:r>
            <a:r>
              <a:rPr lang="ru-RU" b="1" dirty="0"/>
              <a:t>$ 60,3 млн </a:t>
            </a:r>
            <a:r>
              <a:rPr lang="ru-RU" b="1" dirty="0" err="1"/>
              <a:t>повернулися</a:t>
            </a:r>
            <a:r>
              <a:rPr lang="ru-RU" b="1" dirty="0"/>
              <a:t> в бюджет, а $ 6,2 млн </a:t>
            </a:r>
            <a:r>
              <a:rPr lang="ru-RU" b="1" dirty="0" err="1"/>
              <a:t>були</a:t>
            </a:r>
            <a:r>
              <a:rPr lang="ru-RU" b="1" dirty="0"/>
              <a:t> </a:t>
            </a:r>
            <a:r>
              <a:rPr lang="ru-RU" b="1" dirty="0" err="1"/>
              <a:t>виплачені</a:t>
            </a:r>
            <a:r>
              <a:rPr lang="ru-RU" b="1" dirty="0"/>
              <a:t> </a:t>
            </a:r>
            <a:r>
              <a:rPr lang="ru-RU" b="1" dirty="0" err="1"/>
              <a:t>викривачам</a:t>
            </a:r>
            <a:r>
              <a:rPr lang="ru-RU" b="1" dirty="0"/>
              <a:t> в </a:t>
            </a:r>
            <a:r>
              <a:rPr lang="ru-RU" b="1" dirty="0" err="1"/>
              <a:t>якості</a:t>
            </a:r>
            <a:r>
              <a:rPr lang="ru-RU" b="1" dirty="0"/>
              <a:t> нагороди.</a:t>
            </a:r>
          </a:p>
        </p:txBody>
      </p:sp>
    </p:spTree>
    <p:extLst>
      <p:ext uri="{BB962C8B-B14F-4D97-AF65-F5344CB8AC3E}">
        <p14:creationId xmlns:p14="http://schemas.microsoft.com/office/powerpoint/2010/main" val="416225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США</a:t>
            </a:r>
          </a:p>
        </p:txBody>
      </p:sp>
      <p:sp>
        <p:nvSpPr>
          <p:cNvPr id="3" name="Объект 2"/>
          <p:cNvSpPr>
            <a:spLocks noGrp="1"/>
          </p:cNvSpPr>
          <p:nvPr>
            <p:ph idx="1"/>
          </p:nvPr>
        </p:nvSpPr>
        <p:spPr/>
        <p:txBody>
          <a:bodyPr>
            <a:normAutofit fontScale="92500" lnSpcReduction="20000"/>
          </a:bodyPr>
          <a:lstStyle/>
          <a:p>
            <a:r>
              <a:rPr lang="ru-RU" dirty="0"/>
              <a:t>Закон про наклеп </a:t>
            </a:r>
            <a:r>
              <a:rPr lang="ru-RU" dirty="0" err="1"/>
              <a:t>дозволяє</a:t>
            </a:r>
            <a:r>
              <a:rPr lang="ru-RU" dirty="0"/>
              <a:t> </a:t>
            </a:r>
            <a:r>
              <a:rPr lang="ru-RU" dirty="0" err="1"/>
              <a:t>приватним</a:t>
            </a:r>
            <a:r>
              <a:rPr lang="ru-RU" dirty="0"/>
              <a:t> особам </a:t>
            </a:r>
            <a:r>
              <a:rPr lang="ru-RU" dirty="0" err="1"/>
              <a:t>подавати</a:t>
            </a:r>
            <a:r>
              <a:rPr lang="ru-RU" dirty="0"/>
              <a:t> позови </a:t>
            </a:r>
            <a:r>
              <a:rPr lang="ru-RU" dirty="0" err="1"/>
              <a:t>від</a:t>
            </a:r>
            <a:r>
              <a:rPr lang="ru-RU" dirty="0"/>
              <a:t> </a:t>
            </a:r>
            <a:r>
              <a:rPr lang="ru-RU" dirty="0" err="1"/>
              <a:t>імені</a:t>
            </a:r>
            <a:r>
              <a:rPr lang="ru-RU" dirty="0"/>
              <a:t> уряду про </a:t>
            </a:r>
            <a:r>
              <a:rPr lang="ru-RU" dirty="0" err="1"/>
              <a:t>повернення</a:t>
            </a:r>
            <a:r>
              <a:rPr lang="ru-RU" dirty="0"/>
              <a:t> </a:t>
            </a:r>
            <a:r>
              <a:rPr lang="ru-RU" dirty="0" err="1"/>
              <a:t>коштів</a:t>
            </a:r>
            <a:r>
              <a:rPr lang="ru-RU" dirty="0"/>
              <a:t>, </a:t>
            </a:r>
            <a:r>
              <a:rPr lang="ru-RU" dirty="0" err="1"/>
              <a:t>украдених</a:t>
            </a:r>
            <a:r>
              <a:rPr lang="ru-RU" dirty="0"/>
              <a:t> через </a:t>
            </a:r>
            <a:r>
              <a:rPr lang="ru-RU" dirty="0" err="1"/>
              <a:t>договірне</a:t>
            </a:r>
            <a:r>
              <a:rPr lang="ru-RU" dirty="0"/>
              <a:t> </a:t>
            </a:r>
            <a:r>
              <a:rPr lang="ru-RU" dirty="0" err="1"/>
              <a:t>шахрайство</a:t>
            </a:r>
            <a:r>
              <a:rPr lang="ru-RU" dirty="0"/>
              <a:t>. В </a:t>
            </a:r>
            <a:r>
              <a:rPr lang="ru-RU" dirty="0" err="1"/>
              <a:t>якості</a:t>
            </a:r>
            <a:r>
              <a:rPr lang="ru-RU" dirty="0"/>
              <a:t> </a:t>
            </a:r>
            <a:r>
              <a:rPr lang="ru-RU" dirty="0" err="1"/>
              <a:t>компенсації</a:t>
            </a:r>
            <a:r>
              <a:rPr lang="ru-RU" dirty="0"/>
              <a:t> за </a:t>
            </a:r>
            <a:r>
              <a:rPr lang="ru-RU" dirty="0" err="1"/>
              <a:t>ризик</a:t>
            </a:r>
            <a:r>
              <a:rPr lang="ru-RU" dirty="0"/>
              <a:t> і </a:t>
            </a:r>
            <a:r>
              <a:rPr lang="ru-RU" dirty="0" err="1"/>
              <a:t>зусилля</a:t>
            </a:r>
            <a:r>
              <a:rPr lang="ru-RU" dirty="0"/>
              <a:t>, </a:t>
            </a:r>
            <a:r>
              <a:rPr lang="ru-RU" dirty="0" err="1"/>
              <a:t>інформаторам</a:t>
            </a:r>
            <a:r>
              <a:rPr lang="ru-RU" dirty="0"/>
              <a:t> </a:t>
            </a:r>
            <a:r>
              <a:rPr lang="ru-RU" dirty="0" err="1"/>
              <a:t>може</a:t>
            </a:r>
            <a:r>
              <a:rPr lang="ru-RU" dirty="0"/>
              <a:t> бути передано </a:t>
            </a:r>
            <a:r>
              <a:rPr lang="ru-RU" dirty="0" err="1"/>
              <a:t>від</a:t>
            </a:r>
            <a:r>
              <a:rPr lang="ru-RU" dirty="0"/>
              <a:t> 15% до 25% </a:t>
            </a:r>
            <a:r>
              <a:rPr lang="ru-RU" dirty="0" err="1"/>
              <a:t>від</a:t>
            </a:r>
            <a:r>
              <a:rPr lang="ru-RU" dirty="0"/>
              <a:t> будь-</a:t>
            </a:r>
            <a:r>
              <a:rPr lang="ru-RU" dirty="0" err="1"/>
              <a:t>яких</a:t>
            </a:r>
            <a:r>
              <a:rPr lang="ru-RU" dirty="0"/>
              <a:t> </a:t>
            </a:r>
            <a:r>
              <a:rPr lang="ru-RU" dirty="0" err="1"/>
              <a:t>вилучених</a:t>
            </a:r>
            <a:r>
              <a:rPr lang="ru-RU" dirty="0"/>
              <a:t> </a:t>
            </a:r>
            <a:r>
              <a:rPr lang="ru-RU" dirty="0" err="1"/>
              <a:t>коштів</a:t>
            </a:r>
            <a:r>
              <a:rPr lang="ru-RU" dirty="0"/>
              <a:t> і </a:t>
            </a:r>
            <a:r>
              <a:rPr lang="ru-RU" dirty="0" err="1"/>
              <a:t>штрафів</a:t>
            </a:r>
            <a:r>
              <a:rPr lang="ru-RU" dirty="0"/>
              <a:t>. </a:t>
            </a:r>
          </a:p>
          <a:p>
            <a:endParaRPr lang="ru-RU" dirty="0"/>
          </a:p>
          <a:p>
            <a:r>
              <a:rPr lang="ru-RU" dirty="0" err="1"/>
              <a:t>Згідно</a:t>
            </a:r>
            <a:r>
              <a:rPr lang="ru-RU" dirty="0"/>
              <a:t> з </a:t>
            </a:r>
            <a:r>
              <a:rPr lang="ru-RU" dirty="0" err="1"/>
              <a:t>цим</a:t>
            </a:r>
            <a:r>
              <a:rPr lang="ru-RU" dirty="0"/>
              <a:t> законом, з 1986 року уряд США </a:t>
            </a:r>
            <a:r>
              <a:rPr lang="ru-RU" dirty="0" err="1"/>
              <a:t>зміг</a:t>
            </a:r>
            <a:r>
              <a:rPr lang="ru-RU" dirty="0"/>
              <a:t> </a:t>
            </a:r>
            <a:r>
              <a:rPr lang="ru-RU" dirty="0" err="1"/>
              <a:t>отримати</a:t>
            </a:r>
            <a:r>
              <a:rPr lang="ru-RU" dirty="0"/>
              <a:t> $35 млрд у </a:t>
            </a:r>
            <a:r>
              <a:rPr lang="ru-RU" dirty="0" err="1"/>
              <a:t>вигляді</a:t>
            </a:r>
            <a:r>
              <a:rPr lang="ru-RU" dirty="0"/>
              <a:t> </a:t>
            </a:r>
            <a:r>
              <a:rPr lang="ru-RU" dirty="0" err="1"/>
              <a:t>штрафів</a:t>
            </a:r>
            <a:r>
              <a:rPr lang="ru-RU" dirty="0"/>
              <a:t> і </a:t>
            </a:r>
            <a:r>
              <a:rPr lang="ru-RU" dirty="0" err="1"/>
              <a:t>вкрадених</a:t>
            </a:r>
            <a:r>
              <a:rPr lang="ru-RU" dirty="0"/>
              <a:t> грошей, а </a:t>
            </a:r>
            <a:r>
              <a:rPr lang="ru-RU" dirty="0" err="1"/>
              <a:t>Комісія</a:t>
            </a:r>
            <a:r>
              <a:rPr lang="ru-RU" dirty="0"/>
              <a:t> з </a:t>
            </a:r>
            <a:r>
              <a:rPr lang="ru-RU" dirty="0" err="1"/>
              <a:t>цінних</a:t>
            </a:r>
            <a:r>
              <a:rPr lang="ru-RU" dirty="0"/>
              <a:t> </a:t>
            </a:r>
            <a:r>
              <a:rPr lang="ru-RU" dirty="0" err="1"/>
              <a:t>паперів</a:t>
            </a:r>
            <a:r>
              <a:rPr lang="ru-RU" dirty="0"/>
              <a:t> і </a:t>
            </a:r>
            <a:r>
              <a:rPr lang="ru-RU" dirty="0" err="1"/>
              <a:t>бірж</a:t>
            </a:r>
            <a:r>
              <a:rPr lang="ru-RU" dirty="0"/>
              <a:t> </a:t>
            </a:r>
            <a:r>
              <a:rPr lang="ru-RU" dirty="0" err="1"/>
              <a:t>тільки</a:t>
            </a:r>
            <a:r>
              <a:rPr lang="ru-RU" dirty="0"/>
              <a:t> у 2018 </a:t>
            </a:r>
            <a:r>
              <a:rPr lang="ru-RU" dirty="0" err="1"/>
              <a:t>році</a:t>
            </a:r>
            <a:r>
              <a:rPr lang="ru-RU" dirty="0"/>
              <a:t> </a:t>
            </a:r>
            <a:r>
              <a:rPr lang="ru-RU" dirty="0" err="1"/>
              <a:t>виплатила</a:t>
            </a:r>
            <a:r>
              <a:rPr lang="ru-RU" dirty="0"/>
              <a:t> </a:t>
            </a:r>
            <a:r>
              <a:rPr lang="ru-RU" dirty="0" err="1"/>
              <a:t>інформаторам</a:t>
            </a:r>
            <a:r>
              <a:rPr lang="ru-RU" dirty="0"/>
              <a:t> </a:t>
            </a:r>
            <a:r>
              <a:rPr lang="ru-RU" dirty="0" err="1"/>
              <a:t>більше</a:t>
            </a:r>
            <a:r>
              <a:rPr lang="ru-RU" dirty="0"/>
              <a:t> $14 млн «в </a:t>
            </a:r>
            <a:r>
              <a:rPr lang="ru-RU" dirty="0" err="1"/>
              <a:t>якості</a:t>
            </a:r>
            <a:r>
              <a:rPr lang="ru-RU" dirty="0"/>
              <a:t> </a:t>
            </a:r>
            <a:r>
              <a:rPr lang="ru-RU" dirty="0" err="1"/>
              <a:t>визнання</a:t>
            </a:r>
            <a:r>
              <a:rPr lang="ru-RU" dirty="0"/>
              <a:t> </a:t>
            </a:r>
            <a:r>
              <a:rPr lang="ru-RU" dirty="0" err="1"/>
              <a:t>їхнього</a:t>
            </a:r>
            <a:r>
              <a:rPr lang="ru-RU" dirty="0"/>
              <a:t> </a:t>
            </a:r>
            <a:r>
              <a:rPr lang="ru-RU" dirty="0" err="1"/>
              <a:t>внеску</a:t>
            </a:r>
            <a:r>
              <a:rPr lang="ru-RU" dirty="0"/>
              <a:t> в </a:t>
            </a:r>
            <a:r>
              <a:rPr lang="ru-RU" dirty="0" err="1"/>
              <a:t>успіх</a:t>
            </a:r>
            <a:r>
              <a:rPr lang="ru-RU" dirty="0"/>
              <a:t> </a:t>
            </a:r>
            <a:r>
              <a:rPr lang="ru-RU" dirty="0" err="1"/>
              <a:t>виконання</a:t>
            </a:r>
            <a:r>
              <a:rPr lang="ru-RU" dirty="0"/>
              <a:t> </a:t>
            </a:r>
            <a:r>
              <a:rPr lang="ru-RU" dirty="0" err="1"/>
              <a:t>дій</a:t>
            </a:r>
            <a:r>
              <a:rPr lang="ru-RU" dirty="0"/>
              <a:t> у </a:t>
            </a:r>
            <a:r>
              <a:rPr lang="ru-RU" dirty="0" err="1"/>
              <a:t>боротьбі</a:t>
            </a:r>
            <a:r>
              <a:rPr lang="ru-RU" dirty="0"/>
              <a:t> з </a:t>
            </a:r>
            <a:r>
              <a:rPr lang="ru-RU" dirty="0" err="1"/>
              <a:t>шахрайством</a:t>
            </a:r>
            <a:r>
              <a:rPr lang="ru-RU" dirty="0"/>
              <a:t>». З 2007-го по 2018 </a:t>
            </a:r>
            <a:r>
              <a:rPr lang="ru-RU" dirty="0" err="1"/>
              <a:t>рік</a:t>
            </a:r>
            <a:r>
              <a:rPr lang="ru-RU" dirty="0"/>
              <a:t> </a:t>
            </a:r>
            <a:r>
              <a:rPr lang="ru-RU" dirty="0" err="1"/>
              <a:t>кількість</a:t>
            </a:r>
            <a:r>
              <a:rPr lang="ru-RU" dirty="0"/>
              <a:t> </a:t>
            </a:r>
            <a:r>
              <a:rPr lang="ru-RU" dirty="0" err="1"/>
              <a:t>викриттів</a:t>
            </a:r>
            <a:r>
              <a:rPr lang="ru-RU" dirty="0"/>
              <a:t>, </a:t>
            </a:r>
            <a:r>
              <a:rPr lang="ru-RU" dirty="0" err="1"/>
              <a:t>зареєстрованих</a:t>
            </a:r>
            <a:r>
              <a:rPr lang="ru-RU" dirty="0"/>
              <a:t> </a:t>
            </a:r>
            <a:r>
              <a:rPr lang="ru-RU" dirty="0" err="1"/>
              <a:t>співробітниками</a:t>
            </a:r>
            <a:r>
              <a:rPr lang="ru-RU" dirty="0"/>
              <a:t> </a:t>
            </a:r>
            <a:r>
              <a:rPr lang="ru-RU" dirty="0" err="1"/>
              <a:t>федеральної</a:t>
            </a:r>
            <a:r>
              <a:rPr lang="ru-RU" dirty="0"/>
              <a:t> </a:t>
            </a:r>
            <a:r>
              <a:rPr lang="ru-RU" dirty="0" err="1"/>
              <a:t>поліції</a:t>
            </a:r>
            <a:r>
              <a:rPr lang="ru-RU" dirty="0"/>
              <a:t>, </a:t>
            </a:r>
            <a:r>
              <a:rPr lang="ru-RU" dirty="0" err="1"/>
              <a:t>збільшилася</a:t>
            </a:r>
            <a:r>
              <a:rPr lang="ru-RU" dirty="0"/>
              <a:t> з 482 до 1148, а </a:t>
            </a:r>
            <a:r>
              <a:rPr lang="ru-RU" dirty="0" err="1"/>
              <a:t>кількість</a:t>
            </a:r>
            <a:r>
              <a:rPr lang="ru-RU" dirty="0"/>
              <a:t> позитивно </a:t>
            </a:r>
            <a:r>
              <a:rPr lang="ru-RU" dirty="0" err="1"/>
              <a:t>вирішених</a:t>
            </a:r>
            <a:r>
              <a:rPr lang="ru-RU" dirty="0"/>
              <a:t> справ </a:t>
            </a:r>
            <a:r>
              <a:rPr lang="ru-RU" dirty="0" err="1"/>
              <a:t>викривачів</a:t>
            </a:r>
            <a:r>
              <a:rPr lang="ru-RU" dirty="0"/>
              <a:t> </a:t>
            </a:r>
            <a:r>
              <a:rPr lang="ru-RU" dirty="0" err="1"/>
              <a:t>зросла</a:t>
            </a:r>
            <a:r>
              <a:rPr lang="ru-RU" dirty="0"/>
              <a:t> з 50 до 223. </a:t>
            </a:r>
            <a:r>
              <a:rPr lang="ru-RU" dirty="0" err="1"/>
              <a:t>Багато</a:t>
            </a:r>
            <a:r>
              <a:rPr lang="ru-RU" dirty="0"/>
              <a:t> </a:t>
            </a:r>
            <a:r>
              <a:rPr lang="ru-RU" dirty="0" err="1"/>
              <a:t>громадських</a:t>
            </a:r>
            <a:r>
              <a:rPr lang="ru-RU" dirty="0"/>
              <a:t> </a:t>
            </a:r>
            <a:r>
              <a:rPr lang="ru-RU" dirty="0" err="1"/>
              <a:t>організацій</a:t>
            </a:r>
            <a:r>
              <a:rPr lang="ru-RU" dirty="0"/>
              <a:t> в США </a:t>
            </a:r>
            <a:r>
              <a:rPr lang="ru-RU" dirty="0" err="1"/>
              <a:t>забезпечують</a:t>
            </a:r>
            <a:r>
              <a:rPr lang="ru-RU" dirty="0"/>
              <a:t> </a:t>
            </a:r>
            <a:r>
              <a:rPr lang="ru-RU" dirty="0" err="1"/>
              <a:t>підтримку</a:t>
            </a:r>
            <a:r>
              <a:rPr lang="ru-RU" dirty="0"/>
              <a:t> </a:t>
            </a:r>
            <a:r>
              <a:rPr lang="ru-RU" dirty="0" err="1"/>
              <a:t>викривачів</a:t>
            </a:r>
            <a:r>
              <a:rPr lang="ru-RU" dirty="0"/>
              <a:t> і </a:t>
            </a:r>
            <a:r>
              <a:rPr lang="ru-RU" dirty="0" err="1"/>
              <a:t>борються</a:t>
            </a:r>
            <a:r>
              <a:rPr lang="ru-RU" dirty="0"/>
              <a:t> за </a:t>
            </a:r>
            <a:r>
              <a:rPr lang="ru-RU" dirty="0" err="1"/>
              <a:t>їх</a:t>
            </a:r>
            <a:r>
              <a:rPr lang="ru-RU" dirty="0"/>
              <a:t> </a:t>
            </a:r>
            <a:r>
              <a:rPr lang="ru-RU" dirty="0" err="1"/>
              <a:t>правовий</a:t>
            </a:r>
            <a:r>
              <a:rPr lang="ru-RU" dirty="0"/>
              <a:t> </a:t>
            </a:r>
            <a:r>
              <a:rPr lang="ru-RU" dirty="0" err="1"/>
              <a:t>захист</a:t>
            </a:r>
            <a:r>
              <a:rPr lang="ru-RU" dirty="0"/>
              <a:t>.</a:t>
            </a:r>
          </a:p>
        </p:txBody>
      </p:sp>
    </p:spTree>
    <p:extLst>
      <p:ext uri="{BB962C8B-B14F-4D97-AF65-F5344CB8AC3E}">
        <p14:creationId xmlns:p14="http://schemas.microsoft.com/office/powerpoint/2010/main" val="30857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НАЗК у </a:t>
            </a:r>
            <a:r>
              <a:rPr lang="ru-RU" sz="2800" dirty="0" err="1"/>
              <a:t>своїй</a:t>
            </a:r>
            <a:r>
              <a:rPr lang="ru-RU" sz="2800" dirty="0"/>
              <a:t> </a:t>
            </a:r>
            <a:r>
              <a:rPr lang="ru-RU" sz="2800" dirty="0" err="1"/>
              <a:t>роботі</a:t>
            </a:r>
            <a:r>
              <a:rPr lang="ru-RU" sz="2800" dirty="0"/>
              <a:t> з </a:t>
            </a:r>
            <a:r>
              <a:rPr lang="ru-RU" sz="2800" dirty="0" err="1"/>
              <a:t>викривачами</a:t>
            </a:r>
            <a:r>
              <a:rPr lang="ru-RU" sz="2800" dirty="0"/>
              <a:t> </a:t>
            </a:r>
            <a:r>
              <a:rPr lang="ru-RU" sz="2800" dirty="0" err="1"/>
              <a:t>користується</a:t>
            </a:r>
            <a:r>
              <a:rPr lang="ru-RU" sz="2800" dirty="0"/>
              <a:t> </a:t>
            </a:r>
            <a:r>
              <a:rPr lang="ru-RU" sz="2800" dirty="0" err="1"/>
              <a:t>формулюванням</a:t>
            </a:r>
            <a:r>
              <a:rPr lang="ru-RU" sz="2800" dirty="0"/>
              <a:t>, </a:t>
            </a:r>
            <a:r>
              <a:rPr lang="ru-RU" sz="2800" dirty="0" err="1"/>
              <a:t>поданим</a:t>
            </a:r>
            <a:r>
              <a:rPr lang="ru-RU" sz="2800" dirty="0"/>
              <a:t> у </a:t>
            </a:r>
            <a:r>
              <a:rPr lang="ru-RU" sz="2800" dirty="0" err="1"/>
              <a:t>Законі</a:t>
            </a:r>
            <a:r>
              <a:rPr lang="ru-RU" sz="2800" dirty="0"/>
              <a:t> </a:t>
            </a:r>
            <a:r>
              <a:rPr lang="ru-RU" sz="2800" dirty="0" err="1"/>
              <a:t>України</a:t>
            </a:r>
            <a:r>
              <a:rPr lang="ru-RU" sz="2800" dirty="0"/>
              <a:t> «Про </a:t>
            </a:r>
            <a:r>
              <a:rPr lang="ru-RU" sz="2800" dirty="0" err="1"/>
              <a:t>запобігання</a:t>
            </a:r>
            <a:r>
              <a:rPr lang="ru-RU" sz="2800" dirty="0"/>
              <a:t> </a:t>
            </a:r>
            <a:r>
              <a:rPr lang="ru-RU" sz="2800" dirty="0" err="1"/>
              <a:t>корупції</a:t>
            </a:r>
            <a:r>
              <a:rPr lang="ru-RU" sz="2800" dirty="0"/>
              <a:t>»</a:t>
            </a:r>
          </a:p>
        </p:txBody>
      </p:sp>
      <p:sp>
        <p:nvSpPr>
          <p:cNvPr id="3" name="Объект 2"/>
          <p:cNvSpPr>
            <a:spLocks noGrp="1"/>
          </p:cNvSpPr>
          <p:nvPr>
            <p:ph idx="1"/>
          </p:nvPr>
        </p:nvSpPr>
        <p:spPr>
          <a:xfrm>
            <a:off x="1103312" y="1853248"/>
            <a:ext cx="8946541" cy="4395151"/>
          </a:xfrm>
        </p:spPr>
        <p:txBody>
          <a:bodyPr>
            <a:normAutofit lnSpcReduction="10000"/>
          </a:bodyPr>
          <a:lstStyle/>
          <a:p>
            <a:r>
              <a:rPr lang="ru-RU" dirty="0"/>
              <a:t>викривач – </a:t>
            </a:r>
            <a:r>
              <a:rPr lang="ru-RU" dirty="0" err="1"/>
              <a:t>це</a:t>
            </a:r>
            <a:r>
              <a:rPr lang="ru-RU" dirty="0"/>
              <a:t> </a:t>
            </a:r>
            <a:r>
              <a:rPr lang="ru-RU" dirty="0" err="1"/>
              <a:t>фізична</a:t>
            </a:r>
            <a:r>
              <a:rPr lang="ru-RU" dirty="0"/>
              <a:t> особа, яка:</a:t>
            </a:r>
          </a:p>
          <a:p>
            <a:endParaRPr lang="ru-RU" dirty="0"/>
          </a:p>
          <a:p>
            <a:r>
              <a:rPr lang="ru-RU" dirty="0" err="1"/>
              <a:t>Володіє</a:t>
            </a:r>
            <a:r>
              <a:rPr lang="ru-RU" dirty="0"/>
              <a:t> </a:t>
            </a:r>
            <a:r>
              <a:rPr lang="ru-RU" dirty="0" err="1"/>
              <a:t>інформацією</a:t>
            </a:r>
            <a:r>
              <a:rPr lang="ru-RU" dirty="0"/>
              <a:t> про </a:t>
            </a:r>
            <a:r>
              <a:rPr lang="ru-RU" dirty="0" err="1"/>
              <a:t>можливі</a:t>
            </a:r>
            <a:r>
              <a:rPr lang="ru-RU" dirty="0"/>
              <a:t> </a:t>
            </a:r>
            <a:r>
              <a:rPr lang="ru-RU" dirty="0" err="1"/>
              <a:t>факти</a:t>
            </a:r>
            <a:r>
              <a:rPr lang="ru-RU" dirty="0"/>
              <a:t> </a:t>
            </a:r>
            <a:r>
              <a:rPr lang="ru-RU" dirty="0" err="1"/>
              <a:t>корупційних</a:t>
            </a:r>
            <a:r>
              <a:rPr lang="ru-RU" dirty="0"/>
              <a:t> </a:t>
            </a:r>
            <a:r>
              <a:rPr lang="ru-RU" dirty="0" err="1"/>
              <a:t>правопорушень</a:t>
            </a:r>
            <a:r>
              <a:rPr lang="ru-RU" dirty="0"/>
              <a:t> – </a:t>
            </a:r>
            <a:r>
              <a:rPr lang="ru-RU" dirty="0" err="1"/>
              <a:t>фактичними</a:t>
            </a:r>
            <a:r>
              <a:rPr lang="ru-RU" dirty="0"/>
              <a:t> </a:t>
            </a:r>
            <a:r>
              <a:rPr lang="ru-RU" dirty="0" err="1"/>
              <a:t>даними</a:t>
            </a:r>
            <a:r>
              <a:rPr lang="ru-RU" dirty="0"/>
              <a:t>, а </a:t>
            </a:r>
            <a:r>
              <a:rPr lang="ru-RU" dirty="0" err="1"/>
              <a:t>саме</a:t>
            </a:r>
            <a:r>
              <a:rPr lang="ru-RU" dirty="0"/>
              <a:t> про </a:t>
            </a:r>
            <a:r>
              <a:rPr lang="ru-RU" dirty="0" err="1"/>
              <a:t>обставини</a:t>
            </a:r>
            <a:r>
              <a:rPr lang="ru-RU" dirty="0"/>
              <a:t> </a:t>
            </a:r>
            <a:r>
              <a:rPr lang="ru-RU" dirty="0" err="1"/>
              <a:t>правопорушення</a:t>
            </a:r>
            <a:r>
              <a:rPr lang="ru-RU" dirty="0"/>
              <a:t>, </a:t>
            </a:r>
            <a:r>
              <a:rPr lang="ru-RU" dirty="0" err="1"/>
              <a:t>місце</a:t>
            </a:r>
            <a:r>
              <a:rPr lang="ru-RU" dirty="0"/>
              <a:t> і час </a:t>
            </a:r>
            <a:r>
              <a:rPr lang="ru-RU" dirty="0" err="1"/>
              <a:t>його</a:t>
            </a:r>
            <a:r>
              <a:rPr lang="ru-RU" dirty="0"/>
              <a:t> </a:t>
            </a:r>
            <a:r>
              <a:rPr lang="ru-RU" dirty="0" err="1"/>
              <a:t>вчинення</a:t>
            </a:r>
            <a:r>
              <a:rPr lang="ru-RU" dirty="0"/>
              <a:t> та особу, яка вчинила </a:t>
            </a:r>
            <a:r>
              <a:rPr lang="ru-RU" dirty="0" err="1"/>
              <a:t>правопорушення</a:t>
            </a:r>
            <a:r>
              <a:rPr lang="ru-RU" dirty="0"/>
              <a:t>;</a:t>
            </a:r>
          </a:p>
          <a:p>
            <a:r>
              <a:rPr lang="ru-RU" dirty="0" err="1"/>
              <a:t>Переконана</a:t>
            </a:r>
            <a:r>
              <a:rPr lang="ru-RU" dirty="0"/>
              <a:t> у </a:t>
            </a:r>
            <a:r>
              <a:rPr lang="ru-RU" dirty="0" err="1"/>
              <a:t>достовірності</a:t>
            </a:r>
            <a:r>
              <a:rPr lang="ru-RU" dirty="0"/>
              <a:t> </a:t>
            </a:r>
            <a:r>
              <a:rPr lang="ru-RU" dirty="0" err="1"/>
              <a:t>цієї</a:t>
            </a:r>
            <a:r>
              <a:rPr lang="ru-RU" dirty="0"/>
              <a:t> </a:t>
            </a:r>
            <a:r>
              <a:rPr lang="ru-RU" dirty="0" err="1"/>
              <a:t>інформації</a:t>
            </a:r>
            <a:r>
              <a:rPr lang="ru-RU" dirty="0"/>
              <a:t>;</a:t>
            </a:r>
          </a:p>
          <a:p>
            <a:r>
              <a:rPr lang="ru-RU" dirty="0" err="1"/>
              <a:t>Отримала</a:t>
            </a:r>
            <a:r>
              <a:rPr lang="ru-RU" dirty="0"/>
              <a:t> </a:t>
            </a:r>
            <a:r>
              <a:rPr lang="ru-RU" dirty="0" err="1"/>
              <a:t>цю</a:t>
            </a:r>
            <a:r>
              <a:rPr lang="ru-RU" dirty="0"/>
              <a:t> </a:t>
            </a:r>
            <a:r>
              <a:rPr lang="ru-RU" dirty="0" err="1"/>
              <a:t>інформацію</a:t>
            </a:r>
            <a:r>
              <a:rPr lang="ru-RU" dirty="0"/>
              <a:t> </a:t>
            </a:r>
            <a:r>
              <a:rPr lang="ru-RU" dirty="0" err="1"/>
              <a:t>під</a:t>
            </a:r>
            <a:r>
              <a:rPr lang="ru-RU" dirty="0"/>
              <a:t> час </a:t>
            </a:r>
            <a:r>
              <a:rPr lang="ru-RU" dirty="0" err="1"/>
              <a:t>трудової</a:t>
            </a:r>
            <a:r>
              <a:rPr lang="ru-RU" dirty="0"/>
              <a:t>, </a:t>
            </a:r>
            <a:r>
              <a:rPr lang="ru-RU" dirty="0" err="1"/>
              <a:t>професійної</a:t>
            </a:r>
            <a:r>
              <a:rPr lang="ru-RU" dirty="0"/>
              <a:t>, </a:t>
            </a:r>
            <a:r>
              <a:rPr lang="ru-RU" dirty="0" err="1"/>
              <a:t>господарської</a:t>
            </a:r>
            <a:r>
              <a:rPr lang="ru-RU" dirty="0"/>
              <a:t>, </a:t>
            </a:r>
            <a:r>
              <a:rPr lang="ru-RU" dirty="0" err="1"/>
              <a:t>громадської</a:t>
            </a:r>
            <a:r>
              <a:rPr lang="ru-RU" dirty="0"/>
              <a:t>, </a:t>
            </a:r>
            <a:r>
              <a:rPr lang="ru-RU" dirty="0" err="1"/>
              <a:t>наукової</a:t>
            </a:r>
            <a:r>
              <a:rPr lang="ru-RU" dirty="0"/>
              <a:t> </a:t>
            </a:r>
            <a:r>
              <a:rPr lang="ru-RU" dirty="0" err="1"/>
              <a:t>діяльності</a:t>
            </a:r>
            <a:r>
              <a:rPr lang="ru-RU" dirty="0"/>
              <a:t>, </a:t>
            </a:r>
            <a:r>
              <a:rPr lang="ru-RU" dirty="0" err="1"/>
              <a:t>проходження</a:t>
            </a:r>
            <a:r>
              <a:rPr lang="ru-RU" dirty="0"/>
              <a:t> </a:t>
            </a:r>
            <a:r>
              <a:rPr lang="ru-RU" dirty="0" err="1"/>
              <a:t>служби</a:t>
            </a:r>
            <a:r>
              <a:rPr lang="ru-RU" dirty="0"/>
              <a:t> </a:t>
            </a:r>
            <a:r>
              <a:rPr lang="ru-RU" dirty="0" err="1"/>
              <a:t>чи</a:t>
            </a:r>
            <a:r>
              <a:rPr lang="ru-RU" dirty="0"/>
              <a:t> </a:t>
            </a:r>
            <a:r>
              <a:rPr lang="ru-RU" dirty="0" err="1"/>
              <a:t>навчання</a:t>
            </a:r>
            <a:r>
              <a:rPr lang="ru-RU" dirty="0"/>
              <a:t>.</a:t>
            </a:r>
          </a:p>
          <a:p>
            <a:r>
              <a:rPr lang="ru-RU" dirty="0" err="1"/>
              <a:t>Якщо</a:t>
            </a:r>
            <a:r>
              <a:rPr lang="ru-RU" dirty="0"/>
              <a:t> </a:t>
            </a:r>
            <a:r>
              <a:rPr lang="ru-RU" dirty="0" err="1"/>
              <a:t>хоча</a:t>
            </a:r>
            <a:r>
              <a:rPr lang="ru-RU" dirty="0"/>
              <a:t> б одна з </a:t>
            </a:r>
            <a:r>
              <a:rPr lang="ru-RU" dirty="0" err="1"/>
              <a:t>цих</a:t>
            </a:r>
            <a:r>
              <a:rPr lang="ru-RU" dirty="0"/>
              <a:t> умов не </a:t>
            </a:r>
            <a:r>
              <a:rPr lang="ru-RU" dirty="0" err="1"/>
              <a:t>виконана</a:t>
            </a:r>
            <a:r>
              <a:rPr lang="ru-RU" dirty="0"/>
              <a:t>, особа не </a:t>
            </a:r>
            <a:r>
              <a:rPr lang="ru-RU" dirty="0" err="1"/>
              <a:t>може</a:t>
            </a:r>
            <a:r>
              <a:rPr lang="ru-RU" dirty="0"/>
              <a:t> </a:t>
            </a:r>
            <a:r>
              <a:rPr lang="ru-RU" dirty="0" err="1"/>
              <a:t>вважатися</a:t>
            </a:r>
            <a:r>
              <a:rPr lang="ru-RU" dirty="0"/>
              <a:t> </a:t>
            </a:r>
            <a:r>
              <a:rPr lang="ru-RU" dirty="0" err="1"/>
              <a:t>викривачем</a:t>
            </a:r>
            <a:r>
              <a:rPr lang="ru-RU" dirty="0"/>
              <a:t>, і НАЗК не </a:t>
            </a:r>
            <a:r>
              <a:rPr lang="ru-RU" dirty="0" err="1"/>
              <a:t>може</a:t>
            </a:r>
            <a:r>
              <a:rPr lang="ru-RU" dirty="0"/>
              <a:t> </a:t>
            </a:r>
            <a:r>
              <a:rPr lang="ru-RU" dirty="0" err="1"/>
              <a:t>розглядати</a:t>
            </a:r>
            <a:r>
              <a:rPr lang="ru-RU" dirty="0"/>
              <a:t> </a:t>
            </a:r>
            <a:r>
              <a:rPr lang="ru-RU" dirty="0" err="1"/>
              <a:t>повідомлення</a:t>
            </a:r>
            <a:r>
              <a:rPr lang="ru-RU" dirty="0"/>
              <a:t> </a:t>
            </a:r>
            <a:r>
              <a:rPr lang="ru-RU" dirty="0" err="1"/>
              <a:t>від</a:t>
            </a:r>
            <a:r>
              <a:rPr lang="ru-RU" dirty="0"/>
              <a:t> </a:t>
            </a:r>
            <a:r>
              <a:rPr lang="ru-RU" dirty="0" err="1"/>
              <a:t>неї</a:t>
            </a:r>
            <a:r>
              <a:rPr lang="ru-RU" dirty="0"/>
              <a:t>.</a:t>
            </a:r>
          </a:p>
        </p:txBody>
      </p:sp>
    </p:spTree>
    <p:extLst>
      <p:ext uri="{BB962C8B-B14F-4D97-AF65-F5344CB8AC3E}">
        <p14:creationId xmlns:p14="http://schemas.microsoft.com/office/powerpoint/2010/main" val="3371616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Ось </a:t>
            </a:r>
            <a:r>
              <a:rPr lang="ru-RU" sz="2400" dirty="0" err="1"/>
              <a:t>тільки</a:t>
            </a:r>
            <a:r>
              <a:rPr lang="ru-RU" sz="2400" dirty="0"/>
              <a:t> </a:t>
            </a:r>
            <a:r>
              <a:rPr lang="ru-RU" sz="2400" dirty="0" err="1"/>
              <a:t>деякі</a:t>
            </a:r>
            <a:r>
              <a:rPr lang="ru-RU" sz="2400" dirty="0"/>
              <a:t> </a:t>
            </a:r>
            <a:r>
              <a:rPr lang="ru-RU" sz="2400" dirty="0" err="1"/>
              <a:t>приклади</a:t>
            </a:r>
            <a:r>
              <a:rPr lang="ru-RU" sz="2400" dirty="0"/>
              <a:t> того, як </a:t>
            </a:r>
            <a:r>
              <a:rPr lang="ru-RU" sz="2400" dirty="0" err="1"/>
              <a:t>викривачі</a:t>
            </a:r>
            <a:r>
              <a:rPr lang="ru-RU" sz="2400" dirty="0"/>
              <a:t> </a:t>
            </a:r>
            <a:r>
              <a:rPr lang="ru-RU" sz="2400" dirty="0" err="1"/>
              <a:t>корупції</a:t>
            </a:r>
            <a:r>
              <a:rPr lang="ru-RU" sz="2400" dirty="0"/>
              <a:t> </a:t>
            </a:r>
            <a:r>
              <a:rPr lang="ru-RU" sz="2400" dirty="0" err="1"/>
              <a:t>запобігли</a:t>
            </a:r>
            <a:r>
              <a:rPr lang="ru-RU" sz="2400" dirty="0"/>
              <a:t> </a:t>
            </a:r>
            <a:r>
              <a:rPr lang="ru-RU" sz="2400" dirty="0" err="1"/>
              <a:t>злочину</a:t>
            </a:r>
            <a:r>
              <a:rPr lang="ru-RU" sz="2400" dirty="0"/>
              <a:t>, </a:t>
            </a:r>
            <a:r>
              <a:rPr lang="ru-RU" sz="2400" dirty="0" err="1"/>
              <a:t>допомогли</a:t>
            </a:r>
            <a:r>
              <a:rPr lang="ru-RU" sz="2400" dirty="0"/>
              <a:t> </a:t>
            </a:r>
            <a:r>
              <a:rPr lang="ru-RU" sz="2400" dirty="0" err="1"/>
              <a:t>країні</a:t>
            </a:r>
            <a:r>
              <a:rPr lang="ru-RU" sz="2400" dirty="0"/>
              <a:t> і </a:t>
            </a:r>
            <a:r>
              <a:rPr lang="ru-RU" sz="2400" dirty="0" err="1"/>
              <a:t>заробили</a:t>
            </a:r>
            <a:r>
              <a:rPr lang="ru-RU" sz="2400" dirty="0"/>
              <a:t> при </a:t>
            </a:r>
            <a:r>
              <a:rPr lang="ru-RU" sz="2400" dirty="0" err="1"/>
              <a:t>цьому</a:t>
            </a:r>
            <a:r>
              <a:rPr lang="ru-RU" sz="2400" dirty="0"/>
              <a:t> грошей:</a:t>
            </a:r>
          </a:p>
        </p:txBody>
      </p:sp>
      <p:sp>
        <p:nvSpPr>
          <p:cNvPr id="3" name="Объект 2"/>
          <p:cNvSpPr>
            <a:spLocks noGrp="1"/>
          </p:cNvSpPr>
          <p:nvPr>
            <p:ph idx="1"/>
          </p:nvPr>
        </p:nvSpPr>
        <p:spPr>
          <a:xfrm>
            <a:off x="524656" y="2052918"/>
            <a:ext cx="10927829" cy="4195481"/>
          </a:xfrm>
        </p:spPr>
        <p:txBody>
          <a:bodyPr>
            <a:normAutofit lnSpcReduction="10000"/>
          </a:bodyPr>
          <a:lstStyle/>
          <a:p>
            <a:r>
              <a:rPr lang="ru-RU" dirty="0"/>
              <a:t>У 2019 </a:t>
            </a:r>
            <a:r>
              <a:rPr lang="ru-RU" dirty="0" err="1"/>
              <a:t>році</a:t>
            </a:r>
            <a:r>
              <a:rPr lang="ru-RU" dirty="0"/>
              <a:t> </a:t>
            </a:r>
            <a:r>
              <a:rPr lang="ru-RU" dirty="0" err="1"/>
              <a:t>чотири</a:t>
            </a:r>
            <a:r>
              <a:rPr lang="ru-RU" dirty="0"/>
              <a:t> </a:t>
            </a:r>
            <a:r>
              <a:rPr lang="ru-RU" dirty="0" err="1"/>
              <a:t>викривачі</a:t>
            </a:r>
            <a:r>
              <a:rPr lang="ru-RU" dirty="0"/>
              <a:t> подали позови </a:t>
            </a:r>
            <a:r>
              <a:rPr lang="ru-RU" dirty="0" err="1"/>
              <a:t>проти</a:t>
            </a:r>
            <a:r>
              <a:rPr lang="ru-RU" dirty="0"/>
              <a:t> </a:t>
            </a:r>
            <a:r>
              <a:rPr lang="ru-RU" dirty="0" err="1"/>
              <a:t>фармацевтичної</a:t>
            </a:r>
            <a:r>
              <a:rPr lang="ru-RU" dirty="0"/>
              <a:t> </a:t>
            </a:r>
            <a:r>
              <a:rPr lang="ru-RU" dirty="0" err="1"/>
              <a:t>компанії</a:t>
            </a:r>
            <a:r>
              <a:rPr lang="ru-RU" dirty="0"/>
              <a:t> </a:t>
            </a:r>
            <a:r>
              <a:rPr lang="en-US" dirty="0"/>
              <a:t>Eli Lilly </a:t>
            </a:r>
            <a:r>
              <a:rPr lang="ru-RU" dirty="0"/>
              <a:t>за маркетинг незаконного препарату, не </a:t>
            </a:r>
            <a:r>
              <a:rPr lang="ru-RU" dirty="0" err="1"/>
              <a:t>схваленого</a:t>
            </a:r>
            <a:r>
              <a:rPr lang="ru-RU" dirty="0"/>
              <a:t> </a:t>
            </a:r>
            <a:r>
              <a:rPr lang="en-US" dirty="0"/>
              <a:t>FDA. Eli Lilly </a:t>
            </a:r>
            <a:r>
              <a:rPr lang="ru-RU" dirty="0" err="1"/>
              <a:t>були</a:t>
            </a:r>
            <a:r>
              <a:rPr lang="ru-RU" dirty="0"/>
              <a:t> </a:t>
            </a:r>
            <a:r>
              <a:rPr lang="ru-RU" dirty="0" err="1"/>
              <a:t>оштрафовані</a:t>
            </a:r>
            <a:r>
              <a:rPr lang="ru-RU" dirty="0"/>
              <a:t> на $1,415 млрд. </a:t>
            </a:r>
            <a:r>
              <a:rPr lang="ru-RU" dirty="0" err="1"/>
              <a:t>Ця</a:t>
            </a:r>
            <a:r>
              <a:rPr lang="ru-RU" dirty="0"/>
              <a:t> сума включала $ 515 млн </a:t>
            </a:r>
            <a:r>
              <a:rPr lang="ru-RU" dirty="0" err="1"/>
              <a:t>кримінального</a:t>
            </a:r>
            <a:r>
              <a:rPr lang="ru-RU" dirty="0"/>
              <a:t> штрафу і $800 млн </a:t>
            </a:r>
            <a:r>
              <a:rPr lang="ru-RU" dirty="0" err="1"/>
              <a:t>громадянського</a:t>
            </a:r>
            <a:r>
              <a:rPr lang="ru-RU" dirty="0"/>
              <a:t> </a:t>
            </a:r>
            <a:r>
              <a:rPr lang="ru-RU" dirty="0" err="1"/>
              <a:t>врегулювання</a:t>
            </a:r>
            <a:r>
              <a:rPr lang="ru-RU" dirty="0"/>
              <a:t>. </a:t>
            </a:r>
            <a:r>
              <a:rPr lang="ru-RU" dirty="0" err="1"/>
              <a:t>Чотири</a:t>
            </a:r>
            <a:r>
              <a:rPr lang="ru-RU" dirty="0"/>
              <a:t> </a:t>
            </a:r>
            <a:r>
              <a:rPr lang="ru-RU" dirty="0" err="1"/>
              <a:t>викривачі</a:t>
            </a:r>
            <a:r>
              <a:rPr lang="ru-RU" dirty="0"/>
              <a:t> </a:t>
            </a:r>
            <a:r>
              <a:rPr lang="ru-RU" dirty="0" err="1"/>
              <a:t>розділили</a:t>
            </a:r>
            <a:r>
              <a:rPr lang="ru-RU" dirty="0"/>
              <a:t> </a:t>
            </a:r>
            <a:r>
              <a:rPr lang="ru-RU" dirty="0" err="1"/>
              <a:t>між</a:t>
            </a:r>
            <a:r>
              <a:rPr lang="ru-RU" dirty="0"/>
              <a:t> собою </a:t>
            </a:r>
            <a:r>
              <a:rPr lang="ru-RU" dirty="0" err="1"/>
              <a:t>нагороду</a:t>
            </a:r>
            <a:r>
              <a:rPr lang="ru-RU" dirty="0"/>
              <a:t> у $78,87 млн.</a:t>
            </a:r>
          </a:p>
          <a:p>
            <a:r>
              <a:rPr lang="ru-RU" dirty="0"/>
              <a:t>У 2009 </a:t>
            </a:r>
            <a:r>
              <a:rPr lang="ru-RU" dirty="0" err="1"/>
              <a:t>році</a:t>
            </a:r>
            <a:r>
              <a:rPr lang="ru-RU" dirty="0"/>
              <a:t> викривач заявив, </a:t>
            </a:r>
            <a:r>
              <a:rPr lang="ru-RU" dirty="0" err="1"/>
              <a:t>що</a:t>
            </a:r>
            <a:r>
              <a:rPr lang="ru-RU" dirty="0"/>
              <a:t> </a:t>
            </a:r>
            <a:r>
              <a:rPr lang="ru-RU" dirty="0" err="1"/>
              <a:t>фармацевтична</a:t>
            </a:r>
            <a:r>
              <a:rPr lang="ru-RU" dirty="0"/>
              <a:t> </a:t>
            </a:r>
            <a:r>
              <a:rPr lang="ru-RU" dirty="0" err="1"/>
              <a:t>компанія</a:t>
            </a:r>
            <a:r>
              <a:rPr lang="ru-RU" dirty="0"/>
              <a:t> </a:t>
            </a:r>
            <a:r>
              <a:rPr lang="en-US" dirty="0"/>
              <a:t>Walgreens </a:t>
            </a:r>
            <a:r>
              <a:rPr lang="ru-RU" dirty="0"/>
              <a:t>незаконно </a:t>
            </a:r>
            <a:r>
              <a:rPr lang="ru-RU" dirty="0" err="1"/>
              <a:t>підняла</a:t>
            </a:r>
            <a:r>
              <a:rPr lang="ru-RU" dirty="0"/>
              <a:t> </a:t>
            </a:r>
            <a:r>
              <a:rPr lang="ru-RU" dirty="0" err="1"/>
              <a:t>ціни</a:t>
            </a:r>
            <a:r>
              <a:rPr lang="ru-RU" dirty="0"/>
              <a:t> на </a:t>
            </a:r>
            <a:r>
              <a:rPr lang="ru-RU" dirty="0" err="1"/>
              <a:t>рецепти</a:t>
            </a:r>
            <a:r>
              <a:rPr lang="ru-RU" dirty="0"/>
              <a:t>, </a:t>
            </a:r>
            <a:r>
              <a:rPr lang="ru-RU" dirty="0" err="1"/>
              <a:t>оплачувані</a:t>
            </a:r>
            <a:r>
              <a:rPr lang="ru-RU" dirty="0"/>
              <a:t> державою за </a:t>
            </a:r>
            <a:r>
              <a:rPr lang="ru-RU" dirty="0" err="1"/>
              <a:t>програмою</a:t>
            </a:r>
            <a:r>
              <a:rPr lang="ru-RU" dirty="0"/>
              <a:t> страховки </a:t>
            </a:r>
            <a:r>
              <a:rPr lang="en-US" dirty="0"/>
              <a:t>Medicaid. </a:t>
            </a:r>
            <a:r>
              <a:rPr lang="ru-RU" dirty="0"/>
              <a:t>Викривач-фармацевт, </a:t>
            </a:r>
            <a:r>
              <a:rPr lang="ru-RU" dirty="0" err="1"/>
              <a:t>який</a:t>
            </a:r>
            <a:r>
              <a:rPr lang="ru-RU" dirty="0"/>
              <a:t> подав </a:t>
            </a:r>
            <a:r>
              <a:rPr lang="ru-RU" dirty="0" err="1"/>
              <a:t>позов</a:t>
            </a:r>
            <a:r>
              <a:rPr lang="ru-RU" dirty="0"/>
              <a:t> про </a:t>
            </a:r>
            <a:r>
              <a:rPr lang="ru-RU" dirty="0" err="1"/>
              <a:t>шахрайство</a:t>
            </a:r>
            <a:r>
              <a:rPr lang="ru-RU" dirty="0"/>
              <a:t> </a:t>
            </a:r>
            <a:r>
              <a:rPr lang="ru-RU" dirty="0" err="1"/>
              <a:t>проти</a:t>
            </a:r>
            <a:r>
              <a:rPr lang="ru-RU" dirty="0"/>
              <a:t> уряду, </a:t>
            </a:r>
            <a:r>
              <a:rPr lang="ru-RU" dirty="0" err="1"/>
              <a:t>отримав</a:t>
            </a:r>
            <a:r>
              <a:rPr lang="ru-RU" dirty="0"/>
              <a:t> $5 млн в </a:t>
            </a:r>
            <a:r>
              <a:rPr lang="ru-RU" dirty="0" err="1"/>
              <a:t>якості</a:t>
            </a:r>
            <a:r>
              <a:rPr lang="ru-RU" dirty="0"/>
              <a:t> нагороди.</a:t>
            </a:r>
          </a:p>
          <a:p>
            <a:r>
              <a:rPr lang="ru-RU" dirty="0"/>
              <a:t>У 2003 </a:t>
            </a:r>
            <a:r>
              <a:rPr lang="ru-RU" dirty="0" err="1"/>
              <a:t>році</a:t>
            </a:r>
            <a:r>
              <a:rPr lang="ru-RU" dirty="0"/>
              <a:t> фармацевт </a:t>
            </a:r>
            <a:r>
              <a:rPr lang="ru-RU" dirty="0" err="1"/>
              <a:t>зловив</a:t>
            </a:r>
            <a:r>
              <a:rPr lang="ru-RU" dirty="0"/>
              <a:t> </a:t>
            </a:r>
            <a:r>
              <a:rPr lang="ru-RU" dirty="0" err="1"/>
              <a:t>керівництво</a:t>
            </a:r>
            <a:r>
              <a:rPr lang="ru-RU" dirty="0"/>
              <a:t> </a:t>
            </a:r>
            <a:r>
              <a:rPr lang="en-US" dirty="0" err="1"/>
              <a:t>Johnson&amp;Johnson</a:t>
            </a:r>
            <a:r>
              <a:rPr lang="en-US" dirty="0"/>
              <a:t> </a:t>
            </a:r>
            <a:r>
              <a:rPr lang="ru-RU" dirty="0"/>
              <a:t>на </a:t>
            </a:r>
            <a:r>
              <a:rPr lang="ru-RU" dirty="0" err="1"/>
              <a:t>шахрайських</a:t>
            </a:r>
            <a:r>
              <a:rPr lang="ru-RU" dirty="0"/>
              <a:t> </a:t>
            </a:r>
            <a:r>
              <a:rPr lang="ru-RU" dirty="0" err="1"/>
              <a:t>прийомах</a:t>
            </a:r>
            <a:r>
              <a:rPr lang="ru-RU" dirty="0"/>
              <a:t> маркетингу. У </a:t>
            </a:r>
            <a:r>
              <a:rPr lang="ru-RU" dirty="0" err="1"/>
              <a:t>позові</a:t>
            </a:r>
            <a:r>
              <a:rPr lang="ru-RU" dirty="0"/>
              <a:t> </a:t>
            </a:r>
            <a:r>
              <a:rPr lang="ru-RU" dirty="0" err="1"/>
              <a:t>стверджувалося</a:t>
            </a:r>
            <a:r>
              <a:rPr lang="ru-RU" dirty="0"/>
              <a:t>, </a:t>
            </a:r>
            <a:r>
              <a:rPr lang="ru-RU" dirty="0" err="1"/>
              <a:t>що</a:t>
            </a:r>
            <a:r>
              <a:rPr lang="ru-RU" dirty="0"/>
              <a:t> </a:t>
            </a:r>
            <a:r>
              <a:rPr lang="ru-RU" dirty="0" err="1"/>
              <a:t>фармацевтична</a:t>
            </a:r>
            <a:r>
              <a:rPr lang="ru-RU" dirty="0"/>
              <a:t> </a:t>
            </a:r>
            <a:r>
              <a:rPr lang="ru-RU" dirty="0" err="1"/>
              <a:t>компанія</a:t>
            </a:r>
            <a:r>
              <a:rPr lang="ru-RU" dirty="0"/>
              <a:t> </a:t>
            </a:r>
            <a:r>
              <a:rPr lang="ru-RU" dirty="0" err="1"/>
              <a:t>сприяла</a:t>
            </a:r>
            <a:r>
              <a:rPr lang="ru-RU" dirty="0"/>
              <a:t> </a:t>
            </a:r>
            <a:r>
              <a:rPr lang="ru-RU" dirty="0" err="1"/>
              <a:t>просуванню</a:t>
            </a:r>
            <a:r>
              <a:rPr lang="ru-RU" dirty="0"/>
              <a:t> препарату </a:t>
            </a:r>
            <a:r>
              <a:rPr lang="ru-RU" dirty="0" err="1"/>
              <a:t>від</a:t>
            </a:r>
            <a:r>
              <a:rPr lang="ru-RU" dirty="0"/>
              <a:t> </a:t>
            </a:r>
            <a:r>
              <a:rPr lang="ru-RU" dirty="0" err="1"/>
              <a:t>шизофренії</a:t>
            </a:r>
            <a:r>
              <a:rPr lang="ru-RU" dirty="0"/>
              <a:t>, не </a:t>
            </a:r>
            <a:r>
              <a:rPr lang="ru-RU" dirty="0" err="1"/>
              <a:t>схваленого</a:t>
            </a:r>
            <a:r>
              <a:rPr lang="ru-RU" dirty="0"/>
              <a:t> </a:t>
            </a:r>
            <a:r>
              <a:rPr lang="en-US" dirty="0"/>
              <a:t>FDA, </a:t>
            </a:r>
            <a:r>
              <a:rPr lang="ru-RU" dirty="0"/>
              <a:t>для </a:t>
            </a:r>
            <a:r>
              <a:rPr lang="ru-RU" dirty="0" err="1"/>
              <a:t>зняття</a:t>
            </a:r>
            <a:r>
              <a:rPr lang="ru-RU" dirty="0"/>
              <a:t> </a:t>
            </a:r>
            <a:r>
              <a:rPr lang="ru-RU" dirty="0" err="1"/>
              <a:t>тривоги</a:t>
            </a:r>
            <a:r>
              <a:rPr lang="ru-RU" dirty="0"/>
              <a:t> і </a:t>
            </a:r>
            <a:r>
              <a:rPr lang="ru-RU" dirty="0" err="1"/>
              <a:t>агресії</a:t>
            </a:r>
            <a:r>
              <a:rPr lang="ru-RU" dirty="0"/>
              <a:t> у </a:t>
            </a:r>
            <a:r>
              <a:rPr lang="ru-RU" dirty="0" err="1"/>
              <a:t>пацієнтів</a:t>
            </a:r>
            <a:r>
              <a:rPr lang="ru-RU" dirty="0"/>
              <a:t> з </a:t>
            </a:r>
            <a:r>
              <a:rPr lang="ru-RU" dirty="0" err="1"/>
              <a:t>недоумством</a:t>
            </a:r>
            <a:r>
              <a:rPr lang="ru-RU" dirty="0"/>
              <a:t>. </a:t>
            </a:r>
            <a:r>
              <a:rPr lang="ru-RU" dirty="0" err="1"/>
              <a:t>Викривачі</a:t>
            </a:r>
            <a:r>
              <a:rPr lang="ru-RU" dirty="0"/>
              <a:t> </a:t>
            </a:r>
            <a:r>
              <a:rPr lang="ru-RU" dirty="0" err="1"/>
              <a:t>винагороджені</a:t>
            </a:r>
            <a:r>
              <a:rPr lang="ru-RU" dirty="0"/>
              <a:t> </a:t>
            </a:r>
            <a:r>
              <a:rPr lang="ru-RU" dirty="0" err="1"/>
              <a:t>премією</a:t>
            </a:r>
            <a:r>
              <a:rPr lang="ru-RU" dirty="0"/>
              <a:t> у $27,7 млн.</a:t>
            </a:r>
          </a:p>
        </p:txBody>
      </p:sp>
    </p:spTree>
    <p:extLst>
      <p:ext uri="{BB962C8B-B14F-4D97-AF65-F5344CB8AC3E}">
        <p14:creationId xmlns:p14="http://schemas.microsoft.com/office/powerpoint/2010/main" val="538319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Так, у </a:t>
            </a:r>
            <a:r>
              <a:rPr lang="ru-RU" dirty="0" err="1"/>
              <a:t>Канаді</a:t>
            </a:r>
            <a:r>
              <a:rPr lang="ru-RU" dirty="0"/>
              <a:t> </a:t>
            </a:r>
            <a:r>
              <a:rPr lang="ru-RU" dirty="0" err="1"/>
              <a:t>головну</a:t>
            </a:r>
            <a:r>
              <a:rPr lang="ru-RU" dirty="0"/>
              <a:t> роль в </a:t>
            </a:r>
            <a:r>
              <a:rPr lang="ru-RU" dirty="0" err="1"/>
              <a:t>організаціях</a:t>
            </a:r>
            <a:r>
              <a:rPr lang="ru-RU" dirty="0"/>
              <a:t> </a:t>
            </a:r>
            <a:r>
              <a:rPr lang="ru-RU" dirty="0" err="1"/>
              <a:t>щодо</a:t>
            </a:r>
            <a:r>
              <a:rPr lang="ru-RU" dirty="0"/>
              <a:t> </a:t>
            </a:r>
            <a:r>
              <a:rPr lang="ru-RU" dirty="0" err="1"/>
              <a:t>службового</a:t>
            </a:r>
            <a:r>
              <a:rPr lang="ru-RU" dirty="0"/>
              <a:t> </a:t>
            </a:r>
            <a:r>
              <a:rPr lang="ru-RU" dirty="0" err="1"/>
              <a:t>викриття</a:t>
            </a:r>
            <a:r>
              <a:rPr lang="ru-RU" dirty="0"/>
              <a:t> </a:t>
            </a:r>
            <a:r>
              <a:rPr lang="ru-RU" dirty="0" err="1"/>
              <a:t>відіграє</a:t>
            </a:r>
            <a:r>
              <a:rPr lang="ru-RU" dirty="0"/>
              <a:t> </a:t>
            </a:r>
            <a:r>
              <a:rPr lang="ru-RU" dirty="0" err="1"/>
              <a:t>посадова</a:t>
            </a:r>
            <a:r>
              <a:rPr lang="ru-RU" dirty="0"/>
              <a:t> особа, </a:t>
            </a:r>
            <a:r>
              <a:rPr lang="ru-RU" dirty="0" err="1"/>
              <a:t>уповноважена</a:t>
            </a:r>
            <a:r>
              <a:rPr lang="ru-RU" dirty="0"/>
              <a:t> </a:t>
            </a:r>
            <a:r>
              <a:rPr lang="ru-RU" dirty="0" err="1"/>
              <a:t>приймати</a:t>
            </a:r>
            <a:r>
              <a:rPr lang="ru-RU" dirty="0"/>
              <a:t> до </a:t>
            </a:r>
            <a:r>
              <a:rPr lang="ru-RU" dirty="0" err="1"/>
              <a:t>розгляду</a:t>
            </a:r>
            <a:r>
              <a:rPr lang="ru-RU" dirty="0"/>
              <a:t> </a:t>
            </a:r>
            <a:r>
              <a:rPr lang="ru-RU" dirty="0" err="1"/>
              <a:t>повідомлення</a:t>
            </a:r>
            <a:endParaRPr lang="ru-RU" dirty="0"/>
          </a:p>
          <a:p>
            <a:r>
              <a:rPr lang="ru-RU" dirty="0"/>
              <a:t>про </a:t>
            </a:r>
            <a:r>
              <a:rPr lang="ru-RU" dirty="0" err="1"/>
              <a:t>відхилення</a:t>
            </a:r>
            <a:r>
              <a:rPr lang="ru-RU" dirty="0"/>
              <a:t> у </a:t>
            </a:r>
            <a:r>
              <a:rPr lang="ru-RU" dirty="0" err="1"/>
              <a:t>поведінці</a:t>
            </a:r>
            <a:r>
              <a:rPr lang="ru-RU" dirty="0"/>
              <a:t> </a:t>
            </a:r>
            <a:r>
              <a:rPr lang="ru-RU" dirty="0" err="1"/>
              <a:t>службових</a:t>
            </a:r>
            <a:r>
              <a:rPr lang="ru-RU" dirty="0"/>
              <a:t> </a:t>
            </a:r>
            <a:r>
              <a:rPr lang="ru-RU" dirty="0" err="1"/>
              <a:t>осіб</a:t>
            </a:r>
            <a:r>
              <a:rPr lang="ru-RU" dirty="0"/>
              <a:t> </a:t>
            </a:r>
            <a:r>
              <a:rPr lang="ru-RU" dirty="0" err="1"/>
              <a:t>усередині</a:t>
            </a:r>
            <a:r>
              <a:rPr lang="ru-RU" dirty="0"/>
              <a:t> </a:t>
            </a:r>
            <a:r>
              <a:rPr lang="ru-RU" dirty="0" err="1"/>
              <a:t>організації</a:t>
            </a:r>
            <a:r>
              <a:rPr lang="ru-RU" dirty="0"/>
              <a:t>. </a:t>
            </a:r>
            <a:r>
              <a:rPr lang="ru-RU" dirty="0" err="1"/>
              <a:t>Ця</a:t>
            </a:r>
            <a:r>
              <a:rPr lang="ru-RU" dirty="0"/>
              <a:t> особа</a:t>
            </a:r>
          </a:p>
          <a:p>
            <a:r>
              <a:rPr lang="ru-RU" dirty="0" err="1"/>
              <a:t>зобов’язана</a:t>
            </a:r>
            <a:r>
              <a:rPr lang="ru-RU" dirty="0"/>
              <a:t> </a:t>
            </a:r>
            <a:r>
              <a:rPr lang="ru-RU" dirty="0" err="1"/>
              <a:t>перевірити</a:t>
            </a:r>
            <a:r>
              <a:rPr lang="ru-RU" dirty="0"/>
              <a:t> та </a:t>
            </a:r>
            <a:r>
              <a:rPr lang="ru-RU" dirty="0" err="1"/>
              <a:t>проаналізувати</a:t>
            </a:r>
            <a:r>
              <a:rPr lang="ru-RU" dirty="0"/>
              <a:t> </a:t>
            </a:r>
            <a:r>
              <a:rPr lang="ru-RU" dirty="0" err="1"/>
              <a:t>подану</a:t>
            </a:r>
            <a:r>
              <a:rPr lang="ru-RU" dirty="0"/>
              <a:t> </a:t>
            </a:r>
            <a:r>
              <a:rPr lang="ru-RU" dirty="0" err="1"/>
              <a:t>інформацію</a:t>
            </a:r>
            <a:r>
              <a:rPr lang="ru-RU" dirty="0"/>
              <a:t> у межах </a:t>
            </a:r>
            <a:r>
              <a:rPr lang="ru-RU" dirty="0" err="1"/>
              <a:t>службового</a:t>
            </a:r>
            <a:r>
              <a:rPr lang="ru-RU" dirty="0"/>
              <a:t> </a:t>
            </a:r>
            <a:r>
              <a:rPr lang="ru-RU" dirty="0" err="1"/>
              <a:t>розслідування</a:t>
            </a:r>
            <a:r>
              <a:rPr lang="ru-RU" dirty="0"/>
              <a:t>, </a:t>
            </a:r>
            <a:r>
              <a:rPr lang="ru-RU" dirty="0" err="1"/>
              <a:t>консультувати</a:t>
            </a:r>
            <a:r>
              <a:rPr lang="ru-RU" dirty="0"/>
              <a:t> та </a:t>
            </a:r>
            <a:r>
              <a:rPr lang="ru-RU" dirty="0" err="1"/>
              <a:t>координувати</a:t>
            </a:r>
            <a:r>
              <a:rPr lang="ru-RU" dirty="0"/>
              <a:t> </a:t>
            </a:r>
            <a:r>
              <a:rPr lang="ru-RU" dirty="0" err="1"/>
              <a:t>дії</a:t>
            </a:r>
            <a:r>
              <a:rPr lang="ru-RU" dirty="0"/>
              <a:t> </a:t>
            </a:r>
            <a:r>
              <a:rPr lang="ru-RU" dirty="0" err="1"/>
              <a:t>викривача</a:t>
            </a:r>
            <a:r>
              <a:rPr lang="ru-RU" dirty="0"/>
              <a:t>, </a:t>
            </a:r>
            <a:r>
              <a:rPr lang="ru-RU" dirty="0" err="1"/>
              <a:t>складати</a:t>
            </a:r>
            <a:r>
              <a:rPr lang="ru-RU" dirty="0"/>
              <a:t> </a:t>
            </a:r>
            <a:r>
              <a:rPr lang="ru-RU" dirty="0" err="1"/>
              <a:t>звіти</a:t>
            </a:r>
            <a:r>
              <a:rPr lang="ru-RU" dirty="0"/>
              <a:t> та </a:t>
            </a:r>
            <a:r>
              <a:rPr lang="ru-RU" dirty="0" err="1"/>
              <a:t>рекомендації</a:t>
            </a:r>
            <a:r>
              <a:rPr lang="ru-RU" dirty="0"/>
              <a:t> для </a:t>
            </a:r>
            <a:r>
              <a:rPr lang="ru-RU" dirty="0" err="1"/>
              <a:t>керівника</a:t>
            </a:r>
            <a:r>
              <a:rPr lang="ru-RU" dirty="0"/>
              <a:t> </a:t>
            </a:r>
            <a:r>
              <a:rPr lang="ru-RU" dirty="0" err="1"/>
              <a:t>організації</a:t>
            </a:r>
            <a:r>
              <a:rPr lang="ru-RU" dirty="0"/>
              <a:t>. </a:t>
            </a:r>
            <a:r>
              <a:rPr lang="ru-RU" dirty="0" err="1"/>
              <a:t>Ця</a:t>
            </a:r>
            <a:r>
              <a:rPr lang="ru-RU" dirty="0"/>
              <a:t> посада за </a:t>
            </a:r>
            <a:r>
              <a:rPr lang="ru-RU" dirty="0" err="1"/>
              <a:t>канадським</a:t>
            </a:r>
            <a:endParaRPr lang="ru-RU" dirty="0"/>
          </a:p>
          <a:p>
            <a:r>
              <a:rPr lang="ru-RU" dirty="0" err="1"/>
              <a:t>законодавством</a:t>
            </a:r>
            <a:r>
              <a:rPr lang="ru-RU" dirty="0"/>
              <a:t> </a:t>
            </a:r>
            <a:r>
              <a:rPr lang="ru-RU" dirty="0" err="1"/>
              <a:t>називається</a:t>
            </a:r>
            <a:r>
              <a:rPr lang="ru-RU" dirty="0"/>
              <a:t> </a:t>
            </a:r>
            <a:r>
              <a:rPr lang="en-US" dirty="0"/>
              <a:t>Senior Officer – </a:t>
            </a:r>
            <a:r>
              <a:rPr lang="ru-RU" dirty="0"/>
              <a:t>старший </a:t>
            </a:r>
            <a:r>
              <a:rPr lang="ru-RU" dirty="0" err="1"/>
              <a:t>спеціаліст</a:t>
            </a:r>
            <a:r>
              <a:rPr lang="ru-RU" dirty="0"/>
              <a:t>. </a:t>
            </a:r>
            <a:r>
              <a:rPr lang="ru-RU" dirty="0" err="1"/>
              <a:t>Він</a:t>
            </a:r>
            <a:r>
              <a:rPr lang="ru-RU" dirty="0"/>
              <a:t> </a:t>
            </a:r>
            <a:r>
              <a:rPr lang="ru-RU" dirty="0" err="1"/>
              <a:t>призначається</a:t>
            </a:r>
            <a:r>
              <a:rPr lang="ru-RU" dirty="0"/>
              <a:t> заступником </a:t>
            </a:r>
            <a:r>
              <a:rPr lang="ru-RU" dirty="0" err="1"/>
              <a:t>керівника</a:t>
            </a:r>
            <a:r>
              <a:rPr lang="ru-RU" dirty="0"/>
              <a:t> </a:t>
            </a:r>
            <a:r>
              <a:rPr lang="ru-RU" dirty="0" err="1"/>
              <a:t>міністерства</a:t>
            </a:r>
            <a:r>
              <a:rPr lang="ru-RU" dirty="0"/>
              <a:t> </a:t>
            </a:r>
            <a:r>
              <a:rPr lang="ru-RU" dirty="0" err="1"/>
              <a:t>або</a:t>
            </a:r>
            <a:r>
              <a:rPr lang="ru-RU" dirty="0"/>
              <a:t> установи </a:t>
            </a:r>
            <a:r>
              <a:rPr lang="ru-RU" dirty="0" err="1"/>
              <a:t>Канади</a:t>
            </a:r>
            <a:r>
              <a:rPr lang="ru-RU" dirty="0"/>
              <a:t>. </a:t>
            </a:r>
            <a:r>
              <a:rPr lang="ru-RU" dirty="0" err="1"/>
              <a:t>Його</a:t>
            </a:r>
            <a:r>
              <a:rPr lang="ru-RU" dirty="0"/>
              <a:t> номер телефону, </a:t>
            </a:r>
            <a:r>
              <a:rPr lang="ru-RU" dirty="0" err="1"/>
              <a:t>місцезнаходження</a:t>
            </a:r>
            <a:r>
              <a:rPr lang="ru-RU" dirty="0"/>
              <a:t> </a:t>
            </a:r>
            <a:r>
              <a:rPr lang="ru-RU" dirty="0" err="1"/>
              <a:t>повідомляються</a:t>
            </a:r>
            <a:r>
              <a:rPr lang="ru-RU" dirty="0"/>
              <a:t> </a:t>
            </a:r>
            <a:r>
              <a:rPr lang="ru-RU" dirty="0" err="1"/>
              <a:t>співробітникам</a:t>
            </a:r>
            <a:r>
              <a:rPr lang="ru-RU" dirty="0"/>
              <a:t>. </a:t>
            </a:r>
            <a:r>
              <a:rPr lang="ru-RU" dirty="0" err="1"/>
              <a:t>Ця</a:t>
            </a:r>
            <a:r>
              <a:rPr lang="ru-RU" dirty="0"/>
              <a:t> </a:t>
            </a:r>
            <a:r>
              <a:rPr lang="ru-RU" dirty="0" err="1"/>
              <a:t>інформація</a:t>
            </a:r>
            <a:r>
              <a:rPr lang="ru-RU" dirty="0"/>
              <a:t> </a:t>
            </a:r>
            <a:r>
              <a:rPr lang="ru-RU" dirty="0" err="1"/>
              <a:t>також</a:t>
            </a:r>
            <a:r>
              <a:rPr lang="ru-RU" dirty="0"/>
              <a:t> </a:t>
            </a:r>
            <a:r>
              <a:rPr lang="ru-RU" dirty="0" err="1"/>
              <a:t>розміщується</a:t>
            </a:r>
            <a:r>
              <a:rPr lang="ru-RU" dirty="0"/>
              <a:t> на </a:t>
            </a:r>
            <a:r>
              <a:rPr lang="ru-RU" dirty="0" err="1"/>
              <a:t>Інтернет-сайті</a:t>
            </a:r>
            <a:r>
              <a:rPr lang="ru-RU" dirty="0"/>
              <a:t> </a:t>
            </a:r>
            <a:r>
              <a:rPr lang="ru-RU" dirty="0" err="1"/>
              <a:t>Управління</a:t>
            </a:r>
            <a:r>
              <a:rPr lang="ru-RU" dirty="0"/>
              <a:t> </a:t>
            </a:r>
            <a:r>
              <a:rPr lang="ru-RU" dirty="0" err="1"/>
              <a:t>цінностей</a:t>
            </a:r>
            <a:r>
              <a:rPr lang="ru-RU" dirty="0"/>
              <a:t> та </a:t>
            </a:r>
            <a:r>
              <a:rPr lang="ru-RU" dirty="0" err="1"/>
              <a:t>етики</a:t>
            </a:r>
            <a:endParaRPr lang="ru-RU" dirty="0"/>
          </a:p>
          <a:p>
            <a:r>
              <a:rPr lang="ru-RU" dirty="0" err="1"/>
              <a:t>державної</a:t>
            </a:r>
            <a:r>
              <a:rPr lang="ru-RU" dirty="0"/>
              <a:t> </a:t>
            </a:r>
            <a:r>
              <a:rPr lang="ru-RU" dirty="0" err="1"/>
              <a:t>служби</a:t>
            </a:r>
            <a:r>
              <a:rPr lang="ru-RU" dirty="0"/>
              <a:t>, яке здійснює </a:t>
            </a:r>
            <a:r>
              <a:rPr lang="ru-RU" dirty="0" err="1"/>
              <a:t>нагляд</a:t>
            </a:r>
            <a:r>
              <a:rPr lang="ru-RU" dirty="0"/>
              <a:t> за </a:t>
            </a:r>
            <a:r>
              <a:rPr lang="ru-RU" dirty="0" err="1"/>
              <a:t>ефективністю</a:t>
            </a:r>
            <a:r>
              <a:rPr lang="ru-RU" dirty="0"/>
              <a:t> </a:t>
            </a:r>
            <a:r>
              <a:rPr lang="ru-RU" dirty="0" err="1"/>
              <a:t>внутрішньоміністерських</a:t>
            </a:r>
            <a:r>
              <a:rPr lang="ru-RU" dirty="0"/>
              <a:t> процедур. Старший </a:t>
            </a:r>
            <a:r>
              <a:rPr lang="ru-RU" dirty="0" err="1"/>
              <a:t>спеціаліст</a:t>
            </a:r>
            <a:r>
              <a:rPr lang="ru-RU" dirty="0"/>
              <a:t> </a:t>
            </a:r>
            <a:r>
              <a:rPr lang="ru-RU" dirty="0" err="1"/>
              <a:t>підпорядкований</a:t>
            </a:r>
            <a:r>
              <a:rPr lang="ru-RU" dirty="0"/>
              <a:t> заступнику </a:t>
            </a:r>
            <a:r>
              <a:rPr lang="ru-RU" dirty="0" err="1"/>
              <a:t>керівника</a:t>
            </a:r>
            <a:r>
              <a:rPr lang="ru-RU" dirty="0"/>
              <a:t>. </a:t>
            </a:r>
            <a:r>
              <a:rPr lang="ru-RU" dirty="0" err="1"/>
              <a:t>Він</a:t>
            </a:r>
            <a:r>
              <a:rPr lang="ru-RU" dirty="0"/>
              <a:t> </a:t>
            </a:r>
            <a:r>
              <a:rPr lang="ru-RU" dirty="0" err="1"/>
              <a:t>щороку</a:t>
            </a:r>
            <a:r>
              <a:rPr lang="ru-RU" dirty="0"/>
              <a:t> за результатами </a:t>
            </a:r>
            <a:r>
              <a:rPr lang="ru-RU" dirty="0" err="1"/>
              <a:t>своєї</a:t>
            </a:r>
            <a:r>
              <a:rPr lang="ru-RU" dirty="0"/>
              <a:t> </a:t>
            </a:r>
            <a:r>
              <a:rPr lang="ru-RU" dirty="0" err="1"/>
              <a:t>діяльності</a:t>
            </a:r>
            <a:r>
              <a:rPr lang="ru-RU" dirty="0"/>
              <a:t> </a:t>
            </a:r>
            <a:r>
              <a:rPr lang="ru-RU" dirty="0" err="1"/>
              <a:t>готує</a:t>
            </a:r>
            <a:r>
              <a:rPr lang="ru-RU" dirty="0"/>
              <a:t> </a:t>
            </a:r>
            <a:r>
              <a:rPr lang="ru-RU" dirty="0" err="1"/>
              <a:t>звіти</a:t>
            </a:r>
            <a:r>
              <a:rPr lang="ru-RU" dirty="0"/>
              <a:t> та </a:t>
            </a:r>
            <a:r>
              <a:rPr lang="ru-RU" dirty="0" err="1"/>
              <a:t>надає</a:t>
            </a:r>
            <a:r>
              <a:rPr lang="ru-RU" dirty="0"/>
              <a:t> </a:t>
            </a:r>
            <a:r>
              <a:rPr lang="ru-RU" dirty="0" err="1"/>
              <a:t>їх</a:t>
            </a:r>
            <a:r>
              <a:rPr lang="ru-RU" dirty="0"/>
              <a:t> заступнику </a:t>
            </a:r>
            <a:r>
              <a:rPr lang="ru-RU" dirty="0" err="1"/>
              <a:t>керівника</a:t>
            </a:r>
            <a:endParaRPr lang="ru-RU" dirty="0"/>
          </a:p>
        </p:txBody>
      </p:sp>
    </p:spTree>
    <p:extLst>
      <p:ext uri="{BB962C8B-B14F-4D97-AF65-F5344CB8AC3E}">
        <p14:creationId xmlns:p14="http://schemas.microsoft.com/office/powerpoint/2010/main" val="572542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36436"/>
          </a:xfrm>
        </p:spPr>
        <p:txBody>
          <a:bodyPr/>
          <a:lstStyle/>
          <a:p>
            <a:r>
              <a:rPr lang="ru-RU" dirty="0"/>
              <a:t>Італія</a:t>
            </a:r>
          </a:p>
        </p:txBody>
      </p:sp>
      <p:sp>
        <p:nvSpPr>
          <p:cNvPr id="3" name="Объект 2"/>
          <p:cNvSpPr>
            <a:spLocks noGrp="1"/>
          </p:cNvSpPr>
          <p:nvPr>
            <p:ph idx="1"/>
          </p:nvPr>
        </p:nvSpPr>
        <p:spPr>
          <a:xfrm>
            <a:off x="1103312" y="1499016"/>
            <a:ext cx="8946541" cy="4749383"/>
          </a:xfrm>
        </p:spPr>
        <p:txBody>
          <a:bodyPr>
            <a:normAutofit fontScale="92500"/>
          </a:bodyPr>
          <a:lstStyle/>
          <a:p>
            <a:r>
              <a:rPr lang="ru-RU" dirty="0"/>
              <a:t>П’ять </a:t>
            </a:r>
            <a:r>
              <a:rPr lang="ru-RU" dirty="0" err="1"/>
              <a:t>років</a:t>
            </a:r>
            <a:r>
              <a:rPr lang="ru-RU" dirty="0"/>
              <a:t> тому в </a:t>
            </a:r>
            <a:r>
              <a:rPr lang="ru-RU" dirty="0" err="1"/>
              <a:t>Італії</a:t>
            </a:r>
            <a:r>
              <a:rPr lang="ru-RU" dirty="0"/>
              <a:t> </a:t>
            </a:r>
            <a:r>
              <a:rPr lang="ru-RU" dirty="0" err="1"/>
              <a:t>Чіро</a:t>
            </a:r>
            <a:r>
              <a:rPr lang="ru-RU" dirty="0"/>
              <a:t> </a:t>
            </a:r>
            <a:r>
              <a:rPr lang="ru-RU" dirty="0" err="1"/>
              <a:t>Рінальді</a:t>
            </a:r>
            <a:r>
              <a:rPr lang="ru-RU" dirty="0"/>
              <a:t>, </a:t>
            </a:r>
            <a:r>
              <a:rPr lang="ru-RU" dirty="0" err="1"/>
              <a:t>співробітник</a:t>
            </a:r>
            <a:r>
              <a:rPr lang="ru-RU" dirty="0"/>
              <a:t> </a:t>
            </a:r>
            <a:r>
              <a:rPr lang="ru-RU" dirty="0" err="1"/>
              <a:t>Міністерства</a:t>
            </a:r>
            <a:r>
              <a:rPr lang="ru-RU" dirty="0"/>
              <a:t> </a:t>
            </a:r>
            <a:r>
              <a:rPr lang="ru-RU" dirty="0" err="1"/>
              <a:t>економічного</a:t>
            </a:r>
            <a:r>
              <a:rPr lang="ru-RU" dirty="0"/>
              <a:t> </a:t>
            </a:r>
            <a:r>
              <a:rPr lang="ru-RU" dirty="0" err="1"/>
              <a:t>розвитку</a:t>
            </a:r>
            <a:r>
              <a:rPr lang="ru-RU" dirty="0"/>
              <a:t>, </a:t>
            </a:r>
            <a:r>
              <a:rPr lang="ru-RU" dirty="0" err="1"/>
              <a:t>повідомив</a:t>
            </a:r>
            <a:r>
              <a:rPr lang="ru-RU" dirty="0"/>
              <a:t>, </a:t>
            </a:r>
            <a:r>
              <a:rPr lang="ru-RU" dirty="0" err="1"/>
              <a:t>що</a:t>
            </a:r>
            <a:r>
              <a:rPr lang="ru-RU" dirty="0"/>
              <a:t> </a:t>
            </a:r>
            <a:r>
              <a:rPr lang="ru-RU" dirty="0" err="1"/>
              <a:t>його</a:t>
            </a:r>
            <a:r>
              <a:rPr lang="ru-RU" dirty="0"/>
              <a:t> </a:t>
            </a:r>
            <a:r>
              <a:rPr lang="ru-RU" dirty="0" err="1"/>
              <a:t>колеги</a:t>
            </a:r>
            <a:r>
              <a:rPr lang="ru-RU" dirty="0"/>
              <a:t> </a:t>
            </a:r>
            <a:r>
              <a:rPr lang="ru-RU" dirty="0" err="1"/>
              <a:t>прогулюють</a:t>
            </a:r>
            <a:r>
              <a:rPr lang="ru-RU" dirty="0"/>
              <a:t> роботу, </a:t>
            </a:r>
            <a:r>
              <a:rPr lang="ru-RU" dirty="0" err="1"/>
              <a:t>заповнюючи</a:t>
            </a:r>
            <a:r>
              <a:rPr lang="ru-RU" dirty="0"/>
              <a:t> </a:t>
            </a:r>
            <a:r>
              <a:rPr lang="ru-RU" dirty="0" err="1"/>
              <a:t>неправдиві</a:t>
            </a:r>
            <a:r>
              <a:rPr lang="ru-RU" dirty="0"/>
              <a:t> </a:t>
            </a:r>
            <a:r>
              <a:rPr lang="ru-RU" dirty="0" err="1"/>
              <a:t>звіти</a:t>
            </a:r>
            <a:r>
              <a:rPr lang="ru-RU" dirty="0"/>
              <a:t> про свою </a:t>
            </a:r>
            <a:r>
              <a:rPr lang="ru-RU" dirty="0" err="1"/>
              <a:t>присутність</a:t>
            </a:r>
            <a:r>
              <a:rPr lang="ru-RU" dirty="0"/>
              <a:t> в </a:t>
            </a:r>
            <a:r>
              <a:rPr lang="ru-RU" dirty="0" err="1"/>
              <a:t>офісі</a:t>
            </a:r>
            <a:r>
              <a:rPr lang="ru-RU" dirty="0"/>
              <a:t>. </a:t>
            </a:r>
            <a:r>
              <a:rPr lang="ru-RU" dirty="0" err="1"/>
              <a:t>Незважаючи</a:t>
            </a:r>
            <a:r>
              <a:rPr lang="ru-RU" dirty="0"/>
              <a:t> на те, </a:t>
            </a:r>
            <a:r>
              <a:rPr lang="ru-RU" dirty="0" err="1"/>
              <a:t>що</a:t>
            </a:r>
            <a:r>
              <a:rPr lang="ru-RU" dirty="0"/>
              <a:t> кодекс </a:t>
            </a:r>
            <a:r>
              <a:rPr lang="ru-RU" dirty="0" err="1"/>
              <a:t>етики</a:t>
            </a:r>
            <a:r>
              <a:rPr lang="ru-RU" dirty="0"/>
              <a:t> для </a:t>
            </a:r>
            <a:r>
              <a:rPr lang="ru-RU" dirty="0" err="1"/>
              <a:t>державних</a:t>
            </a:r>
            <a:r>
              <a:rPr lang="ru-RU" dirty="0"/>
              <a:t> </a:t>
            </a:r>
            <a:r>
              <a:rPr lang="ru-RU" dirty="0" err="1"/>
              <a:t>службовців</a:t>
            </a:r>
            <a:r>
              <a:rPr lang="ru-RU" dirty="0"/>
              <a:t> </a:t>
            </a:r>
            <a:r>
              <a:rPr lang="ru-RU" dirty="0" err="1"/>
              <a:t>вимагає</a:t>
            </a:r>
            <a:r>
              <a:rPr lang="ru-RU" dirty="0"/>
              <a:t> </a:t>
            </a:r>
            <a:r>
              <a:rPr lang="ru-RU" dirty="0" err="1"/>
              <a:t>повідомляти</a:t>
            </a:r>
            <a:r>
              <a:rPr lang="ru-RU" dirty="0"/>
              <a:t> про </a:t>
            </a:r>
            <a:r>
              <a:rPr lang="ru-RU" dirty="0" err="1"/>
              <a:t>незаконну</a:t>
            </a:r>
            <a:r>
              <a:rPr lang="ru-RU" dirty="0"/>
              <a:t> </a:t>
            </a:r>
            <a:r>
              <a:rPr lang="ru-RU" dirty="0" err="1"/>
              <a:t>діяльність</a:t>
            </a:r>
            <a:r>
              <a:rPr lang="ru-RU" dirty="0"/>
              <a:t>, </a:t>
            </a:r>
            <a:r>
              <a:rPr lang="ru-RU" dirty="0" err="1"/>
              <a:t>Рінальді</a:t>
            </a:r>
            <a:r>
              <a:rPr lang="ru-RU" dirty="0"/>
              <a:t> </a:t>
            </a:r>
            <a:r>
              <a:rPr lang="ru-RU" dirty="0" err="1"/>
              <a:t>зазнав</a:t>
            </a:r>
            <a:r>
              <a:rPr lang="ru-RU" dirty="0"/>
              <a:t> </a:t>
            </a:r>
            <a:r>
              <a:rPr lang="ru-RU" dirty="0" err="1"/>
              <a:t>переслідувань</a:t>
            </a:r>
            <a:r>
              <a:rPr lang="ru-RU" dirty="0"/>
              <a:t>, а </a:t>
            </a:r>
            <a:r>
              <a:rPr lang="ru-RU" dirty="0" err="1"/>
              <a:t>його</a:t>
            </a:r>
            <a:r>
              <a:rPr lang="ru-RU" dirty="0"/>
              <a:t> </a:t>
            </a:r>
            <a:r>
              <a:rPr lang="ru-RU" dirty="0" err="1"/>
              <a:t>доповідь</a:t>
            </a:r>
            <a:r>
              <a:rPr lang="ru-RU" dirty="0"/>
              <a:t> </a:t>
            </a:r>
            <a:r>
              <a:rPr lang="ru-RU" dirty="0" err="1"/>
              <a:t>ігнорувалася</a:t>
            </a:r>
            <a:r>
              <a:rPr lang="ru-RU" dirty="0"/>
              <a:t> </a:t>
            </a:r>
            <a:r>
              <a:rPr lang="ru-RU" dirty="0" err="1"/>
              <a:t>місцевою</a:t>
            </a:r>
            <a:r>
              <a:rPr lang="ru-RU" dirty="0"/>
              <a:t> </a:t>
            </a:r>
            <a:r>
              <a:rPr lang="ru-RU" dirty="0" err="1"/>
              <a:t>владою</a:t>
            </a:r>
            <a:r>
              <a:rPr lang="ru-RU" dirty="0"/>
              <a:t>. </a:t>
            </a:r>
            <a:r>
              <a:rPr lang="ru-RU" dirty="0" err="1"/>
              <a:t>Тоді</a:t>
            </a:r>
            <a:r>
              <a:rPr lang="ru-RU" dirty="0"/>
              <a:t> </a:t>
            </a:r>
            <a:r>
              <a:rPr lang="ru-RU" dirty="0" err="1"/>
              <a:t>він</a:t>
            </a:r>
            <a:r>
              <a:rPr lang="ru-RU" dirty="0"/>
              <a:t> </a:t>
            </a:r>
            <a:r>
              <a:rPr lang="ru-RU" dirty="0" err="1"/>
              <a:t>звернувся</a:t>
            </a:r>
            <a:r>
              <a:rPr lang="ru-RU" dirty="0"/>
              <a:t> до </a:t>
            </a:r>
            <a:r>
              <a:rPr lang="ru-RU" dirty="0" err="1"/>
              <a:t>фінансової</a:t>
            </a:r>
            <a:r>
              <a:rPr lang="ru-RU" dirty="0"/>
              <a:t> </a:t>
            </a:r>
            <a:r>
              <a:rPr lang="ru-RU" dirty="0" err="1"/>
              <a:t>поліції</a:t>
            </a:r>
            <a:r>
              <a:rPr lang="ru-RU" dirty="0"/>
              <a:t>, яка </a:t>
            </a:r>
            <a:r>
              <a:rPr lang="ru-RU" dirty="0" err="1"/>
              <a:t>використала</a:t>
            </a:r>
            <a:r>
              <a:rPr lang="ru-RU" dirty="0"/>
              <a:t> </a:t>
            </a:r>
            <a:r>
              <a:rPr lang="ru-RU" dirty="0" err="1"/>
              <a:t>приховані</a:t>
            </a:r>
            <a:r>
              <a:rPr lang="ru-RU" dirty="0"/>
              <a:t> </a:t>
            </a:r>
            <a:r>
              <a:rPr lang="ru-RU" dirty="0" err="1"/>
              <a:t>камери</a:t>
            </a:r>
            <a:r>
              <a:rPr lang="ru-RU" dirty="0"/>
              <a:t>, </a:t>
            </a:r>
            <a:r>
              <a:rPr lang="ru-RU" dirty="0" err="1"/>
              <a:t>щоб</a:t>
            </a:r>
            <a:r>
              <a:rPr lang="ru-RU" dirty="0"/>
              <a:t> </a:t>
            </a:r>
            <a:r>
              <a:rPr lang="ru-RU" dirty="0" err="1"/>
              <a:t>зафіксувати</a:t>
            </a:r>
            <a:r>
              <a:rPr lang="ru-RU" dirty="0"/>
              <a:t> </a:t>
            </a:r>
            <a:r>
              <a:rPr lang="ru-RU" dirty="0" err="1"/>
              <a:t>порушення</a:t>
            </a:r>
            <a:r>
              <a:rPr lang="ru-RU" dirty="0"/>
              <a:t>. </a:t>
            </a:r>
            <a:r>
              <a:rPr lang="ru-RU" dirty="0" err="1"/>
              <a:t>Фігурантами</a:t>
            </a:r>
            <a:r>
              <a:rPr lang="ru-RU" dirty="0"/>
              <a:t> </a:t>
            </a:r>
            <a:r>
              <a:rPr lang="ru-RU" dirty="0" err="1"/>
              <a:t>судових</a:t>
            </a:r>
            <a:r>
              <a:rPr lang="ru-RU" dirty="0"/>
              <a:t> </a:t>
            </a:r>
            <a:r>
              <a:rPr lang="ru-RU" dirty="0" err="1"/>
              <a:t>розглядів</a:t>
            </a:r>
            <a:r>
              <a:rPr lang="ru-RU" dirty="0"/>
              <a:t> стали 29 </a:t>
            </a:r>
            <a:r>
              <a:rPr lang="ru-RU" dirty="0" err="1"/>
              <a:t>осіб</a:t>
            </a:r>
            <a:r>
              <a:rPr lang="ru-RU" dirty="0"/>
              <a:t>, у тому </a:t>
            </a:r>
            <a:r>
              <a:rPr lang="ru-RU" dirty="0" err="1"/>
              <a:t>числі</a:t>
            </a:r>
            <a:r>
              <a:rPr lang="ru-RU" dirty="0"/>
              <a:t> </a:t>
            </a:r>
            <a:r>
              <a:rPr lang="ru-RU" dirty="0" err="1"/>
              <a:t>чотири</a:t>
            </a:r>
            <a:r>
              <a:rPr lang="ru-RU" dirty="0"/>
              <a:t> </a:t>
            </a:r>
            <a:r>
              <a:rPr lang="ru-RU" dirty="0" err="1"/>
              <a:t>керівники</a:t>
            </a:r>
            <a:r>
              <a:rPr lang="ru-RU" dirty="0"/>
              <a:t>. Через </a:t>
            </a:r>
            <a:r>
              <a:rPr lang="ru-RU" dirty="0" err="1"/>
              <a:t>рік</a:t>
            </a:r>
            <a:r>
              <a:rPr lang="ru-RU" dirty="0"/>
              <a:t>, у 2012 </a:t>
            </a:r>
            <a:r>
              <a:rPr lang="ru-RU" dirty="0" err="1"/>
              <a:t>році</a:t>
            </a:r>
            <a:r>
              <a:rPr lang="ru-RU" dirty="0"/>
              <a:t>, </a:t>
            </a:r>
            <a:r>
              <a:rPr lang="ru-RU" dirty="0" err="1"/>
              <a:t>Рінальді</a:t>
            </a:r>
            <a:r>
              <a:rPr lang="ru-RU" dirty="0"/>
              <a:t> </a:t>
            </a:r>
            <a:r>
              <a:rPr lang="ru-RU" dirty="0" err="1"/>
              <a:t>отримав</a:t>
            </a:r>
            <a:r>
              <a:rPr lang="ru-RU" dirty="0"/>
              <a:t> </a:t>
            </a:r>
            <a:r>
              <a:rPr lang="ru-RU" dirty="0" err="1"/>
              <a:t>урядову</a:t>
            </a:r>
            <a:r>
              <a:rPr lang="ru-RU" dirty="0"/>
              <a:t> </a:t>
            </a:r>
            <a:r>
              <a:rPr lang="ru-RU" dirty="0" err="1"/>
              <a:t>нагороду</a:t>
            </a:r>
            <a:r>
              <a:rPr lang="ru-RU" dirty="0"/>
              <a:t>. </a:t>
            </a:r>
          </a:p>
          <a:p>
            <a:endParaRPr lang="ru-RU" dirty="0"/>
          </a:p>
          <a:p>
            <a:r>
              <a:rPr lang="ru-RU" dirty="0" err="1"/>
              <a:t>Після</a:t>
            </a:r>
            <a:r>
              <a:rPr lang="ru-RU" dirty="0"/>
              <a:t> </a:t>
            </a:r>
            <a:r>
              <a:rPr lang="ru-RU" dirty="0" err="1"/>
              <a:t>цього</a:t>
            </a:r>
            <a:r>
              <a:rPr lang="ru-RU" dirty="0"/>
              <a:t> в </a:t>
            </a:r>
            <a:r>
              <a:rPr lang="ru-RU" dirty="0" err="1"/>
              <a:t>Італії</a:t>
            </a:r>
            <a:r>
              <a:rPr lang="ru-RU" dirty="0"/>
              <a:t> </a:t>
            </a:r>
            <a:r>
              <a:rPr lang="ru-RU" dirty="0" err="1"/>
              <a:t>почалася</a:t>
            </a:r>
            <a:r>
              <a:rPr lang="ru-RU" dirty="0"/>
              <a:t> активна </a:t>
            </a:r>
            <a:r>
              <a:rPr lang="ru-RU" dirty="0" err="1"/>
              <a:t>громадська</a:t>
            </a:r>
            <a:r>
              <a:rPr lang="ru-RU" dirty="0"/>
              <a:t> і </a:t>
            </a:r>
            <a:r>
              <a:rPr lang="ru-RU" dirty="0" err="1"/>
              <a:t>політична</a:t>
            </a:r>
            <a:r>
              <a:rPr lang="ru-RU" dirty="0"/>
              <a:t> </a:t>
            </a:r>
            <a:r>
              <a:rPr lang="ru-RU" dirty="0" err="1"/>
              <a:t>дискусія</a:t>
            </a:r>
            <a:r>
              <a:rPr lang="ru-RU" dirty="0"/>
              <a:t> </a:t>
            </a:r>
            <a:r>
              <a:rPr lang="ru-RU" dirty="0" err="1"/>
              <a:t>навколо</a:t>
            </a:r>
            <a:r>
              <a:rPr lang="ru-RU" dirty="0"/>
              <a:t> </a:t>
            </a:r>
            <a:r>
              <a:rPr lang="ru-RU" dirty="0" err="1"/>
              <a:t>переваг</a:t>
            </a:r>
            <a:r>
              <a:rPr lang="ru-RU" dirty="0"/>
              <a:t> </a:t>
            </a:r>
            <a:r>
              <a:rPr lang="ru-RU" dirty="0" err="1"/>
              <a:t>викриття</a:t>
            </a:r>
            <a:r>
              <a:rPr lang="ru-RU" dirty="0"/>
              <a:t>, а </a:t>
            </a:r>
            <a:r>
              <a:rPr lang="ru-RU" dirty="0" err="1"/>
              <a:t>ще</a:t>
            </a:r>
            <a:r>
              <a:rPr lang="ru-RU" dirty="0"/>
              <a:t> через </a:t>
            </a:r>
            <a:r>
              <a:rPr lang="ru-RU" dirty="0" err="1"/>
              <a:t>якийсь</a:t>
            </a:r>
            <a:r>
              <a:rPr lang="ru-RU" dirty="0"/>
              <a:t> час в </a:t>
            </a:r>
            <a:r>
              <a:rPr lang="ru-RU" dirty="0" err="1"/>
              <a:t>Мілані</a:t>
            </a:r>
            <a:r>
              <a:rPr lang="ru-RU" dirty="0"/>
              <a:t> </a:t>
            </a:r>
            <a:r>
              <a:rPr lang="ru-RU" dirty="0" err="1"/>
              <a:t>була</a:t>
            </a:r>
            <a:r>
              <a:rPr lang="ru-RU" dirty="0"/>
              <a:t> створена система </a:t>
            </a:r>
            <a:r>
              <a:rPr lang="ru-RU" dirty="0" err="1"/>
              <a:t>захисту</a:t>
            </a:r>
            <a:r>
              <a:rPr lang="ru-RU" dirty="0"/>
              <a:t> </a:t>
            </a:r>
            <a:r>
              <a:rPr lang="ru-RU" dirty="0" err="1"/>
              <a:t>викривачів</a:t>
            </a:r>
            <a:r>
              <a:rPr lang="ru-RU" dirty="0"/>
              <a:t> — </a:t>
            </a:r>
            <a:r>
              <a:rPr lang="ru-RU" dirty="0" err="1"/>
              <a:t>муніципальних</a:t>
            </a:r>
            <a:r>
              <a:rPr lang="ru-RU" dirty="0"/>
              <a:t> </a:t>
            </a:r>
            <a:r>
              <a:rPr lang="ru-RU" dirty="0" err="1"/>
              <a:t>службовців</a:t>
            </a:r>
            <a:r>
              <a:rPr lang="ru-RU" dirty="0"/>
              <a:t>, </a:t>
            </a:r>
            <a:r>
              <a:rPr lang="ru-RU" dirty="0" err="1"/>
              <a:t>спрямована</a:t>
            </a:r>
            <a:r>
              <a:rPr lang="ru-RU" dirty="0"/>
              <a:t> на </a:t>
            </a:r>
            <a:r>
              <a:rPr lang="ru-RU" dirty="0" err="1"/>
              <a:t>запобігання</a:t>
            </a:r>
            <a:r>
              <a:rPr lang="ru-RU" dirty="0"/>
              <a:t> </a:t>
            </a:r>
            <a:r>
              <a:rPr lang="ru-RU" dirty="0" err="1"/>
              <a:t>корупції</a:t>
            </a:r>
            <a:r>
              <a:rPr lang="ru-RU" dirty="0"/>
              <a:t> та </a:t>
            </a:r>
            <a:r>
              <a:rPr lang="ru-RU" dirty="0" err="1"/>
              <a:t>інших</a:t>
            </a:r>
            <a:r>
              <a:rPr lang="ru-RU" dirty="0"/>
              <a:t> </a:t>
            </a:r>
            <a:r>
              <a:rPr lang="ru-RU" dirty="0" err="1"/>
              <a:t>порушень</a:t>
            </a:r>
            <a:r>
              <a:rPr lang="ru-RU" dirty="0"/>
              <a:t>.</a:t>
            </a:r>
          </a:p>
        </p:txBody>
      </p:sp>
    </p:spTree>
    <p:extLst>
      <p:ext uri="{BB962C8B-B14F-4D97-AF65-F5344CB8AC3E}">
        <p14:creationId xmlns:p14="http://schemas.microsoft.com/office/powerpoint/2010/main" val="1258458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16515"/>
          </a:xfrm>
        </p:spPr>
        <p:txBody>
          <a:bodyPr/>
          <a:lstStyle/>
          <a:p>
            <a:r>
              <a:rPr lang="ru-RU" sz="2400" dirty="0"/>
              <a:t>Японія</a:t>
            </a:r>
          </a:p>
        </p:txBody>
      </p:sp>
      <p:sp>
        <p:nvSpPr>
          <p:cNvPr id="3" name="Объект 2"/>
          <p:cNvSpPr>
            <a:spLocks noGrp="1"/>
          </p:cNvSpPr>
          <p:nvPr>
            <p:ph idx="1"/>
          </p:nvPr>
        </p:nvSpPr>
        <p:spPr>
          <a:xfrm>
            <a:off x="869430" y="1169234"/>
            <a:ext cx="9180423" cy="5079166"/>
          </a:xfrm>
        </p:spPr>
        <p:txBody>
          <a:bodyPr/>
          <a:lstStyle/>
          <a:p>
            <a:r>
              <a:rPr lang="ru-RU" dirty="0"/>
              <a:t>На жаль, закон про </a:t>
            </a:r>
            <a:r>
              <a:rPr lang="ru-RU" dirty="0" err="1"/>
              <a:t>захист</a:t>
            </a:r>
            <a:r>
              <a:rPr lang="ru-RU" dirty="0"/>
              <a:t> </a:t>
            </a:r>
            <a:r>
              <a:rPr lang="ru-RU" dirty="0" err="1"/>
              <a:t>викривачів</a:t>
            </a:r>
            <a:r>
              <a:rPr lang="ru-RU" dirty="0"/>
              <a:t> в </a:t>
            </a:r>
            <a:r>
              <a:rPr lang="ru-RU" dirty="0" err="1"/>
              <a:t>Японії</a:t>
            </a:r>
            <a:r>
              <a:rPr lang="ru-RU" dirty="0"/>
              <a:t> не є </a:t>
            </a:r>
            <a:r>
              <a:rPr lang="ru-RU" dirty="0" err="1"/>
              <a:t>досконалим</a:t>
            </a:r>
            <a:r>
              <a:rPr lang="ru-RU" dirty="0"/>
              <a:t>, </a:t>
            </a:r>
            <a:r>
              <a:rPr lang="ru-RU" dirty="0" err="1"/>
              <a:t>наприклад</a:t>
            </a:r>
            <a:r>
              <a:rPr lang="ru-RU" dirty="0"/>
              <a:t>, через </a:t>
            </a:r>
            <a:r>
              <a:rPr lang="ru-RU" dirty="0" err="1"/>
              <a:t>штучне</a:t>
            </a:r>
            <a:r>
              <a:rPr lang="ru-RU" dirty="0"/>
              <a:t> </a:t>
            </a:r>
            <a:r>
              <a:rPr lang="ru-RU" dirty="0" err="1"/>
              <a:t>обмеження</a:t>
            </a:r>
            <a:r>
              <a:rPr lang="ru-RU" dirty="0"/>
              <a:t> </a:t>
            </a:r>
            <a:r>
              <a:rPr lang="ru-RU" dirty="0" err="1"/>
              <a:t>мотивів</a:t>
            </a:r>
            <a:r>
              <a:rPr lang="ru-RU" dirty="0"/>
              <a:t> </a:t>
            </a:r>
            <a:r>
              <a:rPr lang="ru-RU" dirty="0" err="1"/>
              <a:t>викривача</a:t>
            </a:r>
            <a:r>
              <a:rPr lang="ru-RU" dirty="0"/>
              <a:t>, в тому </a:t>
            </a:r>
            <a:r>
              <a:rPr lang="ru-RU" dirty="0" err="1"/>
              <a:t>числі</a:t>
            </a:r>
            <a:r>
              <a:rPr lang="ru-RU" dirty="0"/>
              <a:t> </a:t>
            </a:r>
            <a:r>
              <a:rPr lang="ru-RU" dirty="0" err="1"/>
              <a:t>вимогу</a:t>
            </a:r>
            <a:r>
              <a:rPr lang="ru-RU" dirty="0"/>
              <a:t>, </a:t>
            </a:r>
            <a:r>
              <a:rPr lang="ru-RU" dirty="0" err="1"/>
              <a:t>щоб</a:t>
            </a:r>
            <a:r>
              <a:rPr lang="ru-RU" dirty="0"/>
              <a:t> </a:t>
            </a:r>
            <a:r>
              <a:rPr lang="ru-RU" dirty="0" err="1"/>
              <a:t>викривачі</a:t>
            </a:r>
            <a:r>
              <a:rPr lang="ru-RU" dirty="0"/>
              <a:t> не шкодили </a:t>
            </a:r>
            <a:r>
              <a:rPr lang="ru-RU" dirty="0" err="1"/>
              <a:t>інтересам</a:t>
            </a:r>
            <a:r>
              <a:rPr lang="ru-RU" dirty="0"/>
              <a:t> </a:t>
            </a:r>
            <a:r>
              <a:rPr lang="ru-RU" dirty="0" err="1"/>
              <a:t>інших</a:t>
            </a:r>
            <a:r>
              <a:rPr lang="ru-RU" dirty="0"/>
              <a:t> людей. </a:t>
            </a:r>
            <a:r>
              <a:rPr lang="ru-RU" dirty="0" err="1"/>
              <a:t>Восени</a:t>
            </a:r>
            <a:r>
              <a:rPr lang="ru-RU" dirty="0"/>
              <a:t> 2011 року </a:t>
            </a:r>
            <a:r>
              <a:rPr lang="ru-RU" dirty="0" err="1"/>
              <a:t>колишній</a:t>
            </a:r>
            <a:r>
              <a:rPr lang="ru-RU" dirty="0"/>
              <a:t> </a:t>
            </a:r>
            <a:r>
              <a:rPr lang="ru-RU" dirty="0" err="1"/>
              <a:t>генеральний</a:t>
            </a:r>
            <a:r>
              <a:rPr lang="ru-RU" dirty="0"/>
              <a:t> директор </a:t>
            </a:r>
            <a:r>
              <a:rPr lang="en-US" dirty="0"/>
              <a:t>Olympus </a:t>
            </a:r>
            <a:r>
              <a:rPr lang="ru-RU" dirty="0"/>
              <a:t>Майкл </a:t>
            </a:r>
            <a:r>
              <a:rPr lang="ru-RU" dirty="0" err="1"/>
              <a:t>Вудфорд</a:t>
            </a:r>
            <a:r>
              <a:rPr lang="ru-RU" dirty="0"/>
              <a:t> </a:t>
            </a:r>
            <a:r>
              <a:rPr lang="ru-RU" dirty="0" err="1"/>
              <a:t>повідомив</a:t>
            </a:r>
            <a:r>
              <a:rPr lang="ru-RU" dirty="0"/>
              <a:t> в </a:t>
            </a:r>
            <a:r>
              <a:rPr lang="ru-RU" dirty="0" err="1"/>
              <a:t>правоохоронні</a:t>
            </a:r>
            <a:r>
              <a:rPr lang="ru-RU" dirty="0"/>
              <a:t> </a:t>
            </a:r>
            <a:r>
              <a:rPr lang="ru-RU" dirty="0" err="1"/>
              <a:t>органи</a:t>
            </a:r>
            <a:r>
              <a:rPr lang="ru-RU" dirty="0"/>
              <a:t> про </a:t>
            </a:r>
            <a:r>
              <a:rPr lang="ru-RU" dirty="0" err="1"/>
              <a:t>приховування</a:t>
            </a:r>
            <a:r>
              <a:rPr lang="ru-RU" dirty="0"/>
              <a:t> </a:t>
            </a:r>
            <a:r>
              <a:rPr lang="ru-RU" dirty="0" err="1"/>
              <a:t>компанією</a:t>
            </a:r>
            <a:r>
              <a:rPr lang="ru-RU" dirty="0"/>
              <a:t> </a:t>
            </a:r>
            <a:r>
              <a:rPr lang="ru-RU" dirty="0" err="1"/>
              <a:t>величезних</a:t>
            </a:r>
            <a:r>
              <a:rPr lang="ru-RU" dirty="0"/>
              <a:t> </a:t>
            </a:r>
            <a:r>
              <a:rPr lang="ru-RU" dirty="0" err="1"/>
              <a:t>втрат</a:t>
            </a:r>
            <a:r>
              <a:rPr lang="ru-RU" dirty="0"/>
              <a:t> </a:t>
            </a:r>
            <a:r>
              <a:rPr lang="ru-RU" dirty="0" err="1"/>
              <a:t>інвестицій</a:t>
            </a:r>
            <a:r>
              <a:rPr lang="ru-RU" dirty="0"/>
              <a:t> </a:t>
            </a:r>
            <a:r>
              <a:rPr lang="ru-RU" dirty="0" err="1"/>
              <a:t>протягом</a:t>
            </a:r>
            <a:r>
              <a:rPr lang="ru-RU" dirty="0"/>
              <a:t> 13 </a:t>
            </a:r>
            <a:r>
              <a:rPr lang="ru-RU" dirty="0" err="1"/>
              <a:t>років</a:t>
            </a:r>
            <a:r>
              <a:rPr lang="ru-RU" dirty="0"/>
              <a:t>. </a:t>
            </a:r>
            <a:r>
              <a:rPr lang="ru-RU" dirty="0" err="1"/>
              <a:t>Вудфорд</a:t>
            </a:r>
            <a:r>
              <a:rPr lang="ru-RU" dirty="0"/>
              <a:t> </a:t>
            </a:r>
            <a:r>
              <a:rPr lang="ru-RU" dirty="0" err="1"/>
              <a:t>був</a:t>
            </a:r>
            <a:r>
              <a:rPr lang="ru-RU" dirty="0"/>
              <a:t> </a:t>
            </a:r>
            <a:r>
              <a:rPr lang="ru-RU" dirty="0" err="1"/>
              <a:t>звільнений</a:t>
            </a:r>
            <a:r>
              <a:rPr lang="ru-RU" dirty="0"/>
              <a:t> у тому ж </a:t>
            </a:r>
            <a:r>
              <a:rPr lang="ru-RU" dirty="0" err="1"/>
              <a:t>році</a:t>
            </a:r>
            <a:r>
              <a:rPr lang="ru-RU" dirty="0"/>
              <a:t>, перш </a:t>
            </a:r>
            <a:r>
              <a:rPr lang="ru-RU" dirty="0" err="1"/>
              <a:t>ніж</a:t>
            </a:r>
            <a:r>
              <a:rPr lang="ru-RU" dirty="0"/>
              <a:t> </a:t>
            </a:r>
            <a:r>
              <a:rPr lang="ru-RU" dirty="0" err="1"/>
              <a:t>компанія</a:t>
            </a:r>
            <a:r>
              <a:rPr lang="ru-RU" dirty="0"/>
              <a:t> </a:t>
            </a:r>
            <a:r>
              <a:rPr lang="ru-RU" dirty="0" err="1"/>
              <a:t>визнала</a:t>
            </a:r>
            <a:r>
              <a:rPr lang="ru-RU" dirty="0"/>
              <a:t>, </a:t>
            </a:r>
            <a:r>
              <a:rPr lang="ru-RU" dirty="0" err="1"/>
              <a:t>що</a:t>
            </a:r>
            <a:r>
              <a:rPr lang="ru-RU" dirty="0"/>
              <a:t> </a:t>
            </a:r>
            <a:r>
              <a:rPr lang="ru-RU" dirty="0" err="1"/>
              <a:t>більше</a:t>
            </a:r>
            <a:r>
              <a:rPr lang="ru-RU" dirty="0"/>
              <a:t> 20 </a:t>
            </a:r>
            <a:r>
              <a:rPr lang="ru-RU" dirty="0" err="1"/>
              <a:t>років</a:t>
            </a:r>
            <a:r>
              <a:rPr lang="ru-RU" dirty="0"/>
              <a:t> </a:t>
            </a:r>
            <a:r>
              <a:rPr lang="ru-RU" dirty="0" err="1"/>
              <a:t>приховувала</a:t>
            </a:r>
            <a:r>
              <a:rPr lang="ru-RU" dirty="0"/>
              <a:t> </a:t>
            </a:r>
            <a:r>
              <a:rPr lang="ru-RU" dirty="0" err="1"/>
              <a:t>неефективні</a:t>
            </a:r>
            <a:r>
              <a:rPr lang="ru-RU" dirty="0"/>
              <a:t> </a:t>
            </a:r>
            <a:r>
              <a:rPr lang="ru-RU" dirty="0" err="1"/>
              <a:t>фінансові</a:t>
            </a:r>
            <a:r>
              <a:rPr lang="ru-RU" dirty="0"/>
              <a:t> </a:t>
            </a:r>
            <a:r>
              <a:rPr lang="ru-RU" dirty="0" err="1"/>
              <a:t>операцій</a:t>
            </a:r>
            <a:r>
              <a:rPr lang="ru-RU" dirty="0"/>
              <a:t> та </a:t>
            </a:r>
            <a:r>
              <a:rPr lang="ru-RU" dirty="0" err="1"/>
              <a:t>збитки</a:t>
            </a:r>
            <a:r>
              <a:rPr lang="ru-RU" dirty="0"/>
              <a:t> для </a:t>
            </a:r>
            <a:r>
              <a:rPr lang="ru-RU" dirty="0" err="1"/>
              <a:t>підтримки</a:t>
            </a:r>
            <a:r>
              <a:rPr lang="ru-RU" dirty="0"/>
              <a:t> </a:t>
            </a:r>
            <a:r>
              <a:rPr lang="ru-RU" dirty="0" err="1"/>
              <a:t>високої</a:t>
            </a:r>
            <a:r>
              <a:rPr lang="ru-RU" dirty="0"/>
              <a:t> </a:t>
            </a:r>
            <a:r>
              <a:rPr lang="ru-RU" dirty="0" err="1"/>
              <a:t>вартості</a:t>
            </a:r>
            <a:r>
              <a:rPr lang="ru-RU" dirty="0"/>
              <a:t> </a:t>
            </a:r>
            <a:r>
              <a:rPr lang="ru-RU" dirty="0" err="1"/>
              <a:t>акцій</a:t>
            </a:r>
            <a:r>
              <a:rPr lang="ru-RU" dirty="0"/>
              <a:t>. Але в </a:t>
            </a:r>
            <a:r>
              <a:rPr lang="ru-RU" dirty="0" err="1"/>
              <a:t>результаті</a:t>
            </a:r>
            <a:r>
              <a:rPr lang="ru-RU" dirty="0"/>
              <a:t> </a:t>
            </a:r>
            <a:r>
              <a:rPr lang="ru-RU" dirty="0" err="1"/>
              <a:t>позасудового</a:t>
            </a:r>
            <a:r>
              <a:rPr lang="ru-RU" dirty="0"/>
              <a:t> </a:t>
            </a:r>
            <a:r>
              <a:rPr lang="ru-RU" dirty="0" err="1"/>
              <a:t>врегулювання</a:t>
            </a:r>
            <a:r>
              <a:rPr lang="ru-RU" dirty="0"/>
              <a:t> </a:t>
            </a:r>
            <a:r>
              <a:rPr lang="ru-RU" dirty="0" err="1"/>
              <a:t>Вудфорд</a:t>
            </a:r>
            <a:r>
              <a:rPr lang="ru-RU" dirty="0"/>
              <a:t> </a:t>
            </a:r>
            <a:r>
              <a:rPr lang="ru-RU" dirty="0" err="1"/>
              <a:t>отримав</a:t>
            </a:r>
            <a:r>
              <a:rPr lang="ru-RU" dirty="0"/>
              <a:t> $15,4 млн </a:t>
            </a:r>
            <a:r>
              <a:rPr lang="ru-RU" dirty="0" err="1"/>
              <a:t>компенсації</a:t>
            </a:r>
            <a:r>
              <a:rPr lang="ru-RU" dirty="0"/>
              <a:t> за </a:t>
            </a:r>
            <a:r>
              <a:rPr lang="ru-RU" dirty="0" err="1"/>
              <a:t>своє</a:t>
            </a:r>
            <a:r>
              <a:rPr lang="ru-RU" dirty="0"/>
              <a:t> </a:t>
            </a:r>
            <a:r>
              <a:rPr lang="ru-RU" dirty="0" err="1"/>
              <a:t>звільнення</a:t>
            </a:r>
            <a:r>
              <a:rPr lang="ru-RU" dirty="0"/>
              <a:t>. </a:t>
            </a:r>
            <a:r>
              <a:rPr lang="ru-RU" dirty="0" err="1"/>
              <a:t>Згодом</a:t>
            </a:r>
            <a:r>
              <a:rPr lang="ru-RU" dirty="0"/>
              <a:t> </a:t>
            </a:r>
            <a:r>
              <a:rPr lang="ru-RU" dirty="0" err="1"/>
              <a:t>чотири</a:t>
            </a:r>
            <a:r>
              <a:rPr lang="ru-RU" dirty="0"/>
              <a:t> топ-</a:t>
            </a:r>
            <a:r>
              <a:rPr lang="ru-RU" dirty="0" err="1"/>
              <a:t>менеджери</a:t>
            </a:r>
            <a:r>
              <a:rPr lang="ru-RU" dirty="0"/>
              <a:t>, </a:t>
            </a:r>
            <a:r>
              <a:rPr lang="ru-RU" dirty="0" err="1"/>
              <a:t>звинувачені</a:t>
            </a:r>
            <a:r>
              <a:rPr lang="ru-RU" dirty="0"/>
              <a:t> в </a:t>
            </a:r>
            <a:r>
              <a:rPr lang="ru-RU" dirty="0" err="1"/>
              <a:t>махінаціях</a:t>
            </a:r>
            <a:r>
              <a:rPr lang="ru-RU" dirty="0"/>
              <a:t> в </a:t>
            </a:r>
            <a:r>
              <a:rPr lang="ru-RU" dirty="0" err="1"/>
              <a:t>корпорації</a:t>
            </a:r>
            <a:r>
              <a:rPr lang="ru-RU" dirty="0"/>
              <a:t>, подали у </a:t>
            </a:r>
            <a:r>
              <a:rPr lang="ru-RU" dirty="0" err="1"/>
              <a:t>відставку</a:t>
            </a:r>
            <a:r>
              <a:rPr lang="ru-RU" dirty="0"/>
              <a:t>.</a:t>
            </a:r>
          </a:p>
        </p:txBody>
      </p:sp>
    </p:spTree>
    <p:extLst>
      <p:ext uri="{BB962C8B-B14F-4D97-AF65-F5344CB8AC3E}">
        <p14:creationId xmlns:p14="http://schemas.microsoft.com/office/powerpoint/2010/main" val="649039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проєкт </a:t>
            </a:r>
            <a:r>
              <a:rPr lang="en-US" sz="2400" dirty="0" err="1"/>
              <a:t>WikiInvestigation</a:t>
            </a:r>
            <a:r>
              <a:rPr lang="en-US" sz="2400" dirty="0"/>
              <a:t> </a:t>
            </a:r>
            <a:r>
              <a:rPr lang="ru-RU" sz="2400" dirty="0" err="1"/>
              <a:t>зафіксував</a:t>
            </a:r>
            <a:r>
              <a:rPr lang="ru-RU" sz="2400" dirty="0"/>
              <a:t> перший </a:t>
            </a:r>
            <a:r>
              <a:rPr lang="ru-RU" sz="2400" dirty="0" err="1"/>
              <a:t>після</a:t>
            </a:r>
            <a:r>
              <a:rPr lang="ru-RU" sz="2400" dirty="0"/>
              <a:t> </a:t>
            </a:r>
            <a:r>
              <a:rPr lang="ru-RU" sz="2400" dirty="0" err="1"/>
              <a:t>набуття</a:t>
            </a:r>
            <a:r>
              <a:rPr lang="ru-RU" sz="2400" dirty="0"/>
              <a:t> </a:t>
            </a:r>
            <a:r>
              <a:rPr lang="ru-RU" sz="2400" dirty="0" err="1"/>
              <a:t>чинності</a:t>
            </a:r>
            <a:r>
              <a:rPr lang="ru-RU" sz="2400" dirty="0"/>
              <a:t> закону про </a:t>
            </a:r>
            <a:r>
              <a:rPr lang="ru-RU" sz="2400" dirty="0" err="1"/>
              <a:t>захист</a:t>
            </a:r>
            <a:r>
              <a:rPr lang="ru-RU" sz="2400" dirty="0"/>
              <a:t> </a:t>
            </a:r>
            <a:r>
              <a:rPr lang="ru-RU" sz="2400" dirty="0" err="1"/>
              <a:t>викривачів</a:t>
            </a:r>
            <a:r>
              <a:rPr lang="ru-RU" sz="2400" dirty="0"/>
              <a:t> </a:t>
            </a:r>
            <a:r>
              <a:rPr lang="ru-RU" sz="2400" dirty="0" err="1"/>
              <a:t>тиск</a:t>
            </a:r>
            <a:r>
              <a:rPr lang="ru-RU" sz="2400" dirty="0"/>
              <a:t> на </a:t>
            </a:r>
            <a:r>
              <a:rPr lang="ru-RU" sz="2400" dirty="0" err="1"/>
              <a:t>викривача</a:t>
            </a:r>
            <a:r>
              <a:rPr lang="ru-RU" sz="2400" dirty="0"/>
              <a:t> </a:t>
            </a:r>
            <a:r>
              <a:rPr lang="ru-RU" sz="2400" dirty="0" err="1"/>
              <a:t>корупції</a:t>
            </a:r>
            <a:r>
              <a:rPr lang="ru-RU" sz="2400" dirty="0"/>
              <a:t>.</a:t>
            </a:r>
          </a:p>
        </p:txBody>
      </p:sp>
      <p:sp>
        <p:nvSpPr>
          <p:cNvPr id="3" name="Объект 2"/>
          <p:cNvSpPr>
            <a:spLocks noGrp="1"/>
          </p:cNvSpPr>
          <p:nvPr>
            <p:ph idx="1"/>
          </p:nvPr>
        </p:nvSpPr>
        <p:spPr/>
        <p:txBody>
          <a:bodyPr/>
          <a:lstStyle/>
          <a:p>
            <a:r>
              <a:rPr lang="ru-RU" dirty="0"/>
              <a:t>Зокрема, </a:t>
            </a:r>
            <a:r>
              <a:rPr lang="ru-RU" dirty="0" err="1"/>
              <a:t>йшлося</a:t>
            </a:r>
            <a:r>
              <a:rPr lang="ru-RU" dirty="0"/>
              <a:t> про Галину </a:t>
            </a:r>
            <a:r>
              <a:rPr lang="ru-RU" dirty="0" err="1"/>
              <a:t>Дроняк</a:t>
            </a:r>
            <a:r>
              <a:rPr lang="ru-RU" dirty="0"/>
              <a:t>, головного </a:t>
            </a:r>
            <a:r>
              <a:rPr lang="ru-RU" dirty="0" err="1"/>
              <a:t>спеціаліста</a:t>
            </a:r>
            <a:r>
              <a:rPr lang="ru-RU" dirty="0"/>
              <a:t> сектору з </a:t>
            </a:r>
            <a:r>
              <a:rPr lang="ru-RU" dirty="0" err="1"/>
              <a:t>питань</a:t>
            </a:r>
            <a:r>
              <a:rPr lang="ru-RU" dirty="0"/>
              <a:t> </a:t>
            </a:r>
            <a:r>
              <a:rPr lang="ru-RU" dirty="0" err="1"/>
              <a:t>усиновлення</a:t>
            </a:r>
            <a:r>
              <a:rPr lang="ru-RU" dirty="0"/>
              <a:t>, </a:t>
            </a:r>
            <a:r>
              <a:rPr lang="ru-RU" dirty="0" err="1"/>
              <a:t>опіки</a:t>
            </a:r>
            <a:r>
              <a:rPr lang="ru-RU" dirty="0"/>
              <a:t>, </a:t>
            </a:r>
            <a:r>
              <a:rPr lang="ru-RU" dirty="0" err="1"/>
              <a:t>піклування</a:t>
            </a:r>
            <a:r>
              <a:rPr lang="ru-RU" dirty="0"/>
              <a:t> та </a:t>
            </a:r>
            <a:r>
              <a:rPr lang="ru-RU" dirty="0" err="1"/>
              <a:t>сімейних</a:t>
            </a:r>
            <a:r>
              <a:rPr lang="ru-RU" dirty="0"/>
              <a:t> форм </a:t>
            </a:r>
            <a:r>
              <a:rPr lang="ru-RU" dirty="0" err="1"/>
              <a:t>виховання</a:t>
            </a:r>
            <a:r>
              <a:rPr lang="ru-RU" dirty="0"/>
              <a:t> </a:t>
            </a:r>
            <a:r>
              <a:rPr lang="ru-RU" dirty="0" err="1"/>
              <a:t>дітей</a:t>
            </a:r>
            <a:r>
              <a:rPr lang="ru-RU" dirty="0"/>
              <a:t> </a:t>
            </a:r>
            <a:r>
              <a:rPr lang="ru-RU" dirty="0" err="1"/>
              <a:t>Служби</a:t>
            </a:r>
            <a:r>
              <a:rPr lang="ru-RU" dirty="0"/>
              <a:t> у справах </a:t>
            </a:r>
            <a:r>
              <a:rPr lang="ru-RU" dirty="0" err="1"/>
              <a:t>дітей</a:t>
            </a:r>
            <a:r>
              <a:rPr lang="ru-RU" dirty="0"/>
              <a:t> </a:t>
            </a:r>
            <a:r>
              <a:rPr lang="ru-RU" dirty="0" err="1"/>
              <a:t>Івано-Франківської</a:t>
            </a:r>
            <a:r>
              <a:rPr lang="ru-RU" dirty="0"/>
              <a:t> </a:t>
            </a:r>
            <a:r>
              <a:rPr lang="ru-RU" dirty="0" err="1"/>
              <a:t>обласної</a:t>
            </a:r>
            <a:r>
              <a:rPr lang="ru-RU" dirty="0"/>
              <a:t> </a:t>
            </a:r>
            <a:r>
              <a:rPr lang="ru-RU" dirty="0" err="1"/>
              <a:t>держадміністрації</a:t>
            </a:r>
            <a:r>
              <a:rPr lang="ru-RU" dirty="0"/>
              <a:t>. </a:t>
            </a:r>
          </a:p>
          <a:p>
            <a:endParaRPr lang="ru-RU" dirty="0"/>
          </a:p>
          <a:p>
            <a:r>
              <a:rPr lang="ru-RU" dirty="0" err="1"/>
              <a:t>Дроняк</a:t>
            </a:r>
            <a:r>
              <a:rPr lang="ru-RU" dirty="0"/>
              <a:t> 6 </a:t>
            </a:r>
            <a:r>
              <a:rPr lang="ru-RU" dirty="0" err="1"/>
              <a:t>серпня</a:t>
            </a:r>
            <a:r>
              <a:rPr lang="ru-RU" dirty="0"/>
              <a:t> 2019 року </a:t>
            </a:r>
            <a:r>
              <a:rPr lang="ru-RU" dirty="0" err="1"/>
              <a:t>отримала</a:t>
            </a:r>
            <a:r>
              <a:rPr lang="ru-RU" dirty="0"/>
              <a:t> </a:t>
            </a:r>
            <a:r>
              <a:rPr lang="ru-RU" dirty="0" err="1"/>
              <a:t>від</a:t>
            </a:r>
            <a:r>
              <a:rPr lang="ru-RU" dirty="0"/>
              <a:t> Адама Коваля </a:t>
            </a:r>
            <a:r>
              <a:rPr lang="en-US" dirty="0"/>
              <a:t>Mercedes-Benz 2014 </a:t>
            </a:r>
            <a:r>
              <a:rPr lang="ru-RU" dirty="0"/>
              <a:t>року з </a:t>
            </a:r>
            <a:r>
              <a:rPr lang="ru-RU" dirty="0" err="1"/>
              <a:t>об'ємом</a:t>
            </a:r>
            <a:r>
              <a:rPr lang="ru-RU" dirty="0"/>
              <a:t> </a:t>
            </a:r>
            <a:r>
              <a:rPr lang="ru-RU" dirty="0" err="1"/>
              <a:t>двигуна</a:t>
            </a:r>
            <a:r>
              <a:rPr lang="ru-RU" dirty="0"/>
              <a:t> 1595 куб. см. При </a:t>
            </a:r>
            <a:r>
              <a:rPr lang="ru-RU" dirty="0" err="1"/>
              <a:t>цьому</a:t>
            </a:r>
            <a:r>
              <a:rPr lang="ru-RU" dirty="0"/>
              <a:t> вона не </a:t>
            </a:r>
            <a:r>
              <a:rPr lang="ru-RU" dirty="0" err="1"/>
              <a:t>задекларувала</a:t>
            </a:r>
            <a:r>
              <a:rPr lang="ru-RU" dirty="0"/>
              <a:t> </a:t>
            </a:r>
            <a:r>
              <a:rPr lang="ru-RU" dirty="0" err="1"/>
              <a:t>подароване</a:t>
            </a:r>
            <a:r>
              <a:rPr lang="ru-RU" dirty="0"/>
              <a:t> авто у порядку, </a:t>
            </a:r>
            <a:r>
              <a:rPr lang="ru-RU" dirty="0" err="1"/>
              <a:t>встановленому</a:t>
            </a:r>
            <a:r>
              <a:rPr lang="ru-RU" dirty="0"/>
              <a:t> законом, як </a:t>
            </a:r>
            <a:r>
              <a:rPr lang="ru-RU" dirty="0" err="1"/>
              <a:t>суттєву</a:t>
            </a:r>
            <a:r>
              <a:rPr lang="ru-RU" dirty="0"/>
              <a:t> </a:t>
            </a:r>
            <a:r>
              <a:rPr lang="ru-RU" dirty="0" err="1"/>
              <a:t>зміну</a:t>
            </a:r>
            <a:r>
              <a:rPr lang="ru-RU" dirty="0"/>
              <a:t> у </a:t>
            </a:r>
            <a:r>
              <a:rPr lang="ru-RU" dirty="0" err="1"/>
              <a:t>майновому</a:t>
            </a:r>
            <a:r>
              <a:rPr lang="ru-RU" dirty="0"/>
              <a:t> </a:t>
            </a:r>
            <a:r>
              <a:rPr lang="ru-RU" dirty="0" err="1"/>
              <a:t>статусі</a:t>
            </a:r>
            <a:r>
              <a:rPr lang="ru-RU" dirty="0"/>
              <a:t> (</a:t>
            </a:r>
            <a:r>
              <a:rPr lang="ru-RU" dirty="0" err="1"/>
              <a:t>вартість</a:t>
            </a:r>
            <a:r>
              <a:rPr lang="ru-RU" dirty="0"/>
              <a:t> авто 283621,82 </a:t>
            </a:r>
            <a:r>
              <a:rPr lang="ru-RU" dirty="0" err="1"/>
              <a:t>грн</a:t>
            </a:r>
            <a:r>
              <a:rPr lang="ru-RU" dirty="0"/>
              <a:t>), </a:t>
            </a:r>
            <a:r>
              <a:rPr lang="ru-RU" dirty="0" err="1"/>
              <a:t>що</a:t>
            </a:r>
            <a:r>
              <a:rPr lang="ru-RU" dirty="0"/>
              <a:t> є </a:t>
            </a:r>
            <a:r>
              <a:rPr lang="ru-RU" dirty="0" err="1"/>
              <a:t>порушенням</a:t>
            </a:r>
            <a:r>
              <a:rPr lang="ru-RU" dirty="0"/>
              <a:t> </a:t>
            </a:r>
            <a:r>
              <a:rPr lang="ru-RU" dirty="0" err="1"/>
              <a:t>антикорупційного</a:t>
            </a:r>
            <a:r>
              <a:rPr lang="ru-RU" dirty="0"/>
              <a:t> </a:t>
            </a:r>
            <a:r>
              <a:rPr lang="ru-RU" dirty="0" err="1"/>
              <a:t>законодавства</a:t>
            </a:r>
            <a:r>
              <a:rPr lang="ru-RU" dirty="0"/>
              <a:t> </a:t>
            </a:r>
            <a:r>
              <a:rPr lang="ru-RU" dirty="0" err="1"/>
              <a:t>України</a:t>
            </a:r>
            <a:r>
              <a:rPr lang="ru-RU" dirty="0"/>
              <a:t>.</a:t>
            </a:r>
          </a:p>
        </p:txBody>
      </p:sp>
    </p:spTree>
    <p:extLst>
      <p:ext uri="{BB962C8B-B14F-4D97-AF65-F5344CB8AC3E}">
        <p14:creationId xmlns:p14="http://schemas.microsoft.com/office/powerpoint/2010/main" val="202729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0066" y="2052638"/>
            <a:ext cx="6293643" cy="4195762"/>
          </a:xfrm>
        </p:spPr>
      </p:pic>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466" y="2205038"/>
            <a:ext cx="6293643" cy="4195762"/>
          </a:xfrm>
          <a:prstGeom prst="rect">
            <a:avLst/>
          </a:prstGeom>
        </p:spPr>
      </p:pic>
      <p:pic>
        <p:nvPicPr>
          <p:cNvPr id="6"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866" y="2357438"/>
            <a:ext cx="6293643" cy="4195762"/>
          </a:xfrm>
          <a:prstGeom prst="rect">
            <a:avLst/>
          </a:prstGeom>
        </p:spPr>
      </p:pic>
    </p:spTree>
    <p:extLst>
      <p:ext uri="{BB962C8B-B14F-4D97-AF65-F5344CB8AC3E}">
        <p14:creationId xmlns:p14="http://schemas.microsoft.com/office/powerpoint/2010/main" val="3379046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14 листопада </a:t>
            </a:r>
            <a:r>
              <a:rPr lang="ru-RU" dirty="0" err="1"/>
              <a:t>керівник</a:t>
            </a:r>
            <a:r>
              <a:rPr lang="ru-RU" dirty="0"/>
              <a:t> департаменту </a:t>
            </a:r>
            <a:r>
              <a:rPr lang="ru-RU" dirty="0" err="1"/>
              <a:t>фінансового</a:t>
            </a:r>
            <a:r>
              <a:rPr lang="ru-RU" dirty="0"/>
              <a:t> контролю і </a:t>
            </a:r>
            <a:r>
              <a:rPr lang="ru-RU" dirty="0" err="1"/>
              <a:t>моніторингу</a:t>
            </a:r>
            <a:r>
              <a:rPr lang="ru-RU" dirty="0"/>
              <a:t> способу </a:t>
            </a:r>
            <a:r>
              <a:rPr lang="ru-RU" dirty="0" err="1"/>
              <a:t>життя</a:t>
            </a:r>
            <a:r>
              <a:rPr lang="ru-RU" dirty="0"/>
              <a:t> НАЗК Ганна </a:t>
            </a:r>
            <a:r>
              <a:rPr lang="ru-RU" dirty="0" err="1"/>
              <a:t>Соломатіна</a:t>
            </a:r>
            <a:r>
              <a:rPr lang="ru-RU" dirty="0"/>
              <a:t> заявила, </a:t>
            </a:r>
            <a:r>
              <a:rPr lang="ru-RU" dirty="0" err="1"/>
              <a:t>що</a:t>
            </a:r>
            <a:r>
              <a:rPr lang="ru-RU" dirty="0"/>
              <a:t> </a:t>
            </a:r>
            <a:r>
              <a:rPr lang="ru-RU" dirty="0" err="1"/>
              <a:t>перевірки</a:t>
            </a:r>
            <a:r>
              <a:rPr lang="ru-RU" dirty="0"/>
              <a:t> е-</a:t>
            </a:r>
            <a:r>
              <a:rPr lang="ru-RU" dirty="0" err="1"/>
              <a:t>декларування</a:t>
            </a:r>
            <a:r>
              <a:rPr lang="ru-RU" dirty="0"/>
              <a:t> </a:t>
            </a:r>
            <a:r>
              <a:rPr lang="ru-RU" dirty="0" err="1"/>
              <a:t>фальсифікують</a:t>
            </a:r>
            <a:r>
              <a:rPr lang="ru-RU" dirty="0"/>
              <a:t>, і попросила </a:t>
            </a:r>
            <a:r>
              <a:rPr lang="ru-RU" dirty="0" err="1"/>
              <a:t>антикорупційні</a:t>
            </a:r>
            <a:r>
              <a:rPr lang="ru-RU" dirty="0"/>
              <a:t> </a:t>
            </a:r>
            <a:r>
              <a:rPr lang="ru-RU" dirty="0" err="1"/>
              <a:t>органи</a:t>
            </a:r>
            <a:r>
              <a:rPr lang="ru-RU" dirty="0"/>
              <a:t> </a:t>
            </a:r>
            <a:r>
              <a:rPr lang="ru-RU" dirty="0" err="1"/>
              <a:t>розслідувати</a:t>
            </a:r>
            <a:r>
              <a:rPr lang="ru-RU" dirty="0"/>
              <a:t> </a:t>
            </a:r>
            <a:r>
              <a:rPr lang="ru-RU" dirty="0" err="1"/>
              <a:t>факти</a:t>
            </a:r>
            <a:r>
              <a:rPr lang="ru-RU" dirty="0"/>
              <a:t> </a:t>
            </a:r>
            <a:r>
              <a:rPr lang="ru-RU" dirty="0" err="1"/>
              <a:t>неправомірних</a:t>
            </a:r>
            <a:r>
              <a:rPr lang="ru-RU" dirty="0"/>
              <a:t> </a:t>
            </a:r>
            <a:r>
              <a:rPr lang="ru-RU" dirty="0" err="1"/>
              <a:t>дій</a:t>
            </a:r>
            <a:r>
              <a:rPr lang="ru-RU" dirty="0"/>
              <a:t>, а голову НАЗК </a:t>
            </a:r>
            <a:r>
              <a:rPr lang="ru-RU" dirty="0" err="1"/>
              <a:t>Наталію</a:t>
            </a:r>
            <a:r>
              <a:rPr lang="ru-RU" dirty="0"/>
              <a:t> Корчак </a:t>
            </a:r>
            <a:r>
              <a:rPr lang="ru-RU" dirty="0" err="1"/>
              <a:t>відсторонити</a:t>
            </a:r>
            <a:r>
              <a:rPr lang="ru-RU" dirty="0"/>
              <a:t> </a:t>
            </a:r>
            <a:r>
              <a:rPr lang="ru-RU" dirty="0" err="1"/>
              <a:t>від</a:t>
            </a:r>
            <a:r>
              <a:rPr lang="ru-RU" dirty="0"/>
              <a:t> </a:t>
            </a:r>
            <a:r>
              <a:rPr lang="ru-RU" dirty="0" err="1"/>
              <a:t>виконання</a:t>
            </a:r>
            <a:r>
              <a:rPr lang="ru-RU" dirty="0"/>
              <a:t> </a:t>
            </a:r>
            <a:r>
              <a:rPr lang="ru-RU" dirty="0" err="1"/>
              <a:t>обов’язків</a:t>
            </a:r>
            <a:r>
              <a:rPr lang="ru-RU" dirty="0"/>
              <a:t> на час </a:t>
            </a:r>
            <a:r>
              <a:rPr lang="ru-RU" dirty="0" err="1"/>
              <a:t>розслідування.Пізніше</a:t>
            </a:r>
            <a:r>
              <a:rPr lang="ru-RU" dirty="0"/>
              <a:t> у НАБУ </a:t>
            </a:r>
            <a:r>
              <a:rPr lang="ru-RU" dirty="0" err="1"/>
              <a:t>повідомили</a:t>
            </a:r>
            <a:r>
              <a:rPr lang="ru-RU" dirty="0"/>
              <a:t>, </a:t>
            </a:r>
            <a:r>
              <a:rPr lang="ru-RU" dirty="0" err="1"/>
              <a:t>що</a:t>
            </a:r>
            <a:r>
              <a:rPr lang="ru-RU" dirty="0"/>
              <a:t> почали </a:t>
            </a:r>
            <a:r>
              <a:rPr lang="ru-RU" dirty="0" err="1"/>
              <a:t>розслідування</a:t>
            </a:r>
            <a:r>
              <a:rPr lang="ru-RU" dirty="0"/>
              <a:t> за фактом </a:t>
            </a:r>
            <a:r>
              <a:rPr lang="ru-RU" dirty="0" err="1"/>
              <a:t>можливих</a:t>
            </a:r>
            <a:r>
              <a:rPr lang="ru-RU" dirty="0"/>
              <a:t> </a:t>
            </a:r>
            <a:r>
              <a:rPr lang="ru-RU" dirty="0" err="1"/>
              <a:t>корупційних</a:t>
            </a:r>
            <a:r>
              <a:rPr lang="ru-RU" dirty="0"/>
              <a:t> </a:t>
            </a:r>
            <a:r>
              <a:rPr lang="ru-RU" dirty="0" err="1"/>
              <a:t>дій</a:t>
            </a:r>
            <a:r>
              <a:rPr lang="ru-RU" dirty="0"/>
              <a:t> </a:t>
            </a:r>
            <a:r>
              <a:rPr lang="ru-RU" dirty="0" err="1"/>
              <a:t>службових</a:t>
            </a:r>
            <a:r>
              <a:rPr lang="ru-RU" dirty="0"/>
              <a:t> </a:t>
            </a:r>
            <a:r>
              <a:rPr lang="ru-RU" dirty="0" err="1"/>
              <a:t>осіб</a:t>
            </a:r>
            <a:r>
              <a:rPr lang="ru-RU" dirty="0"/>
              <a:t> НАЗК. </a:t>
            </a:r>
            <a:r>
              <a:rPr lang="ru-RU" dirty="0" err="1"/>
              <a:t>Згодом</a:t>
            </a:r>
            <a:r>
              <a:rPr lang="ru-RU" dirty="0"/>
              <a:t> депутат Мустафа </a:t>
            </a:r>
            <a:r>
              <a:rPr lang="ru-RU" dirty="0" err="1"/>
              <a:t>Найєм</a:t>
            </a:r>
            <a:r>
              <a:rPr lang="ru-RU" dirty="0"/>
              <a:t> </a:t>
            </a:r>
            <a:r>
              <a:rPr lang="ru-RU" dirty="0" err="1"/>
              <a:t>повідомив</a:t>
            </a:r>
            <a:r>
              <a:rPr lang="ru-RU" dirty="0"/>
              <a:t>, </a:t>
            </a:r>
            <a:r>
              <a:rPr lang="ru-RU" dirty="0" err="1"/>
              <a:t>що</a:t>
            </a:r>
            <a:r>
              <a:rPr lang="ru-RU" dirty="0"/>
              <a:t> </a:t>
            </a:r>
            <a:r>
              <a:rPr lang="ru-RU" dirty="0" err="1"/>
              <a:t>це</a:t>
            </a:r>
            <a:r>
              <a:rPr lang="ru-RU" dirty="0"/>
              <a:t> </a:t>
            </a:r>
            <a:r>
              <a:rPr lang="ru-RU" dirty="0" err="1"/>
              <a:t>провадження</a:t>
            </a:r>
            <a:r>
              <a:rPr lang="ru-RU" dirty="0"/>
              <a:t> забрали з НАБУ і передали в СБУ за </a:t>
            </a:r>
            <a:r>
              <a:rPr lang="ru-RU" dirty="0" err="1"/>
              <a:t>рішенням</a:t>
            </a:r>
            <a:r>
              <a:rPr lang="ru-RU" dirty="0"/>
              <a:t> генерального прокурора </a:t>
            </a:r>
            <a:r>
              <a:rPr lang="ru-RU" dirty="0" err="1"/>
              <a:t>Юрія</a:t>
            </a:r>
            <a:r>
              <a:rPr lang="ru-RU" dirty="0"/>
              <a:t> </a:t>
            </a:r>
            <a:r>
              <a:rPr lang="ru-RU" dirty="0" err="1"/>
              <a:t>Луценка.У</a:t>
            </a:r>
            <a:r>
              <a:rPr lang="ru-RU" dirty="0"/>
              <a:t> НАЗК </a:t>
            </a:r>
            <a:r>
              <a:rPr lang="ru-RU" dirty="0" err="1"/>
              <a:t>заяву</a:t>
            </a:r>
            <a:r>
              <a:rPr lang="ru-RU" dirty="0"/>
              <a:t> </a:t>
            </a:r>
            <a:r>
              <a:rPr lang="ru-RU" dirty="0" err="1"/>
              <a:t>Соломатіної</a:t>
            </a:r>
            <a:r>
              <a:rPr lang="ru-RU" dirty="0"/>
              <a:t> назвали </a:t>
            </a:r>
            <a:r>
              <a:rPr lang="ru-RU" dirty="0" err="1"/>
              <a:t>поширенням</a:t>
            </a:r>
            <a:r>
              <a:rPr lang="ru-RU" dirty="0"/>
              <a:t> «</a:t>
            </a:r>
            <a:r>
              <a:rPr lang="ru-RU" dirty="0" err="1"/>
              <a:t>недостовірної</a:t>
            </a:r>
            <a:r>
              <a:rPr lang="ru-RU" dirty="0"/>
              <a:t> </a:t>
            </a:r>
            <a:r>
              <a:rPr lang="ru-RU" dirty="0" err="1"/>
              <a:t>інформації</a:t>
            </a:r>
            <a:r>
              <a:rPr lang="ru-RU" dirty="0"/>
              <a:t> негативного </a:t>
            </a:r>
            <a:r>
              <a:rPr lang="ru-RU" dirty="0" err="1"/>
              <a:t>змісту</a:t>
            </a:r>
            <a:r>
              <a:rPr lang="ru-RU" dirty="0"/>
              <a:t> з метою </a:t>
            </a:r>
            <a:r>
              <a:rPr lang="ru-RU" dirty="0" err="1"/>
              <a:t>дискредитації</a:t>
            </a:r>
            <a:r>
              <a:rPr lang="ru-RU" dirty="0"/>
              <a:t> </a:t>
            </a:r>
            <a:r>
              <a:rPr lang="ru-RU" dirty="0" err="1"/>
              <a:t>роботи</a:t>
            </a:r>
            <a:r>
              <a:rPr lang="ru-RU" dirty="0"/>
              <a:t> агентства» і заявили, </a:t>
            </a:r>
            <a:r>
              <a:rPr lang="ru-RU" dirty="0" err="1"/>
              <a:t>що</a:t>
            </a:r>
            <a:r>
              <a:rPr lang="ru-RU" dirty="0"/>
              <a:t> подали на </a:t>
            </a:r>
            <a:r>
              <a:rPr lang="ru-RU" dirty="0" err="1"/>
              <a:t>екс-співробітницю</a:t>
            </a:r>
            <a:r>
              <a:rPr lang="ru-RU" dirty="0"/>
              <a:t> до суду</a:t>
            </a:r>
          </a:p>
          <a:p>
            <a:endParaRPr lang="ru-RU" dirty="0"/>
          </a:p>
        </p:txBody>
      </p:sp>
    </p:spTree>
    <p:extLst>
      <p:ext uri="{BB962C8B-B14F-4D97-AF65-F5344CB8AC3E}">
        <p14:creationId xmlns:p14="http://schemas.microsoft.com/office/powerpoint/2010/main" val="958542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Як </a:t>
            </a:r>
            <a:r>
              <a:rPr lang="ru-RU" dirty="0" err="1"/>
              <a:t>повідомлялося</a:t>
            </a:r>
            <a:r>
              <a:rPr lang="ru-RU" dirty="0"/>
              <a:t>, 3 </a:t>
            </a:r>
            <a:r>
              <a:rPr lang="ru-RU" dirty="0" err="1"/>
              <a:t>березня</a:t>
            </a:r>
            <a:r>
              <a:rPr lang="ru-RU" dirty="0"/>
              <a:t> Голова НАЗК </a:t>
            </a:r>
            <a:r>
              <a:rPr lang="ru-RU" dirty="0" err="1"/>
              <a:t>Олександр</a:t>
            </a:r>
            <a:r>
              <a:rPr lang="ru-RU" dirty="0"/>
              <a:t> </a:t>
            </a:r>
            <a:r>
              <a:rPr lang="ru-RU" dirty="0" err="1"/>
              <a:t>Новіков</a:t>
            </a:r>
            <a:r>
              <a:rPr lang="ru-RU" dirty="0"/>
              <a:t> </a:t>
            </a:r>
            <a:r>
              <a:rPr lang="ru-RU" dirty="0" err="1"/>
              <a:t>виніс</a:t>
            </a:r>
            <a:r>
              <a:rPr lang="ru-RU" dirty="0"/>
              <a:t> </a:t>
            </a:r>
            <a:r>
              <a:rPr lang="ru-RU" dirty="0" err="1"/>
              <a:t>припис</a:t>
            </a:r>
            <a:r>
              <a:rPr lang="ru-RU" dirty="0"/>
              <a:t> </a:t>
            </a:r>
            <a:r>
              <a:rPr lang="ru-RU" dirty="0" err="1"/>
              <a:t>Кабінету</a:t>
            </a:r>
            <a:r>
              <a:rPr lang="ru-RU" dirty="0"/>
              <a:t> </a:t>
            </a:r>
            <a:r>
              <a:rPr lang="ru-RU" dirty="0" err="1"/>
              <a:t>Міністрів</a:t>
            </a:r>
            <a:r>
              <a:rPr lang="ru-RU" dirty="0"/>
              <a:t> для усунення порушень антикорупційного законодавства в діяльності </a:t>
            </a:r>
            <a:r>
              <a:rPr lang="ru-RU" dirty="0" err="1"/>
              <a:t>Енергоатома</a:t>
            </a:r>
            <a:r>
              <a:rPr lang="ru-RU" dirty="0"/>
              <a:t> та скасування незаконного наказу підприємства про </a:t>
            </a:r>
            <a:r>
              <a:rPr lang="ru-RU" dirty="0" err="1"/>
              <a:t>звільнення</a:t>
            </a:r>
            <a:r>
              <a:rPr lang="ru-RU" dirty="0"/>
              <a:t> </a:t>
            </a:r>
            <a:r>
              <a:rPr lang="ru-RU" dirty="0" err="1"/>
              <a:t>викривача</a:t>
            </a:r>
            <a:r>
              <a:rPr lang="ru-RU" dirty="0"/>
              <a:t> Олега </a:t>
            </a:r>
            <a:r>
              <a:rPr lang="ru-RU" dirty="0" err="1"/>
              <a:t>Поліщука</a:t>
            </a:r>
            <a:r>
              <a:rPr lang="ru-RU" dirty="0"/>
              <a:t>. За </a:t>
            </a:r>
            <a:r>
              <a:rPr lang="ru-RU" dirty="0" err="1"/>
              <a:t>даними</a:t>
            </a:r>
            <a:r>
              <a:rPr lang="ru-RU" dirty="0"/>
              <a:t> НАЗК, </a:t>
            </a:r>
            <a:r>
              <a:rPr lang="ru-RU" dirty="0" err="1"/>
              <a:t>керівник</a:t>
            </a:r>
            <a:r>
              <a:rPr lang="ru-RU" dirty="0"/>
              <a:t> підприємства </a:t>
            </a:r>
            <a:r>
              <a:rPr lang="ru-RU" dirty="0" err="1"/>
              <a:t>підписав</a:t>
            </a:r>
            <a:r>
              <a:rPr lang="ru-RU" dirty="0"/>
              <a:t> </a:t>
            </a:r>
            <a:r>
              <a:rPr lang="ru-RU" dirty="0" err="1"/>
              <a:t>накази</a:t>
            </a:r>
            <a:r>
              <a:rPr lang="ru-RU" dirty="0"/>
              <a:t> про </a:t>
            </a:r>
            <a:r>
              <a:rPr lang="ru-RU" dirty="0" err="1"/>
              <a:t>відсторонення</a:t>
            </a:r>
            <a:r>
              <a:rPr lang="ru-RU" dirty="0"/>
              <a:t> від посади, </a:t>
            </a:r>
            <a:r>
              <a:rPr lang="ru-RU" dirty="0" err="1"/>
              <a:t>дисциплінарну</a:t>
            </a:r>
            <a:r>
              <a:rPr lang="ru-RU" dirty="0"/>
              <a:t> </a:t>
            </a:r>
            <a:r>
              <a:rPr lang="ru-RU" dirty="0" err="1"/>
              <a:t>відповідальність</a:t>
            </a:r>
            <a:r>
              <a:rPr lang="ru-RU" dirty="0"/>
              <a:t> та </a:t>
            </a:r>
            <a:r>
              <a:rPr lang="ru-RU" dirty="0" err="1"/>
              <a:t>звільнення</a:t>
            </a:r>
            <a:r>
              <a:rPr lang="ru-RU" dirty="0"/>
              <a:t> </a:t>
            </a:r>
            <a:r>
              <a:rPr lang="ru-RU" dirty="0" err="1"/>
              <a:t>уповноваженого</a:t>
            </a:r>
            <a:r>
              <a:rPr lang="ru-RU" dirty="0"/>
              <a:t> із реалізації антикорупційної програми ДП "НАЕК "</a:t>
            </a:r>
            <a:r>
              <a:rPr lang="ru-RU" dirty="0" err="1"/>
              <a:t>Енергоатом</a:t>
            </a:r>
            <a:r>
              <a:rPr lang="ru-RU" dirty="0"/>
              <a:t>" Олега </a:t>
            </a:r>
            <a:r>
              <a:rPr lang="ru-RU" dirty="0" err="1"/>
              <a:t>Поліщука</a:t>
            </a:r>
            <a:r>
              <a:rPr lang="ru-RU" dirty="0"/>
              <a:t>.</a:t>
            </a:r>
          </a:p>
        </p:txBody>
      </p:sp>
    </p:spTree>
    <p:extLst>
      <p:ext uri="{BB962C8B-B14F-4D97-AF65-F5344CB8AC3E}">
        <p14:creationId xmlns:p14="http://schemas.microsoft.com/office/powerpoint/2010/main" val="789229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699164" y="2286000"/>
            <a:ext cx="3074411" cy="3491345"/>
          </a:xfrm>
          <a:prstGeom prst="rect">
            <a:avLst/>
          </a:prstGeom>
        </p:spPr>
      </p:pic>
    </p:spTree>
    <p:extLst>
      <p:ext uri="{BB962C8B-B14F-4D97-AF65-F5344CB8AC3E}">
        <p14:creationId xmlns:p14="http://schemas.microsoft.com/office/powerpoint/2010/main" val="161193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66482"/>
          </a:xfrm>
        </p:spPr>
        <p:txBody>
          <a:bodyPr/>
          <a:lstStyle/>
          <a:p>
            <a:r>
              <a:rPr lang="ru-RU" sz="1800" dirty="0"/>
              <a:t>Проект закону </a:t>
            </a:r>
            <a:r>
              <a:rPr lang="ru-RU" sz="1800" dirty="0" err="1"/>
              <a:t>України</a:t>
            </a:r>
            <a:r>
              <a:rPr lang="ru-RU" sz="1800" dirty="0"/>
              <a:t> «Про </a:t>
            </a:r>
            <a:r>
              <a:rPr lang="ru-RU" sz="1800" dirty="0" err="1"/>
              <a:t>захист</a:t>
            </a:r>
            <a:r>
              <a:rPr lang="ru-RU" sz="1800" dirty="0"/>
              <a:t> </a:t>
            </a:r>
            <a:r>
              <a:rPr lang="ru-RU" sz="1800" dirty="0" err="1"/>
              <a:t>викривачів</a:t>
            </a:r>
            <a:r>
              <a:rPr lang="ru-RU" sz="1800" dirty="0"/>
              <a:t> і </a:t>
            </a:r>
            <a:r>
              <a:rPr lang="ru-RU" sz="1800" dirty="0" err="1"/>
              <a:t>розкриття</a:t>
            </a:r>
            <a:r>
              <a:rPr lang="ru-RU" sz="1800" dirty="0"/>
              <a:t> </a:t>
            </a:r>
            <a:r>
              <a:rPr lang="ru-RU" sz="1800" dirty="0" err="1"/>
              <a:t>інформації</a:t>
            </a:r>
            <a:r>
              <a:rPr lang="ru-RU" sz="1800" dirty="0"/>
              <a:t> про шкоду </a:t>
            </a:r>
            <a:r>
              <a:rPr lang="ru-RU" sz="1800" dirty="0" err="1"/>
              <a:t>або</a:t>
            </a:r>
            <a:r>
              <a:rPr lang="ru-RU" sz="1800" dirty="0"/>
              <a:t> </a:t>
            </a:r>
            <a:r>
              <a:rPr lang="ru-RU" sz="1800" dirty="0" err="1"/>
              <a:t>загрозу</a:t>
            </a:r>
            <a:r>
              <a:rPr lang="ru-RU" sz="1800" dirty="0"/>
              <a:t> </a:t>
            </a:r>
            <a:r>
              <a:rPr lang="ru-RU" sz="1800" dirty="0" err="1"/>
              <a:t>суспільним</a:t>
            </a:r>
            <a:r>
              <a:rPr lang="ru-RU" sz="1800" dirty="0"/>
              <a:t> </a:t>
            </a:r>
            <a:r>
              <a:rPr lang="ru-RU" sz="1800" dirty="0" err="1"/>
              <a:t>інтересам</a:t>
            </a:r>
            <a:r>
              <a:rPr lang="ru-RU" sz="1800" dirty="0"/>
              <a:t>»</a:t>
            </a:r>
          </a:p>
        </p:txBody>
      </p:sp>
      <p:sp>
        <p:nvSpPr>
          <p:cNvPr id="3" name="Объект 2"/>
          <p:cNvSpPr>
            <a:spLocks noGrp="1"/>
          </p:cNvSpPr>
          <p:nvPr>
            <p:ph idx="1"/>
          </p:nvPr>
        </p:nvSpPr>
        <p:spPr>
          <a:xfrm>
            <a:off x="1103312" y="1634836"/>
            <a:ext cx="8946541" cy="4613563"/>
          </a:xfrm>
        </p:spPr>
        <p:txBody>
          <a:bodyPr>
            <a:normAutofit fontScale="47500" lnSpcReduction="20000"/>
          </a:bodyPr>
          <a:lstStyle/>
          <a:p>
            <a:r>
              <a:rPr lang="ru-RU" dirty="0"/>
              <a:t>викривач - </a:t>
            </a:r>
            <a:r>
              <a:rPr lang="ru-RU" dirty="0" err="1"/>
              <a:t>фізична</a:t>
            </a:r>
            <a:r>
              <a:rPr lang="ru-RU" dirty="0"/>
              <a:t> особа, яка за </a:t>
            </a:r>
            <a:r>
              <a:rPr lang="ru-RU" dirty="0" err="1"/>
              <a:t>наявності</a:t>
            </a:r>
            <a:r>
              <a:rPr lang="ru-RU" dirty="0"/>
              <a:t> </a:t>
            </a:r>
            <a:r>
              <a:rPr lang="ru-RU" dirty="0" err="1"/>
              <a:t>обґрунтованого</a:t>
            </a:r>
            <a:r>
              <a:rPr lang="ru-RU" dirty="0"/>
              <a:t> </a:t>
            </a:r>
            <a:r>
              <a:rPr lang="ru-RU" dirty="0" err="1"/>
              <a:t>переконання</a:t>
            </a:r>
            <a:r>
              <a:rPr lang="ru-RU" dirty="0"/>
              <a:t>, </a:t>
            </a:r>
            <a:r>
              <a:rPr lang="ru-RU" dirty="0" err="1"/>
              <a:t>що</a:t>
            </a:r>
            <a:r>
              <a:rPr lang="ru-RU" dirty="0"/>
              <a:t> </a:t>
            </a:r>
            <a:r>
              <a:rPr lang="ru-RU" dirty="0" err="1"/>
              <a:t>інформація</a:t>
            </a:r>
            <a:r>
              <a:rPr lang="ru-RU" dirty="0"/>
              <a:t> є </a:t>
            </a:r>
            <a:r>
              <a:rPr lang="ru-RU" dirty="0" err="1"/>
              <a:t>достовірною</a:t>
            </a:r>
            <a:r>
              <a:rPr lang="ru-RU" dirty="0"/>
              <a:t>, </a:t>
            </a:r>
            <a:r>
              <a:rPr lang="ru-RU" dirty="0" err="1"/>
              <a:t>розкрила</a:t>
            </a:r>
            <a:r>
              <a:rPr lang="ru-RU" dirty="0"/>
              <a:t>, </a:t>
            </a:r>
            <a:r>
              <a:rPr lang="ru-RU" dirty="0" err="1"/>
              <a:t>або</a:t>
            </a:r>
            <a:r>
              <a:rPr lang="ru-RU" dirty="0"/>
              <a:t> </a:t>
            </a:r>
            <a:r>
              <a:rPr lang="ru-RU" dirty="0" err="1"/>
              <a:t>здійснила</a:t>
            </a:r>
            <a:r>
              <a:rPr lang="ru-RU" dirty="0"/>
              <a:t> </a:t>
            </a:r>
            <a:r>
              <a:rPr lang="ru-RU" dirty="0" err="1"/>
              <a:t>підтверджену</a:t>
            </a:r>
            <a:r>
              <a:rPr lang="ru-RU" dirty="0"/>
              <a:t> </a:t>
            </a:r>
            <a:r>
              <a:rPr lang="ru-RU" dirty="0" err="1"/>
              <a:t>реальними</a:t>
            </a:r>
            <a:r>
              <a:rPr lang="ru-RU" dirty="0"/>
              <a:t> </a:t>
            </a:r>
            <a:r>
              <a:rPr lang="ru-RU" dirty="0" err="1"/>
              <a:t>діями</a:t>
            </a:r>
            <a:r>
              <a:rPr lang="ru-RU" dirty="0"/>
              <a:t> </a:t>
            </a:r>
            <a:r>
              <a:rPr lang="ru-RU" dirty="0" err="1"/>
              <a:t>спробу</a:t>
            </a:r>
            <a:r>
              <a:rPr lang="ru-RU" dirty="0"/>
              <a:t> </a:t>
            </a:r>
            <a:r>
              <a:rPr lang="ru-RU" dirty="0" err="1"/>
              <a:t>розкрити</a:t>
            </a:r>
            <a:r>
              <a:rPr lang="ru-RU" dirty="0"/>
              <a:t> </a:t>
            </a:r>
            <a:r>
              <a:rPr lang="ru-RU" dirty="0" err="1"/>
              <a:t>інформацію</a:t>
            </a:r>
            <a:r>
              <a:rPr lang="ru-RU" dirty="0"/>
              <a:t> про шкоду </a:t>
            </a:r>
            <a:r>
              <a:rPr lang="ru-RU" dirty="0" err="1"/>
              <a:t>або</a:t>
            </a:r>
            <a:r>
              <a:rPr lang="ru-RU" dirty="0"/>
              <a:t> </a:t>
            </a:r>
            <a:r>
              <a:rPr lang="ru-RU" dirty="0" err="1"/>
              <a:t>загрозу</a:t>
            </a:r>
            <a:r>
              <a:rPr lang="ru-RU" dirty="0"/>
              <a:t> </a:t>
            </a:r>
            <a:r>
              <a:rPr lang="ru-RU" dirty="0" err="1"/>
              <a:t>суспільним</a:t>
            </a:r>
            <a:r>
              <a:rPr lang="ru-RU" dirty="0"/>
              <a:t> </a:t>
            </a:r>
            <a:r>
              <a:rPr lang="ru-RU" dirty="0" err="1"/>
              <a:t>інтересам</a:t>
            </a:r>
            <a:r>
              <a:rPr lang="ru-RU" dirty="0"/>
              <a:t> з боку </a:t>
            </a:r>
            <a:r>
              <a:rPr lang="ru-RU" dirty="0" err="1"/>
              <a:t>інших</a:t>
            </a:r>
            <a:r>
              <a:rPr lang="ru-RU" dirty="0"/>
              <a:t> </a:t>
            </a:r>
            <a:r>
              <a:rPr lang="ru-RU" dirty="0" err="1"/>
              <a:t>осіб</a:t>
            </a:r>
            <a:r>
              <a:rPr lang="ru-RU" dirty="0"/>
              <a:t>, </a:t>
            </a:r>
            <a:r>
              <a:rPr lang="ru-RU" dirty="0" err="1"/>
              <a:t>якщо</a:t>
            </a:r>
            <a:r>
              <a:rPr lang="ru-RU" dirty="0"/>
              <a:t> </a:t>
            </a:r>
            <a:r>
              <a:rPr lang="ru-RU" dirty="0" err="1"/>
              <a:t>така</a:t>
            </a:r>
            <a:r>
              <a:rPr lang="ru-RU" dirty="0"/>
              <a:t> </a:t>
            </a:r>
            <a:r>
              <a:rPr lang="ru-RU" dirty="0" err="1"/>
              <a:t>інформація</a:t>
            </a:r>
            <a:r>
              <a:rPr lang="ru-RU" dirty="0"/>
              <a:t> стала </a:t>
            </a:r>
            <a:r>
              <a:rPr lang="ru-RU" dirty="0" err="1"/>
              <a:t>їй</a:t>
            </a:r>
            <a:r>
              <a:rPr lang="ru-RU" dirty="0"/>
              <a:t> </a:t>
            </a:r>
            <a:r>
              <a:rPr lang="ru-RU" dirty="0" err="1"/>
              <a:t>відома</a:t>
            </a:r>
            <a:r>
              <a:rPr lang="ru-RU" dirty="0"/>
              <a:t> у </a:t>
            </a:r>
            <a:r>
              <a:rPr lang="ru-RU" dirty="0" err="1"/>
              <a:t>зв'язку</a:t>
            </a:r>
            <a:r>
              <a:rPr lang="ru-RU" dirty="0"/>
              <a:t> з </a:t>
            </a:r>
            <a:r>
              <a:rPr lang="ru-RU" dirty="0" err="1"/>
              <a:t>її</a:t>
            </a:r>
            <a:r>
              <a:rPr lang="ru-RU" dirty="0"/>
              <a:t> трудовою, </a:t>
            </a:r>
            <a:r>
              <a:rPr lang="ru-RU" dirty="0" err="1"/>
              <a:t>професійною</a:t>
            </a:r>
            <a:r>
              <a:rPr lang="ru-RU" dirty="0"/>
              <a:t>, </a:t>
            </a:r>
            <a:r>
              <a:rPr lang="ru-RU" dirty="0" err="1"/>
              <a:t>господарською</a:t>
            </a:r>
            <a:r>
              <a:rPr lang="ru-RU" dirty="0"/>
              <a:t>, </a:t>
            </a:r>
            <a:r>
              <a:rPr lang="ru-RU" dirty="0" err="1"/>
              <a:t>громадською</a:t>
            </a:r>
            <a:r>
              <a:rPr lang="ru-RU" dirty="0"/>
              <a:t>, </a:t>
            </a:r>
            <a:r>
              <a:rPr lang="ru-RU" dirty="0" err="1"/>
              <a:t>науковою</a:t>
            </a:r>
            <a:r>
              <a:rPr lang="ru-RU" dirty="0"/>
              <a:t> </a:t>
            </a:r>
            <a:r>
              <a:rPr lang="ru-RU" dirty="0" err="1"/>
              <a:t>діяльністю</a:t>
            </a:r>
            <a:r>
              <a:rPr lang="ru-RU" dirty="0"/>
              <a:t>, </a:t>
            </a:r>
            <a:r>
              <a:rPr lang="ru-RU" dirty="0" err="1"/>
              <a:t>проходженням</a:t>
            </a:r>
            <a:r>
              <a:rPr lang="ru-RU" dirty="0"/>
              <a:t> нею </a:t>
            </a:r>
            <a:r>
              <a:rPr lang="ru-RU" dirty="0" err="1"/>
              <a:t>служби</a:t>
            </a:r>
            <a:r>
              <a:rPr lang="ru-RU" dirty="0"/>
              <a:t> </a:t>
            </a:r>
            <a:r>
              <a:rPr lang="ru-RU" dirty="0" err="1"/>
              <a:t>чи</a:t>
            </a:r>
            <a:r>
              <a:rPr lang="ru-RU" dirty="0"/>
              <a:t> </a:t>
            </a:r>
            <a:r>
              <a:rPr lang="ru-RU" dirty="0" err="1"/>
              <a:t>навчання</a:t>
            </a:r>
            <a:r>
              <a:rPr lang="ru-RU" dirty="0"/>
              <a:t> </a:t>
            </a:r>
            <a:r>
              <a:rPr lang="ru-RU" dirty="0" err="1"/>
              <a:t>або</a:t>
            </a:r>
            <a:r>
              <a:rPr lang="ru-RU" dirty="0"/>
              <a:t> </a:t>
            </a:r>
            <a:r>
              <a:rPr lang="ru-RU" dirty="0" err="1"/>
              <a:t>її</a:t>
            </a:r>
            <a:r>
              <a:rPr lang="ru-RU" dirty="0"/>
              <a:t> </a:t>
            </a:r>
            <a:r>
              <a:rPr lang="ru-RU" dirty="0" err="1"/>
              <a:t>участю</a:t>
            </a:r>
            <a:r>
              <a:rPr lang="ru-RU" dirty="0"/>
              <a:t> у </a:t>
            </a:r>
            <a:r>
              <a:rPr lang="ru-RU" dirty="0" err="1"/>
              <a:t>передбачених</a:t>
            </a:r>
            <a:r>
              <a:rPr lang="ru-RU" dirty="0"/>
              <a:t> </a:t>
            </a:r>
            <a:r>
              <a:rPr lang="ru-RU" dirty="0" err="1"/>
              <a:t>законодавством</a:t>
            </a:r>
            <a:r>
              <a:rPr lang="ru-RU" dirty="0"/>
              <a:t> процедурах, </a:t>
            </a:r>
            <a:r>
              <a:rPr lang="ru-RU" dirty="0" err="1"/>
              <a:t>які</a:t>
            </a:r>
            <a:r>
              <a:rPr lang="ru-RU" dirty="0"/>
              <a:t> є </a:t>
            </a:r>
            <a:r>
              <a:rPr lang="ru-RU" dirty="0" err="1"/>
              <a:t>обов'язковими</a:t>
            </a:r>
            <a:r>
              <a:rPr lang="ru-RU" dirty="0"/>
              <a:t> для початку </a:t>
            </a:r>
            <a:r>
              <a:rPr lang="ru-RU" dirty="0" err="1"/>
              <a:t>такої</a:t>
            </a:r>
            <a:r>
              <a:rPr lang="ru-RU" dirty="0"/>
              <a:t> </a:t>
            </a:r>
            <a:r>
              <a:rPr lang="ru-RU" dirty="0" err="1"/>
              <a:t>діяльності</a:t>
            </a:r>
            <a:r>
              <a:rPr lang="ru-RU" dirty="0"/>
              <a:t>, </a:t>
            </a:r>
            <a:r>
              <a:rPr lang="ru-RU" dirty="0" err="1"/>
              <a:t>проходження</a:t>
            </a:r>
            <a:r>
              <a:rPr lang="ru-RU" dirty="0"/>
              <a:t> </a:t>
            </a:r>
            <a:r>
              <a:rPr lang="ru-RU" dirty="0" err="1"/>
              <a:t>служби</a:t>
            </a:r>
            <a:r>
              <a:rPr lang="ru-RU" dirty="0"/>
              <a:t> </a:t>
            </a:r>
            <a:r>
              <a:rPr lang="ru-RU" dirty="0" err="1"/>
              <a:t>чи</a:t>
            </a:r>
            <a:r>
              <a:rPr lang="ru-RU" dirty="0"/>
              <a:t> </a:t>
            </a:r>
            <a:r>
              <a:rPr lang="ru-RU" dirty="0" err="1"/>
              <a:t>навчання</a:t>
            </a:r>
            <a:r>
              <a:rPr lang="ru-RU" dirty="0"/>
              <a:t>;</a:t>
            </a:r>
          </a:p>
          <a:p>
            <a:endParaRPr lang="ru-RU" dirty="0"/>
          </a:p>
          <a:p>
            <a:r>
              <a:rPr lang="ru-RU" dirty="0"/>
              <a:t>2) </a:t>
            </a:r>
            <a:r>
              <a:rPr lang="ru-RU" dirty="0" err="1"/>
              <a:t>інформація</a:t>
            </a:r>
            <a:r>
              <a:rPr lang="ru-RU" dirty="0"/>
              <a:t> про шкоду </a:t>
            </a:r>
            <a:r>
              <a:rPr lang="ru-RU" dirty="0" err="1"/>
              <a:t>або</a:t>
            </a:r>
            <a:r>
              <a:rPr lang="ru-RU" dirty="0"/>
              <a:t> </a:t>
            </a:r>
            <a:r>
              <a:rPr lang="ru-RU" dirty="0" err="1"/>
              <a:t>загрозу</a:t>
            </a:r>
            <a:r>
              <a:rPr lang="ru-RU" dirty="0"/>
              <a:t> </a:t>
            </a:r>
            <a:r>
              <a:rPr lang="ru-RU" dirty="0" err="1"/>
              <a:t>суспільним</a:t>
            </a:r>
            <a:r>
              <a:rPr lang="ru-RU" dirty="0"/>
              <a:t> </a:t>
            </a:r>
            <a:r>
              <a:rPr lang="ru-RU" dirty="0" err="1"/>
              <a:t>інтересам</a:t>
            </a:r>
            <a:r>
              <a:rPr lang="ru-RU" dirty="0"/>
              <a:t> - </a:t>
            </a:r>
            <a:r>
              <a:rPr lang="ru-RU" dirty="0" err="1"/>
              <a:t>це</a:t>
            </a:r>
            <a:r>
              <a:rPr lang="ru-RU" dirty="0"/>
              <a:t> </a:t>
            </a:r>
            <a:r>
              <a:rPr lang="ru-RU" dirty="0" err="1"/>
              <a:t>інформація</a:t>
            </a:r>
            <a:r>
              <a:rPr lang="ru-RU" dirty="0"/>
              <a:t> про:</a:t>
            </a:r>
          </a:p>
          <a:p>
            <a:endParaRPr lang="ru-RU" dirty="0"/>
          </a:p>
          <a:p>
            <a:r>
              <a:rPr lang="ru-RU" dirty="0" err="1"/>
              <a:t>порушення</a:t>
            </a:r>
            <a:r>
              <a:rPr lang="ru-RU" dirty="0"/>
              <a:t> прав </a:t>
            </a:r>
            <a:r>
              <a:rPr lang="ru-RU" dirty="0" err="1"/>
              <a:t>людини</a:t>
            </a:r>
            <a:r>
              <a:rPr lang="ru-RU" dirty="0"/>
              <a:t>;</a:t>
            </a:r>
          </a:p>
          <a:p>
            <a:endParaRPr lang="ru-RU" dirty="0"/>
          </a:p>
          <a:p>
            <a:r>
              <a:rPr lang="ru-RU" dirty="0" err="1"/>
              <a:t>кримінальне</a:t>
            </a:r>
            <a:r>
              <a:rPr lang="ru-RU" dirty="0"/>
              <a:t> </a:t>
            </a:r>
            <a:r>
              <a:rPr lang="ru-RU" dirty="0" err="1"/>
              <a:t>правопорушення</a:t>
            </a:r>
            <a:r>
              <a:rPr lang="ru-RU" dirty="0"/>
              <a:t>, у тому </a:t>
            </a:r>
            <a:r>
              <a:rPr lang="ru-RU" dirty="0" err="1"/>
              <a:t>числі</a:t>
            </a:r>
            <a:r>
              <a:rPr lang="ru-RU" dirty="0"/>
              <a:t> </a:t>
            </a:r>
            <a:r>
              <a:rPr lang="ru-RU" dirty="0" err="1"/>
              <a:t>незакінчене</a:t>
            </a:r>
            <a:r>
              <a:rPr lang="ru-RU" dirty="0"/>
              <a:t>;</a:t>
            </a:r>
          </a:p>
          <a:p>
            <a:endParaRPr lang="ru-RU" dirty="0"/>
          </a:p>
          <a:p>
            <a:r>
              <a:rPr lang="ru-RU" dirty="0" err="1"/>
              <a:t>аварії</a:t>
            </a:r>
            <a:r>
              <a:rPr lang="ru-RU" dirty="0"/>
              <a:t>, </a:t>
            </a:r>
            <a:r>
              <a:rPr lang="ru-RU" dirty="0" err="1"/>
              <a:t>катастрофи</a:t>
            </a:r>
            <a:r>
              <a:rPr lang="ru-RU" dirty="0"/>
              <a:t>, </a:t>
            </a:r>
            <a:r>
              <a:rPr lang="ru-RU" dirty="0" err="1"/>
              <a:t>небезпечні</a:t>
            </a:r>
            <a:r>
              <a:rPr lang="ru-RU" dirty="0"/>
              <a:t> </a:t>
            </a:r>
            <a:r>
              <a:rPr lang="ru-RU" dirty="0" err="1"/>
              <a:t>природні</a:t>
            </a:r>
            <a:r>
              <a:rPr lang="ru-RU" dirty="0"/>
              <a:t> </a:t>
            </a:r>
            <a:r>
              <a:rPr lang="ru-RU" dirty="0" err="1"/>
              <a:t>явища</a:t>
            </a:r>
            <a:r>
              <a:rPr lang="ru-RU" dirty="0"/>
              <a:t> та </a:t>
            </a:r>
            <a:r>
              <a:rPr lang="ru-RU" dirty="0" err="1"/>
              <a:t>інші</a:t>
            </a:r>
            <a:r>
              <a:rPr lang="ru-RU" dirty="0"/>
              <a:t> </a:t>
            </a:r>
            <a:r>
              <a:rPr lang="ru-RU" dirty="0" err="1"/>
              <a:t>надзвичайні</a:t>
            </a:r>
            <a:r>
              <a:rPr lang="ru-RU" dirty="0"/>
              <a:t> </a:t>
            </a:r>
            <a:r>
              <a:rPr lang="ru-RU" dirty="0" err="1"/>
              <a:t>події</a:t>
            </a:r>
            <a:r>
              <a:rPr lang="ru-RU" dirty="0"/>
              <a:t>, </a:t>
            </a:r>
            <a:r>
              <a:rPr lang="ru-RU" dirty="0" err="1"/>
              <a:t>що</a:t>
            </a:r>
            <a:r>
              <a:rPr lang="ru-RU" dirty="0"/>
              <a:t> </a:t>
            </a:r>
            <a:r>
              <a:rPr lang="ru-RU" dirty="0" err="1"/>
              <a:t>сталися</a:t>
            </a:r>
            <a:r>
              <a:rPr lang="ru-RU" dirty="0"/>
              <a:t> </a:t>
            </a:r>
            <a:r>
              <a:rPr lang="ru-RU" dirty="0" err="1"/>
              <a:t>або</a:t>
            </a:r>
            <a:r>
              <a:rPr lang="ru-RU" dirty="0"/>
              <a:t> </a:t>
            </a:r>
            <a:r>
              <a:rPr lang="ru-RU" dirty="0" err="1"/>
              <a:t>небезпека</a:t>
            </a:r>
            <a:r>
              <a:rPr lang="ru-RU" dirty="0"/>
              <a:t> </a:t>
            </a:r>
            <a:r>
              <a:rPr lang="ru-RU" dirty="0" err="1"/>
              <a:t>яких</a:t>
            </a:r>
            <a:r>
              <a:rPr lang="ru-RU" dirty="0"/>
              <a:t> реально </a:t>
            </a:r>
            <a:r>
              <a:rPr lang="ru-RU" dirty="0" err="1"/>
              <a:t>виникла</a:t>
            </a:r>
            <a:r>
              <a:rPr lang="ru-RU" dirty="0"/>
              <a:t>;</a:t>
            </a:r>
          </a:p>
          <a:p>
            <a:endParaRPr lang="ru-RU" dirty="0"/>
          </a:p>
          <a:p>
            <a:r>
              <a:rPr lang="ru-RU" dirty="0" err="1"/>
              <a:t>харчові</a:t>
            </a:r>
            <a:r>
              <a:rPr lang="ru-RU" dirty="0"/>
              <a:t> </a:t>
            </a:r>
            <a:r>
              <a:rPr lang="ru-RU" dirty="0" err="1"/>
              <a:t>продукти</a:t>
            </a:r>
            <a:r>
              <a:rPr lang="ru-RU" dirty="0"/>
              <a:t>, і </a:t>
            </a:r>
            <a:r>
              <a:rPr lang="ru-RU" dirty="0" err="1"/>
              <a:t>предмети</a:t>
            </a:r>
            <a:r>
              <a:rPr lang="ru-RU" dirty="0"/>
              <a:t> </a:t>
            </a:r>
            <a:r>
              <a:rPr lang="ru-RU" dirty="0" err="1"/>
              <a:t>побуту</a:t>
            </a:r>
            <a:r>
              <a:rPr lang="ru-RU" dirty="0"/>
              <a:t> </a:t>
            </a:r>
            <a:r>
              <a:rPr lang="ru-RU" dirty="0" err="1"/>
              <a:t>або</a:t>
            </a:r>
            <a:r>
              <a:rPr lang="ru-RU" dirty="0"/>
              <a:t> </a:t>
            </a:r>
            <a:r>
              <a:rPr lang="ru-RU" dirty="0" err="1"/>
              <a:t>загрозу</a:t>
            </a:r>
            <a:r>
              <a:rPr lang="ru-RU" dirty="0"/>
              <a:t> </a:t>
            </a:r>
            <a:r>
              <a:rPr lang="ru-RU" dirty="0" err="1"/>
              <a:t>погіршення</a:t>
            </a:r>
            <a:r>
              <a:rPr lang="ru-RU" dirty="0"/>
              <a:t> </a:t>
            </a:r>
            <a:r>
              <a:rPr lang="ru-RU" dirty="0" err="1"/>
              <a:t>їхньої</a:t>
            </a:r>
            <a:r>
              <a:rPr lang="ru-RU" dirty="0"/>
              <a:t> </a:t>
            </a:r>
            <a:r>
              <a:rPr lang="ru-RU" dirty="0" err="1"/>
              <a:t>якості</a:t>
            </a:r>
            <a:r>
              <a:rPr lang="ru-RU" dirty="0"/>
              <a:t>, </a:t>
            </a:r>
            <a:r>
              <a:rPr lang="ru-RU" dirty="0" err="1"/>
              <a:t>які</a:t>
            </a:r>
            <a:r>
              <a:rPr lang="ru-RU" dirty="0"/>
              <a:t> є </a:t>
            </a:r>
            <a:r>
              <a:rPr lang="ru-RU" dirty="0" err="1"/>
              <a:t>небезпечними</a:t>
            </a:r>
            <a:r>
              <a:rPr lang="ru-RU" dirty="0"/>
              <a:t> для </a:t>
            </a:r>
            <a:r>
              <a:rPr lang="ru-RU" dirty="0" err="1"/>
              <a:t>життя</a:t>
            </a:r>
            <a:r>
              <a:rPr lang="ru-RU" dirty="0"/>
              <a:t> і </a:t>
            </a:r>
            <a:r>
              <a:rPr lang="ru-RU" dirty="0" err="1"/>
              <a:t>здоров'я</a:t>
            </a:r>
            <a:r>
              <a:rPr lang="ru-RU" dirty="0"/>
              <a:t> </a:t>
            </a:r>
            <a:r>
              <a:rPr lang="ru-RU" dirty="0" err="1"/>
              <a:t>людини</a:t>
            </a:r>
            <a:r>
              <a:rPr lang="ru-RU" dirty="0"/>
              <a:t>;</a:t>
            </a:r>
          </a:p>
          <a:p>
            <a:endParaRPr lang="ru-RU" dirty="0"/>
          </a:p>
          <a:p>
            <a:r>
              <a:rPr lang="ru-RU" dirty="0" err="1"/>
              <a:t>адміністративне</a:t>
            </a:r>
            <a:r>
              <a:rPr lang="ru-RU" dirty="0"/>
              <a:t> </a:t>
            </a:r>
            <a:r>
              <a:rPr lang="ru-RU" dirty="0" err="1"/>
              <a:t>правопорушення</a:t>
            </a:r>
            <a:r>
              <a:rPr lang="ru-RU" dirty="0"/>
              <a:t>, </a:t>
            </a:r>
            <a:r>
              <a:rPr lang="ru-RU" dirty="0" err="1"/>
              <a:t>пов'язане</a:t>
            </a:r>
            <a:r>
              <a:rPr lang="ru-RU" dirty="0"/>
              <a:t> з </a:t>
            </a:r>
            <a:r>
              <a:rPr lang="ru-RU" dirty="0" err="1"/>
              <a:t>корупцією</a:t>
            </a:r>
            <a:r>
              <a:rPr lang="ru-RU" dirty="0"/>
              <a:t>; </a:t>
            </a:r>
            <a:r>
              <a:rPr lang="ru-RU" dirty="0" err="1"/>
              <a:t>дисциплінарний</a:t>
            </a:r>
            <a:r>
              <a:rPr lang="ru-RU" dirty="0"/>
              <a:t> проступок, </a:t>
            </a:r>
            <a:r>
              <a:rPr lang="ru-RU" dirty="0" err="1"/>
              <a:t>адміністративне</a:t>
            </a:r>
            <a:r>
              <a:rPr lang="ru-RU" dirty="0"/>
              <a:t> </a:t>
            </a:r>
            <a:r>
              <a:rPr lang="ru-RU" dirty="0" err="1"/>
              <a:t>правопорушення</a:t>
            </a:r>
            <a:r>
              <a:rPr lang="ru-RU" dirty="0"/>
              <a:t>, </a:t>
            </a:r>
            <a:r>
              <a:rPr lang="ru-RU" dirty="0" err="1"/>
              <a:t>інші</a:t>
            </a:r>
            <a:r>
              <a:rPr lang="ru-RU" dirty="0"/>
              <a:t> </a:t>
            </a:r>
            <a:r>
              <a:rPr lang="ru-RU" dirty="0" err="1"/>
              <a:t>дії</a:t>
            </a:r>
            <a:r>
              <a:rPr lang="ru-RU" dirty="0"/>
              <a:t> </a:t>
            </a:r>
            <a:r>
              <a:rPr lang="ru-RU" dirty="0" err="1"/>
              <a:t>або</a:t>
            </a:r>
            <a:r>
              <a:rPr lang="ru-RU" dirty="0"/>
              <a:t> </a:t>
            </a:r>
            <a:r>
              <a:rPr lang="ru-RU" dirty="0" err="1"/>
              <a:t>бездіяльність</a:t>
            </a:r>
            <a:r>
              <a:rPr lang="ru-RU" dirty="0"/>
              <a:t> </a:t>
            </a:r>
            <a:r>
              <a:rPr lang="ru-RU" dirty="0" err="1"/>
              <a:t>суб'єктів</a:t>
            </a:r>
            <a:r>
              <a:rPr lang="ru-RU" dirty="0"/>
              <a:t> </a:t>
            </a:r>
            <a:r>
              <a:rPr lang="ru-RU" dirty="0" err="1"/>
              <a:t>владних</a:t>
            </a:r>
            <a:r>
              <a:rPr lang="ru-RU" dirty="0"/>
              <a:t> </a:t>
            </a:r>
            <a:r>
              <a:rPr lang="ru-RU" dirty="0" err="1"/>
              <a:t>повноважень</a:t>
            </a:r>
            <a:r>
              <a:rPr lang="ru-RU" dirty="0"/>
              <a:t>, </a:t>
            </a:r>
            <a:r>
              <a:rPr lang="ru-RU" dirty="0" err="1"/>
              <a:t>юридичних</a:t>
            </a:r>
            <a:r>
              <a:rPr lang="ru-RU" dirty="0"/>
              <a:t> </a:t>
            </a:r>
            <a:r>
              <a:rPr lang="ru-RU" dirty="0" err="1"/>
              <a:t>осіб</a:t>
            </a:r>
            <a:r>
              <a:rPr lang="ru-RU" dirty="0"/>
              <a:t>, </a:t>
            </a:r>
            <a:r>
              <a:rPr lang="ru-RU" dirty="0" err="1"/>
              <a:t>їх</a:t>
            </a:r>
            <a:r>
              <a:rPr lang="ru-RU" dirty="0"/>
              <a:t> </a:t>
            </a:r>
            <a:r>
              <a:rPr lang="ru-RU" dirty="0" err="1"/>
              <a:t>посадових</a:t>
            </a:r>
            <a:r>
              <a:rPr lang="ru-RU" dirty="0"/>
              <a:t> </a:t>
            </a:r>
            <a:r>
              <a:rPr lang="ru-RU" dirty="0" err="1"/>
              <a:t>чи</a:t>
            </a:r>
            <a:r>
              <a:rPr lang="ru-RU" dirty="0"/>
              <a:t> </a:t>
            </a:r>
            <a:r>
              <a:rPr lang="ru-RU" dirty="0" err="1"/>
              <a:t>службових</a:t>
            </a:r>
            <a:r>
              <a:rPr lang="ru-RU" dirty="0"/>
              <a:t> </a:t>
            </a:r>
            <a:r>
              <a:rPr lang="ru-RU" dirty="0" err="1"/>
              <a:t>осіб</a:t>
            </a:r>
            <a:r>
              <a:rPr lang="ru-RU" dirty="0"/>
              <a:t>, </a:t>
            </a:r>
            <a:r>
              <a:rPr lang="ru-RU" dirty="0" err="1"/>
              <a:t>фізичних</a:t>
            </a:r>
            <a:r>
              <a:rPr lang="ru-RU" dirty="0"/>
              <a:t> </a:t>
            </a:r>
            <a:r>
              <a:rPr lang="ru-RU" dirty="0" err="1"/>
              <a:t>осіб</a:t>
            </a:r>
            <a:r>
              <a:rPr lang="ru-RU" dirty="0"/>
              <a:t>, </a:t>
            </a:r>
            <a:r>
              <a:rPr lang="ru-RU" dirty="0" err="1"/>
              <a:t>якими</a:t>
            </a:r>
            <a:r>
              <a:rPr lang="ru-RU" dirty="0"/>
              <a:t> </a:t>
            </a:r>
            <a:r>
              <a:rPr lang="ru-RU" dirty="0" err="1"/>
              <a:t>завдано</a:t>
            </a:r>
            <a:r>
              <a:rPr lang="ru-RU" dirty="0"/>
              <a:t> шкоду </a:t>
            </a:r>
            <a:r>
              <a:rPr lang="ru-RU" dirty="0" err="1"/>
              <a:t>конституційному</a:t>
            </a:r>
            <a:r>
              <a:rPr lang="ru-RU" dirty="0"/>
              <a:t> устрою </a:t>
            </a:r>
            <a:r>
              <a:rPr lang="ru-RU" dirty="0" err="1"/>
              <a:t>України</a:t>
            </a:r>
            <a:r>
              <a:rPr lang="ru-RU" dirty="0"/>
              <a:t>, </a:t>
            </a:r>
            <a:r>
              <a:rPr lang="ru-RU" dirty="0" err="1"/>
              <a:t>життю</a:t>
            </a:r>
            <a:r>
              <a:rPr lang="ru-RU" dirty="0"/>
              <a:t>, </a:t>
            </a:r>
            <a:r>
              <a:rPr lang="ru-RU" dirty="0" err="1"/>
              <a:t>здоров'ю</a:t>
            </a:r>
            <a:r>
              <a:rPr lang="ru-RU" dirty="0"/>
              <a:t> </a:t>
            </a:r>
            <a:r>
              <a:rPr lang="ru-RU" dirty="0" err="1"/>
              <a:t>або</a:t>
            </a:r>
            <a:r>
              <a:rPr lang="ru-RU" dirty="0"/>
              <a:t> </a:t>
            </a:r>
            <a:r>
              <a:rPr lang="ru-RU" dirty="0" err="1"/>
              <a:t>безпеці</a:t>
            </a:r>
            <a:r>
              <a:rPr lang="ru-RU" dirty="0"/>
              <a:t> </a:t>
            </a:r>
            <a:r>
              <a:rPr lang="ru-RU" dirty="0" err="1"/>
              <a:t>людини</a:t>
            </a:r>
            <a:r>
              <a:rPr lang="ru-RU" dirty="0"/>
              <a:t>, стану </a:t>
            </a:r>
            <a:r>
              <a:rPr lang="ru-RU" dirty="0" err="1"/>
              <a:t>довкілля</a:t>
            </a:r>
            <a:r>
              <a:rPr lang="ru-RU" dirty="0"/>
              <a:t>, миру і </a:t>
            </a:r>
            <a:r>
              <a:rPr lang="ru-RU" dirty="0" err="1"/>
              <a:t>безпеці</a:t>
            </a:r>
            <a:r>
              <a:rPr lang="ru-RU" dirty="0"/>
              <a:t> </a:t>
            </a:r>
            <a:r>
              <a:rPr lang="ru-RU" dirty="0" err="1"/>
              <a:t>людства</a:t>
            </a:r>
            <a:r>
              <a:rPr lang="ru-RU" dirty="0"/>
              <a:t> </a:t>
            </a:r>
            <a:r>
              <a:rPr lang="ru-RU" dirty="0" err="1"/>
              <a:t>або</a:t>
            </a:r>
            <a:r>
              <a:rPr lang="ru-RU" dirty="0"/>
              <a:t> створено </a:t>
            </a:r>
            <a:r>
              <a:rPr lang="ru-RU" dirty="0" err="1"/>
              <a:t>реальну</a:t>
            </a:r>
            <a:r>
              <a:rPr lang="ru-RU" dirty="0"/>
              <a:t> </a:t>
            </a:r>
            <a:r>
              <a:rPr lang="ru-RU" dirty="0" err="1"/>
              <a:t>загрозу</a:t>
            </a:r>
            <a:r>
              <a:rPr lang="ru-RU" dirty="0"/>
              <a:t> </a:t>
            </a:r>
            <a:r>
              <a:rPr lang="ru-RU" dirty="0" err="1"/>
              <a:t>завдання</a:t>
            </a:r>
            <a:r>
              <a:rPr lang="ru-RU" dirty="0"/>
              <a:t> </a:t>
            </a:r>
            <a:r>
              <a:rPr lang="ru-RU" dirty="0" err="1"/>
              <a:t>такої</a:t>
            </a:r>
            <a:r>
              <a:rPr lang="ru-RU" dirty="0"/>
              <a:t> </a:t>
            </a:r>
            <a:r>
              <a:rPr lang="ru-RU" dirty="0" err="1"/>
              <a:t>шкоди</a:t>
            </a:r>
            <a:r>
              <a:rPr lang="ru-RU" dirty="0"/>
              <a:t>;</a:t>
            </a:r>
          </a:p>
          <a:p>
            <a:endParaRPr lang="ru-RU" dirty="0"/>
          </a:p>
        </p:txBody>
      </p:sp>
    </p:spTree>
    <p:extLst>
      <p:ext uri="{BB962C8B-B14F-4D97-AF65-F5344CB8AC3E}">
        <p14:creationId xmlns:p14="http://schemas.microsoft.com/office/powerpoint/2010/main" val="383955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BB18AE-9294-4A69-A5F9-C165AE433B46}"/>
              </a:ext>
            </a:extLst>
          </p:cNvPr>
          <p:cNvSpPr>
            <a:spLocks noGrp="1"/>
          </p:cNvSpPr>
          <p:nvPr>
            <p:ph type="title"/>
          </p:nvPr>
        </p:nvSpPr>
        <p:spPr/>
        <p:txBody>
          <a:bodyPr/>
          <a:lstStyle/>
          <a:p>
            <a:r>
              <a:rPr lang="uk-UA" sz="1400" dirty="0"/>
              <a:t>1 червня 2021 року Верховна Рада остаточно ухвалила закон про захист викривачів, врахувавши пропозиції Президента. Однією з ключових вимог було створення Порталу, куди викривачі змогли б передавати повідомлення про можливі факти корупційних правопорушень. Це мало б забезпечити високі стандарти захисту інформації. Адмініструвати Єдиний портал повідомлень викривачів має НАЗК, утім, </a:t>
            </a:r>
            <a:r>
              <a:rPr lang="uk-UA" sz="1400" dirty="0" err="1"/>
              <a:t>Нацагентство</a:t>
            </a:r>
            <a:r>
              <a:rPr lang="uk-UA" sz="1400" dirty="0"/>
              <a:t> поки не запустило його. </a:t>
            </a:r>
          </a:p>
        </p:txBody>
      </p:sp>
      <p:sp>
        <p:nvSpPr>
          <p:cNvPr id="3" name="Місце для вмісту 2">
            <a:extLst>
              <a:ext uri="{FF2B5EF4-FFF2-40B4-BE49-F238E27FC236}">
                <a16:creationId xmlns:a16="http://schemas.microsoft.com/office/drawing/2014/main" id="{189608E7-40E6-44B9-84AE-FB53423679F6}"/>
              </a:ext>
            </a:extLst>
          </p:cNvPr>
          <p:cNvSpPr>
            <a:spLocks noGrp="1"/>
          </p:cNvSpPr>
          <p:nvPr>
            <p:ph idx="1"/>
          </p:nvPr>
        </p:nvSpPr>
        <p:spPr>
          <a:xfrm>
            <a:off x="231112" y="1768510"/>
            <a:ext cx="10540721" cy="4994031"/>
          </a:xfrm>
        </p:spPr>
        <p:txBody>
          <a:bodyPr/>
          <a:lstStyle/>
          <a:p>
            <a:r>
              <a:rPr lang="uk-UA" dirty="0"/>
              <a:t>Цей портал мав би запрацювати для того, щоб людина зверталася з повідомленням безпосередньо на портал. Після опрацювання заяви їй мав присвоюватися </a:t>
            </a:r>
            <a:r>
              <a:rPr lang="en-US" dirty="0" err="1"/>
              <a:t>qr</a:t>
            </a:r>
            <a:r>
              <a:rPr lang="en-US" dirty="0"/>
              <a:t>-</a:t>
            </a:r>
            <a:r>
              <a:rPr lang="uk-UA" dirty="0"/>
              <a:t>код, а особа мала набувати статусу викривача. Однак виникає низка запитань. Наприклад, в законі не прописано, який саме обсяг інформації потрібно повідомляти на портал, хто буде визначати цей обсяг, стежити за тим, щоб інформація, яку повідомив викривач, йому ж самому не зашкодила, тобто – яка саме це має бути інформація. І, власне, особливо не врегульоване питання, що робити, коли викривач корупції з огляду на свої посадові </a:t>
            </a:r>
            <a:r>
              <a:rPr lang="uk-UA" dirty="0" err="1"/>
              <a:t>обовʼязки</a:t>
            </a:r>
            <a:r>
              <a:rPr lang="uk-UA" dirty="0"/>
              <a:t> має доступ до державної таємниці, а хтось із його колег вчиняє корупційне правопорушення. Як повідомити НАЗК і не розголосити державну таємницю в цьому разі? Це важливо. Це ж може стосуватися комерційної таємниці і інформації під грифом «таємно», але до якої особа має доступ, зважаючи на свою діяльність. Тобто ці моменти в законодавстві не враховані. До того ж в Україні є проблема з </a:t>
            </a:r>
            <a:r>
              <a:rPr lang="uk-UA" dirty="0" err="1"/>
              <a:t>кібербезпекою</a:t>
            </a:r>
            <a:r>
              <a:rPr lang="uk-UA" dirty="0"/>
              <a:t>, електронні сховища інформації досить часто піддаються кібератакам, від яких стовідсоткового захисту немає.</a:t>
            </a:r>
          </a:p>
        </p:txBody>
      </p:sp>
    </p:spTree>
    <p:extLst>
      <p:ext uri="{BB962C8B-B14F-4D97-AF65-F5344CB8AC3E}">
        <p14:creationId xmlns:p14="http://schemas.microsoft.com/office/powerpoint/2010/main" val="77196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0FEB83-B48C-44FC-BCE5-F212EFD9EE0A}"/>
              </a:ext>
            </a:extLst>
          </p:cNvPr>
          <p:cNvSpPr>
            <a:spLocks noGrp="1"/>
          </p:cNvSpPr>
          <p:nvPr>
            <p:ph type="title"/>
          </p:nvPr>
        </p:nvSpPr>
        <p:spPr>
          <a:xfrm>
            <a:off x="646111" y="452718"/>
            <a:ext cx="9404723" cy="923906"/>
          </a:xfrm>
        </p:spPr>
        <p:txBody>
          <a:bodyPr/>
          <a:lstStyle/>
          <a:p>
            <a:pPr algn="ctr"/>
            <a:r>
              <a:rPr lang="ru-RU" sz="2400" dirty="0"/>
              <a:t>І </a:t>
            </a:r>
            <a:r>
              <a:rPr lang="ru-RU" sz="2400" dirty="0" err="1"/>
              <a:t>цей</a:t>
            </a:r>
            <a:r>
              <a:rPr lang="ru-RU" sz="2400" dirty="0"/>
              <a:t> </a:t>
            </a:r>
            <a:r>
              <a:rPr lang="ru-RU" sz="2400" dirty="0" err="1"/>
              <a:t>ризик</a:t>
            </a:r>
            <a:r>
              <a:rPr lang="ru-RU" sz="2400" dirty="0"/>
              <a:t> </a:t>
            </a:r>
            <a:r>
              <a:rPr lang="ru-RU" sz="2400" dirty="0" err="1"/>
              <a:t>суттєво</a:t>
            </a:r>
            <a:r>
              <a:rPr lang="ru-RU" sz="2400" dirty="0"/>
              <a:t> </a:t>
            </a:r>
            <a:r>
              <a:rPr lang="ru-RU" sz="2400" dirty="0" err="1"/>
              <a:t>зріс</a:t>
            </a:r>
            <a:r>
              <a:rPr lang="ru-RU" sz="2400" dirty="0"/>
              <a:t> в </a:t>
            </a:r>
            <a:r>
              <a:rPr lang="ru-RU" sz="2400" dirty="0" err="1"/>
              <a:t>умовах</a:t>
            </a:r>
            <a:r>
              <a:rPr lang="ru-RU" sz="2400" dirty="0"/>
              <a:t> </a:t>
            </a:r>
            <a:r>
              <a:rPr lang="ru-RU" sz="2400" dirty="0" err="1"/>
              <a:t>війни</a:t>
            </a:r>
            <a:r>
              <a:rPr lang="ru-RU" sz="2400" dirty="0"/>
              <a:t>, </a:t>
            </a:r>
            <a:r>
              <a:rPr lang="ru-RU" sz="2400" dirty="0" err="1"/>
              <a:t>адже</a:t>
            </a:r>
            <a:r>
              <a:rPr lang="ru-RU" sz="2400" dirty="0"/>
              <a:t> </a:t>
            </a:r>
            <a:r>
              <a:rPr lang="ru-RU" sz="2400" dirty="0" err="1"/>
              <a:t>кібератаки</a:t>
            </a:r>
            <a:r>
              <a:rPr lang="ru-RU" sz="2400" dirty="0"/>
              <a:t> </a:t>
            </a:r>
            <a:r>
              <a:rPr lang="ru-RU" sz="2400" dirty="0" err="1"/>
              <a:t>почастішали</a:t>
            </a:r>
            <a:r>
              <a:rPr lang="ru-RU" sz="2400" dirty="0"/>
              <a:t>…</a:t>
            </a:r>
            <a:endParaRPr lang="uk-UA" sz="2400" dirty="0"/>
          </a:p>
        </p:txBody>
      </p:sp>
      <p:sp>
        <p:nvSpPr>
          <p:cNvPr id="3" name="Місце для вмісту 2">
            <a:extLst>
              <a:ext uri="{FF2B5EF4-FFF2-40B4-BE49-F238E27FC236}">
                <a16:creationId xmlns:a16="http://schemas.microsoft.com/office/drawing/2014/main" id="{994B1C81-2438-4823-9E71-2791C7B6BB53}"/>
              </a:ext>
            </a:extLst>
          </p:cNvPr>
          <p:cNvSpPr>
            <a:spLocks noGrp="1"/>
          </p:cNvSpPr>
          <p:nvPr>
            <p:ph idx="1"/>
          </p:nvPr>
        </p:nvSpPr>
        <p:spPr>
          <a:xfrm>
            <a:off x="301452" y="1296238"/>
            <a:ext cx="9748402" cy="4952162"/>
          </a:xfrm>
        </p:spPr>
        <p:txBody>
          <a:bodyPr/>
          <a:lstStyle/>
          <a:p>
            <a:r>
              <a:rPr lang="ru-RU" dirty="0"/>
              <a:t>Так, особливо в </a:t>
            </a:r>
            <a:r>
              <a:rPr lang="ru-RU" dirty="0" err="1"/>
              <a:t>теперішніх</a:t>
            </a:r>
            <a:r>
              <a:rPr lang="ru-RU" dirty="0"/>
              <a:t> </a:t>
            </a:r>
            <a:r>
              <a:rPr lang="ru-RU" dirty="0" err="1"/>
              <a:t>умовах</a:t>
            </a:r>
            <a:r>
              <a:rPr lang="ru-RU" dirty="0"/>
              <a:t>, коли </a:t>
            </a:r>
            <a:r>
              <a:rPr lang="ru-RU" dirty="0" err="1"/>
              <a:t>відбувається</a:t>
            </a:r>
            <a:r>
              <a:rPr lang="ru-RU" dirty="0"/>
              <a:t> </a:t>
            </a:r>
            <a:r>
              <a:rPr lang="ru-RU" dirty="0" err="1"/>
              <a:t>інформаційна</a:t>
            </a:r>
            <a:r>
              <a:rPr lang="ru-RU" dirty="0"/>
              <a:t> </a:t>
            </a:r>
            <a:r>
              <a:rPr lang="ru-RU" dirty="0" err="1"/>
              <a:t>війна</a:t>
            </a:r>
            <a:r>
              <a:rPr lang="ru-RU" dirty="0"/>
              <a:t>.  </a:t>
            </a:r>
            <a:r>
              <a:rPr lang="ru-RU" dirty="0" err="1"/>
              <a:t>Такий</a:t>
            </a:r>
            <a:r>
              <a:rPr lang="ru-RU" dirty="0"/>
              <a:t> </a:t>
            </a:r>
            <a:r>
              <a:rPr lang="ru-RU" dirty="0" err="1"/>
              <a:t>обсяг</a:t>
            </a:r>
            <a:r>
              <a:rPr lang="ru-RU" dirty="0"/>
              <a:t> </a:t>
            </a:r>
            <a:r>
              <a:rPr lang="ru-RU" dirty="0" err="1"/>
              <a:t>інформації</a:t>
            </a:r>
            <a:r>
              <a:rPr lang="ru-RU" dirty="0"/>
              <a:t> буде </a:t>
            </a:r>
            <a:r>
              <a:rPr lang="ru-RU" dirty="0" err="1"/>
              <a:t>ще</a:t>
            </a:r>
            <a:r>
              <a:rPr lang="ru-RU" dirty="0"/>
              <a:t> одним </a:t>
            </a:r>
            <a:r>
              <a:rPr lang="ru-RU" dirty="0" err="1"/>
              <a:t>ласим</a:t>
            </a:r>
            <a:r>
              <a:rPr lang="ru-RU" dirty="0"/>
              <a:t> шматком – ресурсом для </a:t>
            </a:r>
            <a:r>
              <a:rPr lang="ru-RU" dirty="0" err="1"/>
              <a:t>посягання</a:t>
            </a:r>
            <a:r>
              <a:rPr lang="ru-RU" dirty="0"/>
              <a:t>, </a:t>
            </a:r>
            <a:r>
              <a:rPr lang="ru-RU" dirty="0" err="1"/>
              <a:t>щоб</a:t>
            </a:r>
            <a:r>
              <a:rPr lang="ru-RU" dirty="0"/>
              <a:t> </a:t>
            </a:r>
            <a:r>
              <a:rPr lang="ru-RU" dirty="0" err="1"/>
              <a:t>здійснити</a:t>
            </a:r>
            <a:r>
              <a:rPr lang="ru-RU" dirty="0"/>
              <a:t> атаку в </a:t>
            </a:r>
            <a:r>
              <a:rPr lang="ru-RU" dirty="0" err="1"/>
              <a:t>інформаційному</a:t>
            </a:r>
            <a:r>
              <a:rPr lang="ru-RU" dirty="0"/>
              <a:t> </a:t>
            </a:r>
            <a:r>
              <a:rPr lang="ru-RU" dirty="0" err="1"/>
              <a:t>просторі</a:t>
            </a:r>
            <a:r>
              <a:rPr lang="ru-RU" dirty="0"/>
              <a:t>. Я думаю, </a:t>
            </a:r>
            <a:r>
              <a:rPr lang="ru-RU" dirty="0" err="1"/>
              <a:t>що</a:t>
            </a:r>
            <a:r>
              <a:rPr lang="ru-RU" dirty="0"/>
              <a:t> </a:t>
            </a:r>
            <a:r>
              <a:rPr lang="ru-RU" dirty="0" err="1"/>
              <a:t>це</a:t>
            </a:r>
            <a:r>
              <a:rPr lang="ru-RU" dirty="0"/>
              <a:t> </a:t>
            </a:r>
            <a:r>
              <a:rPr lang="ru-RU" dirty="0" err="1"/>
              <a:t>також</a:t>
            </a:r>
            <a:r>
              <a:rPr lang="ru-RU" dirty="0"/>
              <a:t> причина, через яку портал не </a:t>
            </a:r>
            <a:r>
              <a:rPr lang="ru-RU" dirty="0" err="1"/>
              <a:t>запрацював</a:t>
            </a:r>
            <a:r>
              <a:rPr lang="ru-RU" dirty="0"/>
              <a:t>.</a:t>
            </a:r>
            <a:endParaRPr lang="uk-UA" dirty="0"/>
          </a:p>
        </p:txBody>
      </p:sp>
    </p:spTree>
    <p:extLst>
      <p:ext uri="{BB962C8B-B14F-4D97-AF65-F5344CB8AC3E}">
        <p14:creationId xmlns:p14="http://schemas.microsoft.com/office/powerpoint/2010/main" val="186058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CCF456-39EB-4B70-B312-324B21862258}"/>
              </a:ext>
            </a:extLst>
          </p:cNvPr>
          <p:cNvSpPr>
            <a:spLocks noGrp="1"/>
          </p:cNvSpPr>
          <p:nvPr>
            <p:ph type="title"/>
          </p:nvPr>
        </p:nvSpPr>
        <p:spPr>
          <a:xfrm>
            <a:off x="646111" y="452718"/>
            <a:ext cx="9404723" cy="1044486"/>
          </a:xfrm>
        </p:spPr>
        <p:txBody>
          <a:bodyPr/>
          <a:lstStyle/>
          <a:p>
            <a:r>
              <a:rPr lang="ru-RU" sz="2800" dirty="0" err="1"/>
              <a:t>Чи</a:t>
            </a:r>
            <a:r>
              <a:rPr lang="ru-RU" sz="2800" dirty="0"/>
              <a:t> </a:t>
            </a:r>
            <a:r>
              <a:rPr lang="ru-RU" sz="2800" dirty="0" err="1"/>
              <a:t>можна</a:t>
            </a:r>
            <a:r>
              <a:rPr lang="ru-RU" sz="2800" dirty="0"/>
              <a:t> </a:t>
            </a:r>
            <a:r>
              <a:rPr lang="ru-RU" sz="2800" dirty="0" err="1"/>
              <a:t>зробити</a:t>
            </a:r>
            <a:r>
              <a:rPr lang="ru-RU" sz="2800" dirty="0"/>
              <a:t> </a:t>
            </a:r>
            <a:r>
              <a:rPr lang="ru-RU" sz="2800" dirty="0" err="1"/>
              <a:t>анонімне</a:t>
            </a:r>
            <a:r>
              <a:rPr lang="ru-RU" sz="2800" dirty="0"/>
              <a:t> </a:t>
            </a:r>
            <a:r>
              <a:rPr lang="ru-RU" sz="2800" dirty="0" err="1"/>
              <a:t>повідомлення</a:t>
            </a:r>
            <a:r>
              <a:rPr lang="ru-RU" sz="2800" dirty="0"/>
              <a:t> в </a:t>
            </a:r>
            <a:r>
              <a:rPr lang="ru-RU" sz="2800" dirty="0" err="1"/>
              <a:t>теперішніх</a:t>
            </a:r>
            <a:r>
              <a:rPr lang="ru-RU" sz="2800" dirty="0"/>
              <a:t> </a:t>
            </a:r>
            <a:r>
              <a:rPr lang="ru-RU" sz="2800" dirty="0" err="1"/>
              <a:t>обставинах</a:t>
            </a:r>
            <a:r>
              <a:rPr lang="ru-RU" sz="2800" dirty="0"/>
              <a:t>? </a:t>
            </a:r>
            <a:endParaRPr lang="uk-UA" sz="2800" dirty="0"/>
          </a:p>
        </p:txBody>
      </p:sp>
      <p:sp>
        <p:nvSpPr>
          <p:cNvPr id="3" name="Місце для вмісту 2">
            <a:extLst>
              <a:ext uri="{FF2B5EF4-FFF2-40B4-BE49-F238E27FC236}">
                <a16:creationId xmlns:a16="http://schemas.microsoft.com/office/drawing/2014/main" id="{BC2ECD36-E9E7-441A-958D-5315AC43773C}"/>
              </a:ext>
            </a:extLst>
          </p:cNvPr>
          <p:cNvSpPr>
            <a:spLocks noGrp="1"/>
          </p:cNvSpPr>
          <p:nvPr>
            <p:ph idx="1"/>
          </p:nvPr>
        </p:nvSpPr>
        <p:spPr>
          <a:xfrm>
            <a:off x="391886" y="1416818"/>
            <a:ext cx="9657967" cy="4831581"/>
          </a:xfrm>
        </p:spPr>
        <p:txBody>
          <a:bodyPr>
            <a:normAutofit fontScale="85000" lnSpcReduction="20000"/>
          </a:bodyPr>
          <a:lstStyle/>
          <a:p>
            <a:r>
              <a:rPr lang="uk-UA" dirty="0"/>
              <a:t>Є різні шляхи звернення. Наприклад, внутрішній канал звернення, це коли особа безпосередньо повідомляє свого керівника про вчинення корупційного правопорушення. Вважається, що таке повідомлення начебто буде анонімним, бо керівник про нього нікому не повідомлятиме – ініціює службову перевірку, але сам факт повідомлення буде замовчувати. Та на практиці ми можемо побачити випадки, коли особа буде переслідуватися тим самим керівником, якщо він задіяний у шахрайських схемах. У такому випадку працівник не може стовідсотково сподіватися на захист такого керівника. </a:t>
            </a:r>
          </a:p>
          <a:p>
            <a:endParaRPr lang="uk-UA" dirty="0"/>
          </a:p>
          <a:p>
            <a:r>
              <a:rPr lang="uk-UA" dirty="0"/>
              <a:t>Є ще й інші канали повідомлення. Наприклад, зовнішній, коли за допомогою засобів масової інформації повідомляється про вчинення корупційного правопорушення, а медіа, своєю чергою, доносять цю інформацію до загалу. </a:t>
            </a:r>
          </a:p>
          <a:p>
            <a:endParaRPr lang="uk-UA" dirty="0"/>
          </a:p>
          <a:p>
            <a:r>
              <a:rPr lang="uk-UA" dirty="0"/>
              <a:t>Ще один канал – регулярний. Це безпосереднє повідомлення </a:t>
            </a:r>
            <a:r>
              <a:rPr lang="uk-UA" dirty="0" err="1"/>
              <a:t>субʼєктів</a:t>
            </a:r>
            <a:r>
              <a:rPr lang="uk-UA" dirty="0"/>
              <a:t>, діяльність яких спрямована на запобігання корупції, тобто НАЗК, ДБР Вони приймають повідомлення в письмовому вигляді, тому що не працює портал. </a:t>
            </a:r>
          </a:p>
          <a:p>
            <a:endParaRPr lang="uk-UA" dirty="0"/>
          </a:p>
          <a:p>
            <a:r>
              <a:rPr lang="uk-UA" dirty="0"/>
              <a:t>Це ті законні канали, через які особа може повідомити про факти корупційних правопорушень.</a:t>
            </a:r>
          </a:p>
          <a:p>
            <a:endParaRPr lang="uk-UA" dirty="0"/>
          </a:p>
          <a:p>
            <a:endParaRPr lang="uk-UA" dirty="0"/>
          </a:p>
        </p:txBody>
      </p:sp>
    </p:spTree>
    <p:extLst>
      <p:ext uri="{BB962C8B-B14F-4D97-AF65-F5344CB8AC3E}">
        <p14:creationId xmlns:p14="http://schemas.microsoft.com/office/powerpoint/2010/main" val="176356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3057</TotalTime>
  <Words>6442</Words>
  <Application>Microsoft Office PowerPoint</Application>
  <PresentationFormat>Широкий екран</PresentationFormat>
  <Paragraphs>247</Paragraphs>
  <Slides>58</Slides>
  <Notes>0</Notes>
  <HiddenSlides>0</HiddenSlides>
  <MMClips>1</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58</vt:i4>
      </vt:variant>
    </vt:vector>
  </HeadingPairs>
  <TitlesOfParts>
    <vt:vector size="65" baseType="lpstr">
      <vt:lpstr>Arial</vt:lpstr>
      <vt:lpstr>Calibri</vt:lpstr>
      <vt:lpstr>Century Gothic</vt:lpstr>
      <vt:lpstr>Roboto</vt:lpstr>
      <vt:lpstr>Times New Roman</vt:lpstr>
      <vt:lpstr>Wingdings 3</vt:lpstr>
      <vt:lpstr>Ион</vt:lpstr>
      <vt:lpstr>Правовий статус викривачів корупції</vt:lpstr>
      <vt:lpstr>Презентація PowerPoint</vt:lpstr>
      <vt:lpstr>Презентація PowerPoint</vt:lpstr>
      <vt:lpstr>Презентація PowerPoint</vt:lpstr>
      <vt:lpstr>НАЗК у своїй роботі з викривачами користується формулюванням, поданим у Законі України «Про запобігання корупції»</vt:lpstr>
      <vt:lpstr>Проект закону України «Про захист викривачів і розкриття інформації про шкоду або загрозу суспільним інтересам»</vt:lpstr>
      <vt:lpstr>1 червня 2021 року Верховна Рада остаточно ухвалила закон про захист викривачів, врахувавши пропозиції Президента. Однією з ключових вимог було створення Порталу, куди викривачі змогли б передавати повідомлення про можливі факти корупційних правопорушень. Це мало б забезпечити високі стандарти захисту інформації. Адмініструвати Єдиний портал повідомлень викривачів має НАЗК, утім, Нацагентство поки не запустило його. </vt:lpstr>
      <vt:lpstr>І цей ризик суттєво зріс в умовах війни, адже кібератаки почастішали…</vt:lpstr>
      <vt:lpstr>Чи можна зробити анонімне повідомлення в теперішніх обставинах? </vt:lpstr>
      <vt:lpstr>Припустимо, що інформація від викривача не відповідає дійсності й це засвідчила перевірка. Чи передбачена відповідальність для викривача?</vt:lpstr>
      <vt:lpstr>Повідомити інформацію про корупційні порушення можна спеціальними каналами:</vt:lpstr>
      <vt:lpstr>Методичні рекомендації. Щодо організації роботи із повідомленнями про корупцію, внесеними викривачами  ЗАТВЕРДЖЕНО Рішенням Національного агентства з питань запобігання корупції від 06 липня 2017 року № 286  </vt:lpstr>
      <vt:lpstr>Презентація PowerPoint</vt:lpstr>
      <vt:lpstr>Презентація PowerPoint</vt:lpstr>
      <vt:lpstr>Регулярні канали повідомлення про корупцію</vt:lpstr>
      <vt:lpstr>Внутрішні канали</vt:lpstr>
      <vt:lpstr>Презентація PowerPoint</vt:lpstr>
      <vt:lpstr>Умова 1 – тільки викривач </vt:lpstr>
      <vt:lpstr>Умова 2 – великі збитки від корупційних дій </vt:lpstr>
      <vt:lpstr>Грошові винагороди виплачуватимуть з бюджету органи казначейства за процедурою безспірного списання. Кошти на виплати викривачам пропонують брати з відшкодованих державі збитків за корупційні злочини, сплачених санкцій тощо.  </vt:lpstr>
      <vt:lpstr>Умова 3 – не бути співучасником злочину чи учасником кримінального провадження </vt:lpstr>
      <vt:lpstr>Презентація PowerPoint</vt:lpstr>
      <vt:lpstr>Презентація PowerPoint</vt:lpstr>
      <vt:lpstr>Права та гарантії захисту викривачів відповідно до Закону України «Про запобігання корупції»</vt:lpstr>
      <vt:lpstr>Национальне агентство в разі звернення викривача:</vt:lpstr>
      <vt:lpstr>Права та гарантії захисту викривача (стаття 53-3 Закону України «Про запобігання корупції»)</vt:lpstr>
      <vt:lpstr>Презентація PowerPoint</vt:lpstr>
      <vt:lpstr>Захист трудових прав викривача (стаття 53-4 Закону України «Про запобігання корупції»)</vt:lpstr>
      <vt:lpstr>Презентація PowerPoint</vt:lpstr>
      <vt:lpstr>Презентація PowerPoint</vt:lpstr>
      <vt:lpstr>Право викривача на конфіденційність та анонімність (стаття 53-5 Закону України «Про запобігання корупції»)</vt:lpstr>
      <vt:lpstr>Право викривача на отримання інформації (стаття 53-6 Закону України «Про запобігання корупції»)</vt:lpstr>
      <vt:lpstr>Винагорода викривачу (стаття 53-7 Закону України «Про запобігання корупції»)</vt:lpstr>
      <vt:lpstr>Юридична відповідальність викривача (стаття 53-8 Закону України «Про запобігання корупції»)</vt:lpstr>
      <vt:lpstr>Повноваження уповноважених підрозділів (уповноважених осіб) з питань запобігання та виявлення корупції у сфері захисту викривачів (стаття 53-9 Закону України «Про запобігання корупції»)</vt:lpstr>
      <vt:lpstr>На виконання повноважень у сфері захисту викривачів уповноважені підрозділи (уповноважені особи) з питань запобігання та виявлення корупції мають право:</vt:lpstr>
      <vt:lpstr>Права та гарантії захисту викривачів відповідно до Закону України «Про забезпечення безпеки осіб, які беруть участь у кримінальному судочинстві»</vt:lpstr>
      <vt:lpstr>Права та гарантії захисту викривачів відповідно до Закону України «Про безоплатну правову допомогу»</vt:lpstr>
      <vt:lpstr>Права та гарантії викривачів відповідно до Закону України «Про адвокатуру та адвокатську діяльність»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vt:lpstr>
      <vt:lpstr>Південна Корея </vt:lpstr>
      <vt:lpstr>США</vt:lpstr>
      <vt:lpstr>Ось тільки деякі приклади того, як викривачі корупції запобігли злочину, допомогли країні і заробили при цьому грошей:</vt:lpstr>
      <vt:lpstr>Презентація PowerPoint</vt:lpstr>
      <vt:lpstr>Італія</vt:lpstr>
      <vt:lpstr>Японія</vt:lpstr>
      <vt:lpstr>проєкт WikiInvestigation зафіксував перший після набуття чинності закону про захист викривачів тиск на викривача корупції.</vt:lpstr>
      <vt:lpstr>Презентація PowerPoint</vt:lpstr>
      <vt:lpstr>Презентація PowerPoint</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Правовий статус викривачів корупції</dc:title>
  <dc:creator>User</dc:creator>
  <cp:lastModifiedBy>Оксана Шевчук</cp:lastModifiedBy>
  <cp:revision>32</cp:revision>
  <dcterms:created xsi:type="dcterms:W3CDTF">2020-10-27T08:57:46Z</dcterms:created>
  <dcterms:modified xsi:type="dcterms:W3CDTF">2023-03-22T12:03:28Z</dcterms:modified>
</cp:coreProperties>
</file>