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390" r:id="rId3"/>
    <p:sldId id="391" r:id="rId4"/>
    <p:sldId id="392" r:id="rId5"/>
    <p:sldId id="393" r:id="rId6"/>
    <p:sldId id="394" r:id="rId7"/>
    <p:sldId id="395" r:id="rId8"/>
    <p:sldId id="396" r:id="rId9"/>
    <p:sldId id="397" r:id="rId10"/>
    <p:sldId id="398" r:id="rId11"/>
    <p:sldId id="399" r:id="rId12"/>
    <p:sldId id="400" r:id="rId13"/>
    <p:sldId id="401" r:id="rId14"/>
    <p:sldId id="402" r:id="rId15"/>
    <p:sldId id="403" r:id="rId16"/>
    <p:sldId id="404" r:id="rId17"/>
    <p:sldId id="405" r:id="rId18"/>
    <p:sldId id="406" r:id="rId19"/>
    <p:sldId id="407" r:id="rId20"/>
    <p:sldId id="408" r:id="rId21"/>
    <p:sldId id="409" r:id="rId22"/>
    <p:sldId id="337" r:id="rId23"/>
    <p:sldId id="365" r:id="rId24"/>
    <p:sldId id="344" r:id="rId25"/>
    <p:sldId id="366" r:id="rId26"/>
    <p:sldId id="367" r:id="rId27"/>
    <p:sldId id="338" r:id="rId28"/>
    <p:sldId id="340" r:id="rId29"/>
    <p:sldId id="341" r:id="rId30"/>
    <p:sldId id="371" r:id="rId31"/>
    <p:sldId id="384" r:id="rId32"/>
    <p:sldId id="343" r:id="rId33"/>
    <p:sldId id="387" r:id="rId34"/>
    <p:sldId id="388" r:id="rId35"/>
    <p:sldId id="389" r:id="rId36"/>
    <p:sldId id="346" r:id="rId37"/>
    <p:sldId id="345" r:id="rId38"/>
    <p:sldId id="354" r:id="rId39"/>
    <p:sldId id="355" r:id="rId40"/>
    <p:sldId id="356" r:id="rId41"/>
    <p:sldId id="357" r:id="rId42"/>
    <p:sldId id="358" r:id="rId43"/>
    <p:sldId id="359" r:id="rId44"/>
    <p:sldId id="360" r:id="rId45"/>
    <p:sldId id="361" r:id="rId46"/>
    <p:sldId id="362" r:id="rId47"/>
    <p:sldId id="348" r:id="rId48"/>
    <p:sldId id="349" r:id="rId49"/>
    <p:sldId id="350" r:id="rId50"/>
    <p:sldId id="375" r:id="rId51"/>
    <p:sldId id="352" r:id="rId52"/>
    <p:sldId id="376" r:id="rId53"/>
    <p:sldId id="377" r:id="rId54"/>
    <p:sldId id="378" r:id="rId55"/>
    <p:sldId id="380" r:id="rId56"/>
    <p:sldId id="382" r:id="rId57"/>
    <p:sldId id="368" r:id="rId58"/>
    <p:sldId id="385" r:id="rId59"/>
    <p:sldId id="386" r:id="rId60"/>
    <p:sldId id="369" r:id="rId61"/>
    <p:sldId id="372" r:id="rId62"/>
    <p:sldId id="373" r:id="rId63"/>
    <p:sldId id="383" r:id="rId64"/>
    <p:sldId id="374" r:id="rId65"/>
    <p:sldId id="353" r:id="rId66"/>
    <p:sldId id="326" r:id="rId67"/>
    <p:sldId id="301" r:id="rId68"/>
    <p:sldId id="312" r:id="rId69"/>
    <p:sldId id="302" r:id="rId70"/>
    <p:sldId id="321" r:id="rId71"/>
    <p:sldId id="324" r:id="rId72"/>
    <p:sldId id="363" r:id="rId73"/>
    <p:sldId id="319" r:id="rId74"/>
    <p:sldId id="320" r:id="rId75"/>
    <p:sldId id="303" r:id="rId76"/>
    <p:sldId id="304" r:id="rId77"/>
    <p:sldId id="305" r:id="rId78"/>
    <p:sldId id="364" r:id="rId7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525" autoAdjust="0"/>
    <p:restoredTop sz="94660"/>
  </p:normalViewPr>
  <p:slideViewPr>
    <p:cSldViewPr snapToGrid="0">
      <p:cViewPr varScale="1">
        <p:scale>
          <a:sx n="86" d="100"/>
          <a:sy n="86" d="100"/>
        </p:scale>
        <p:origin x="98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1B12694-63B2-49B3-841B-48E3C4C695CC}" type="datetimeFigureOut">
              <a:rPr lang="ru-RU" smtClean="0"/>
              <a:t>29.03.2023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3241161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1B12694-63B2-49B3-841B-48E3C4C695CC}" type="datetimeFigureOut">
              <a:rPr lang="ru-RU" smtClean="0"/>
              <a:t>29.03.2023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259768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1B12694-63B2-49B3-841B-48E3C4C695CC}" type="datetimeFigureOut">
              <a:rPr lang="ru-RU" smtClean="0"/>
              <a:t>29.03.2023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103093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1B12694-63B2-49B3-841B-48E3C4C695CC}" type="datetimeFigureOut">
              <a:rPr lang="ru-RU" smtClean="0"/>
              <a:t>29.03.2023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50054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1B12694-63B2-49B3-841B-48E3C4C695CC}" type="datetimeFigureOut">
              <a:rPr lang="ru-RU" smtClean="0"/>
              <a:t>29.03.2023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2200853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B12694-63B2-49B3-841B-48E3C4C695CC}" type="datetimeFigureOut">
              <a:rPr lang="ru-RU" smtClean="0"/>
              <a:t>29.03.2023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31630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B12694-63B2-49B3-841B-48E3C4C695CC}" type="datetimeFigureOut">
              <a:rPr lang="ru-RU" smtClean="0"/>
              <a:t>29.03.2023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2159559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1B12694-63B2-49B3-841B-48E3C4C695CC}" type="datetimeFigureOut">
              <a:rPr lang="ru-RU" smtClean="0"/>
              <a:t>29.03.2023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3951384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1B12694-63B2-49B3-841B-48E3C4C695CC}" type="datetimeFigureOut">
              <a:rPr lang="ru-RU" smtClean="0"/>
              <a:t>29.03.2023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15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1B12694-63B2-49B3-841B-48E3C4C695CC}" type="datetimeFigureOut">
              <a:rPr lang="ru-RU" smtClean="0"/>
              <a:t>29.03.2023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5510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1B12694-63B2-49B3-841B-48E3C4C695CC}" type="datetimeFigureOut">
              <a:rPr lang="ru-RU" smtClean="0"/>
              <a:t>29.03.2023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246780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1B12694-63B2-49B3-841B-48E3C4C695CC}" type="datetimeFigureOut">
              <a:rPr lang="ru-RU" smtClean="0"/>
              <a:t>29.03.2023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337451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1B12694-63B2-49B3-841B-48E3C4C695CC}" type="datetimeFigureOut">
              <a:rPr lang="ru-RU" smtClean="0"/>
              <a:t>29.03.2023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389900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1B12694-63B2-49B3-841B-48E3C4C695CC}" type="datetimeFigureOut">
              <a:rPr lang="ru-RU" smtClean="0"/>
              <a:t>29.03.2023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345929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1B12694-63B2-49B3-841B-48E3C4C695CC}" type="datetimeFigureOut">
              <a:rPr lang="ru-RU" smtClean="0"/>
              <a:t>29.03.2023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177457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41B12694-63B2-49B3-841B-48E3C4C695CC}" type="datetimeFigureOut">
              <a:rPr lang="ru-RU" smtClean="0"/>
              <a:t>29.03.2023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217697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1B12694-63B2-49B3-841B-48E3C4C695CC}" type="datetimeFigureOut">
              <a:rPr lang="ru-RU" smtClean="0"/>
              <a:t>29.03.2023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191836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1B12694-63B2-49B3-841B-48E3C4C695CC}" type="datetimeFigureOut">
              <a:rPr lang="ru-RU" smtClean="0"/>
              <a:t>29.03.2023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FD23881-2284-4DA2-B083-E245AF337088}" type="slidenum">
              <a:rPr lang="ru-RU" smtClean="0"/>
              <a:t>‹№›</a:t>
            </a:fld>
            <a:endParaRPr lang="ru-RU"/>
          </a:p>
        </p:txBody>
      </p:sp>
    </p:spTree>
    <p:extLst>
      <p:ext uri="{BB962C8B-B14F-4D97-AF65-F5344CB8AC3E}">
        <p14:creationId xmlns:p14="http://schemas.microsoft.com/office/powerpoint/2010/main" val="3104419800"/>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hyperlink" Target="mailto:korrupcia.centr@gp.gov.ua" TargetMode="External"/><Relationship Id="rId3" Type="http://schemas.openxmlformats.org/officeDocument/2006/relationships/hyperlink" Target="https://nabu.gov.ua/zapytannya-vidpovidi" TargetMode="External"/><Relationship Id="rId7" Type="http://schemas.openxmlformats.org/officeDocument/2006/relationships/hyperlink" Target="https://www.gp.gov.ua/ua/tel_dov" TargetMode="External"/><Relationship Id="rId2" Type="http://schemas.openxmlformats.org/officeDocument/2006/relationships/hyperlink" Target="https://nazk.gov.ua/uk/povidomyty-pro-koruptsiyu/" TargetMode="External"/><Relationship Id="rId1" Type="http://schemas.openxmlformats.org/officeDocument/2006/relationships/slideLayout" Target="../slideLayouts/slideLayout2.xml"/><Relationship Id="rId6" Type="http://schemas.openxmlformats.org/officeDocument/2006/relationships/hyperlink" Target="http://www.gp.gov.ua/" TargetMode="External"/><Relationship Id="rId5" Type="http://schemas.openxmlformats.org/officeDocument/2006/relationships/hyperlink" Target="https://nabu.gov.ua/povidomlennya-pro-korupciyne-kryminalne-pravoporushennya" TargetMode="External"/><Relationship Id="rId10" Type="http://schemas.openxmlformats.org/officeDocument/2006/relationships/hyperlink" Target="mailto:callcenter@ssu.gov.ua" TargetMode="External"/><Relationship Id="rId4" Type="http://schemas.openxmlformats.org/officeDocument/2006/relationships/hyperlink" Target="https://nabu.gov.ua/" TargetMode="External"/><Relationship Id="rId9" Type="http://schemas.openxmlformats.org/officeDocument/2006/relationships/hyperlink" Target="https://ssu.gov.ua/"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2221" y="1034441"/>
            <a:ext cx="8825658" cy="3437351"/>
          </a:xfrm>
        </p:spPr>
        <p:txBody>
          <a:bodyPr/>
          <a:lstStyle/>
          <a:p>
            <a:r>
              <a:rPr lang="uk-UA" sz="5400" dirty="0"/>
              <a:t>Корупційні ризики в діяльності державних службовців. Конфлікт інтересів.</a:t>
            </a:r>
            <a:endParaRPr lang="ru-RU" sz="5400" dirty="0"/>
          </a:p>
        </p:txBody>
      </p:sp>
      <p:sp>
        <p:nvSpPr>
          <p:cNvPr id="3" name="Подзаголовок 2"/>
          <p:cNvSpPr>
            <a:spLocks noGrp="1"/>
          </p:cNvSpPr>
          <p:nvPr>
            <p:ph type="subTitle" idx="1"/>
          </p:nvPr>
        </p:nvSpPr>
        <p:spPr>
          <a:xfrm>
            <a:off x="1154955" y="5436296"/>
            <a:ext cx="8825658" cy="202504"/>
          </a:xfrm>
        </p:spPr>
        <p:txBody>
          <a:bodyPr>
            <a:normAutofit fontScale="40000" lnSpcReduction="20000"/>
          </a:bodyPr>
          <a:lstStyle/>
          <a:p>
            <a:r>
              <a:rPr lang="ru-RU" dirty="0"/>
              <a:t>.</a:t>
            </a:r>
          </a:p>
        </p:txBody>
      </p:sp>
      <p:pic>
        <p:nvPicPr>
          <p:cNvPr id="4" name="Рисунок 3">
            <a:extLst>
              <a:ext uri="{FF2B5EF4-FFF2-40B4-BE49-F238E27FC236}">
                <a16:creationId xmlns:a16="http://schemas.microsoft.com/office/drawing/2014/main" id="{F05C54B4-A41D-465A-B0B0-3D1443575C4F}"/>
              </a:ext>
            </a:extLst>
          </p:cNvPr>
          <p:cNvPicPr>
            <a:picLocks noChangeAspect="1"/>
          </p:cNvPicPr>
          <p:nvPr/>
        </p:nvPicPr>
        <p:blipFill>
          <a:blip r:embed="rId2"/>
          <a:stretch>
            <a:fillRect/>
          </a:stretch>
        </p:blipFill>
        <p:spPr>
          <a:xfrm>
            <a:off x="5110584" y="4182995"/>
            <a:ext cx="3773010" cy="2675005"/>
          </a:xfrm>
          <a:prstGeom prst="rect">
            <a:avLst/>
          </a:prstGeom>
        </p:spPr>
      </p:pic>
    </p:spTree>
    <p:extLst>
      <p:ext uri="{BB962C8B-B14F-4D97-AF65-F5344CB8AC3E}">
        <p14:creationId xmlns:p14="http://schemas.microsoft.com/office/powerpoint/2010/main" val="2311912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7CF649-1397-4FD8-B25E-B20800F6B8AE}"/>
              </a:ext>
            </a:extLst>
          </p:cNvPr>
          <p:cNvSpPr>
            <a:spLocks noGrp="1"/>
          </p:cNvSpPr>
          <p:nvPr>
            <p:ph type="title"/>
          </p:nvPr>
        </p:nvSpPr>
        <p:spPr/>
        <p:txBody>
          <a:bodyPr/>
          <a:lstStyle/>
          <a:p>
            <a:r>
              <a:rPr lang="uk-UA" dirty="0">
                <a:solidFill>
                  <a:srgbClr val="EBEBEB"/>
                </a:solidFill>
              </a:rPr>
              <a:t>Корупційні ризики</a:t>
            </a:r>
            <a:endParaRPr lang="uk-UA" dirty="0"/>
          </a:p>
        </p:txBody>
      </p:sp>
      <p:sp>
        <p:nvSpPr>
          <p:cNvPr id="3" name="Місце для вмісту 2">
            <a:extLst>
              <a:ext uri="{FF2B5EF4-FFF2-40B4-BE49-F238E27FC236}">
                <a16:creationId xmlns:a16="http://schemas.microsoft.com/office/drawing/2014/main" id="{B7E6CCB7-B2DF-41FB-A0A2-920CC0B433F5}"/>
              </a:ext>
            </a:extLst>
          </p:cNvPr>
          <p:cNvSpPr>
            <a:spLocks noGrp="1"/>
          </p:cNvSpPr>
          <p:nvPr>
            <p:ph idx="1"/>
          </p:nvPr>
        </p:nvSpPr>
        <p:spPr>
          <a:xfrm>
            <a:off x="0" y="1441938"/>
            <a:ext cx="12192000" cy="5310554"/>
          </a:xfrm>
        </p:spPr>
        <p:txBody>
          <a:bodyPr/>
          <a:lstStyle/>
          <a:p>
            <a:r>
              <a:rPr lang="uk-UA" dirty="0"/>
              <a:t>Корупційні ризики класифікують за різними критеріями. Наприклад, за першим підходом їх поділяють на інституційні та загальносистемні ризики.</a:t>
            </a:r>
          </a:p>
          <a:p>
            <a:r>
              <a:rPr lang="uk-UA" dirty="0"/>
              <a:t> Інституційні корупційні ризики - фактори, що негативно впливають на поведінку державного службовця, перетворюючи її на корупційну, та усунення яких належить до компетенції адміністративного органу, в якому працює (або який очолює) такий службовець.</a:t>
            </a:r>
          </a:p>
          <a:p>
            <a:r>
              <a:rPr lang="uk-UA" dirty="0"/>
              <a:t> Загальносистемні корупційні ризики - це ризики, пов’язані із загальними недоліками створення та функціонування публічної адміністрації, аналізуються лише в частині рівня корупції при підготовці, прийнятті та виконанні управлінських рішень.</a:t>
            </a:r>
          </a:p>
        </p:txBody>
      </p:sp>
    </p:spTree>
    <p:extLst>
      <p:ext uri="{BB962C8B-B14F-4D97-AF65-F5344CB8AC3E}">
        <p14:creationId xmlns:p14="http://schemas.microsoft.com/office/powerpoint/2010/main" val="223432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B8D03D-00A4-4AAA-B962-501BD56FD669}"/>
              </a:ext>
            </a:extLst>
          </p:cNvPr>
          <p:cNvSpPr>
            <a:spLocks noGrp="1"/>
          </p:cNvSpPr>
          <p:nvPr>
            <p:ph type="title"/>
          </p:nvPr>
        </p:nvSpPr>
        <p:spPr/>
        <p:txBody>
          <a:bodyPr/>
          <a:lstStyle/>
          <a:p>
            <a:r>
              <a:rPr lang="uk-UA" dirty="0">
                <a:solidFill>
                  <a:srgbClr val="EBEBEB"/>
                </a:solidFill>
              </a:rPr>
              <a:t>Корупційні ризики</a:t>
            </a:r>
            <a:endParaRPr lang="uk-UA" dirty="0"/>
          </a:p>
        </p:txBody>
      </p:sp>
      <p:sp>
        <p:nvSpPr>
          <p:cNvPr id="3" name="Місце для вмісту 2">
            <a:extLst>
              <a:ext uri="{FF2B5EF4-FFF2-40B4-BE49-F238E27FC236}">
                <a16:creationId xmlns:a16="http://schemas.microsoft.com/office/drawing/2014/main" id="{E7F1556F-24C0-4235-831E-F42893CB422E}"/>
              </a:ext>
            </a:extLst>
          </p:cNvPr>
          <p:cNvSpPr>
            <a:spLocks noGrp="1"/>
          </p:cNvSpPr>
          <p:nvPr>
            <p:ph idx="1"/>
          </p:nvPr>
        </p:nvSpPr>
        <p:spPr/>
        <p:txBody>
          <a:bodyPr/>
          <a:lstStyle/>
          <a:p>
            <a:r>
              <a:rPr lang="ru-RU" dirty="0" err="1"/>
              <a:t>Етично-психологічні</a:t>
            </a:r>
            <a:r>
              <a:rPr lang="ru-RU" dirty="0"/>
              <a:t> </a:t>
            </a:r>
            <a:r>
              <a:rPr lang="ru-RU" dirty="0" err="1"/>
              <a:t>аспекти</a:t>
            </a:r>
            <a:r>
              <a:rPr lang="ru-RU" dirty="0"/>
              <a:t> та </a:t>
            </a:r>
            <a:r>
              <a:rPr lang="ru-RU" dirty="0" err="1"/>
              <a:t>соціально-правові</a:t>
            </a:r>
            <a:r>
              <a:rPr lang="ru-RU" dirty="0"/>
              <a:t> </a:t>
            </a:r>
            <a:r>
              <a:rPr lang="ru-RU" dirty="0" err="1"/>
              <a:t>фактори</a:t>
            </a:r>
            <a:r>
              <a:rPr lang="ru-RU" dirty="0"/>
              <a:t> </a:t>
            </a:r>
            <a:r>
              <a:rPr lang="ru-RU" dirty="0" err="1"/>
              <a:t>мають</a:t>
            </a:r>
            <a:r>
              <a:rPr lang="ru-RU" dirty="0"/>
              <a:t> </a:t>
            </a:r>
            <a:r>
              <a:rPr lang="ru-RU" dirty="0" err="1"/>
              <a:t>досить</a:t>
            </a:r>
            <a:r>
              <a:rPr lang="ru-RU" dirty="0"/>
              <a:t> великий </a:t>
            </a:r>
            <a:r>
              <a:rPr lang="ru-RU" dirty="0" err="1"/>
              <a:t>вплив</a:t>
            </a:r>
            <a:r>
              <a:rPr lang="ru-RU" dirty="0"/>
              <a:t> на </a:t>
            </a:r>
            <a:r>
              <a:rPr lang="ru-RU" dirty="0" err="1"/>
              <a:t>сумлінність</a:t>
            </a:r>
            <a:r>
              <a:rPr lang="ru-RU" dirty="0"/>
              <a:t> </a:t>
            </a:r>
            <a:r>
              <a:rPr lang="ru-RU" dirty="0" err="1"/>
              <a:t>державних</a:t>
            </a:r>
            <a:r>
              <a:rPr lang="ru-RU" dirty="0"/>
              <a:t> </a:t>
            </a:r>
            <a:r>
              <a:rPr lang="ru-RU" dirty="0" err="1"/>
              <a:t>службовців</a:t>
            </a:r>
            <a:r>
              <a:rPr lang="ru-RU" dirty="0"/>
              <a:t> при </a:t>
            </a:r>
            <a:r>
              <a:rPr lang="ru-RU" dirty="0" err="1"/>
              <a:t>виконанні</a:t>
            </a:r>
            <a:r>
              <a:rPr lang="ru-RU" dirty="0"/>
              <a:t> </a:t>
            </a:r>
            <a:r>
              <a:rPr lang="ru-RU" dirty="0" err="1"/>
              <a:t>останніми</a:t>
            </a:r>
            <a:r>
              <a:rPr lang="ru-RU" dirty="0"/>
              <a:t> </a:t>
            </a:r>
            <a:r>
              <a:rPr lang="ru-RU" dirty="0" err="1"/>
              <a:t>посадових</a:t>
            </a:r>
            <a:r>
              <a:rPr lang="ru-RU" dirty="0"/>
              <a:t> </a:t>
            </a:r>
            <a:r>
              <a:rPr lang="ru-RU" dirty="0" err="1"/>
              <a:t>обов’язків</a:t>
            </a:r>
            <a:r>
              <a:rPr lang="ru-RU" dirty="0"/>
              <a:t>, </a:t>
            </a:r>
            <a:r>
              <a:rPr lang="ru-RU" dirty="0" err="1"/>
              <a:t>оскільки</a:t>
            </a:r>
            <a:r>
              <a:rPr lang="ru-RU" dirty="0"/>
              <a:t> </a:t>
            </a:r>
            <a:r>
              <a:rPr lang="ru-RU" dirty="0" err="1"/>
              <a:t>державний</a:t>
            </a:r>
            <a:r>
              <a:rPr lang="ru-RU" dirty="0"/>
              <a:t> </a:t>
            </a:r>
            <a:r>
              <a:rPr lang="ru-RU" dirty="0" err="1"/>
              <a:t>службовець</a:t>
            </a:r>
            <a:r>
              <a:rPr lang="ru-RU" dirty="0"/>
              <a:t> </a:t>
            </a:r>
            <a:r>
              <a:rPr lang="ru-RU" dirty="0" err="1"/>
              <a:t>завжди</a:t>
            </a:r>
            <a:r>
              <a:rPr lang="ru-RU" dirty="0"/>
              <a:t> </a:t>
            </a:r>
            <a:r>
              <a:rPr lang="ru-RU" dirty="0" err="1"/>
              <a:t>приймає</a:t>
            </a:r>
            <a:r>
              <a:rPr lang="ru-RU" dirty="0"/>
              <a:t> </a:t>
            </a:r>
            <a:r>
              <a:rPr lang="ru-RU" dirty="0" err="1"/>
              <a:t>рішення</a:t>
            </a:r>
            <a:r>
              <a:rPr lang="ru-RU" dirty="0"/>
              <a:t> у першу </a:t>
            </a:r>
            <a:r>
              <a:rPr lang="ru-RU" dirty="0" err="1"/>
              <a:t>чергу</a:t>
            </a:r>
            <a:r>
              <a:rPr lang="ru-RU" dirty="0"/>
              <a:t> на </a:t>
            </a:r>
            <a:r>
              <a:rPr lang="ru-RU" dirty="0" err="1"/>
              <a:t>підставі</a:t>
            </a:r>
            <a:r>
              <a:rPr lang="ru-RU" dirty="0"/>
              <a:t> </a:t>
            </a:r>
            <a:r>
              <a:rPr lang="ru-RU" dirty="0" err="1"/>
              <a:t>власного</a:t>
            </a:r>
            <a:r>
              <a:rPr lang="ru-RU" dirty="0"/>
              <a:t> </a:t>
            </a:r>
            <a:r>
              <a:rPr lang="ru-RU" dirty="0" err="1"/>
              <a:t>досвіду</a:t>
            </a:r>
            <a:r>
              <a:rPr lang="ru-RU" dirty="0"/>
              <a:t>, </a:t>
            </a:r>
            <a:r>
              <a:rPr lang="ru-RU" dirty="0" err="1"/>
              <a:t>психологічного</a:t>
            </a:r>
            <a:r>
              <a:rPr lang="ru-RU" dirty="0"/>
              <a:t> </a:t>
            </a:r>
            <a:r>
              <a:rPr lang="ru-RU" dirty="0" err="1"/>
              <a:t>відношення</a:t>
            </a:r>
            <a:r>
              <a:rPr lang="ru-RU" dirty="0"/>
              <a:t> до </a:t>
            </a:r>
            <a:r>
              <a:rPr lang="ru-RU" dirty="0" err="1"/>
              <a:t>виконуваної</a:t>
            </a:r>
            <a:r>
              <a:rPr lang="ru-RU" dirty="0"/>
              <a:t> </a:t>
            </a:r>
            <a:r>
              <a:rPr lang="ru-RU" dirty="0" err="1"/>
              <a:t>роботи</a:t>
            </a:r>
            <a:r>
              <a:rPr lang="ru-RU" dirty="0"/>
              <a:t>, а </a:t>
            </a:r>
            <a:r>
              <a:rPr lang="ru-RU" dirty="0" err="1"/>
              <a:t>також</a:t>
            </a:r>
            <a:r>
              <a:rPr lang="ru-RU" dirty="0"/>
              <a:t> </a:t>
            </a:r>
            <a:r>
              <a:rPr lang="ru-RU" dirty="0" err="1"/>
              <a:t>ґрунтуючись</a:t>
            </a:r>
            <a:r>
              <a:rPr lang="ru-RU" dirty="0"/>
              <a:t> на </a:t>
            </a:r>
            <a:r>
              <a:rPr lang="ru-RU" dirty="0" err="1"/>
              <a:t>особистих</a:t>
            </a:r>
            <a:r>
              <a:rPr lang="ru-RU" dirty="0"/>
              <a:t> </a:t>
            </a:r>
            <a:r>
              <a:rPr lang="ru-RU" dirty="0" err="1"/>
              <a:t>переконаннях</a:t>
            </a:r>
            <a:r>
              <a:rPr lang="ru-RU" dirty="0"/>
              <a:t> і персональному </a:t>
            </a:r>
            <a:r>
              <a:rPr lang="ru-RU" dirty="0" err="1"/>
              <a:t>соціально-матеріальному</a:t>
            </a:r>
            <a:r>
              <a:rPr lang="ru-RU" dirty="0"/>
              <a:t> </a:t>
            </a:r>
            <a:r>
              <a:rPr lang="ru-RU" dirty="0" err="1"/>
              <a:t>становищі</a:t>
            </a:r>
            <a:r>
              <a:rPr lang="ru-RU" dirty="0"/>
              <a:t>.</a:t>
            </a:r>
            <a:endParaRPr lang="uk-UA" dirty="0"/>
          </a:p>
        </p:txBody>
      </p:sp>
    </p:spTree>
    <p:extLst>
      <p:ext uri="{BB962C8B-B14F-4D97-AF65-F5344CB8AC3E}">
        <p14:creationId xmlns:p14="http://schemas.microsoft.com/office/powerpoint/2010/main" val="2552526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CB3340-E363-43A8-8D8E-3BFF667B3087}"/>
              </a:ext>
            </a:extLst>
          </p:cNvPr>
          <p:cNvSpPr>
            <a:spLocks noGrp="1"/>
          </p:cNvSpPr>
          <p:nvPr>
            <p:ph type="title"/>
          </p:nvPr>
        </p:nvSpPr>
        <p:spPr/>
        <p:txBody>
          <a:bodyPr/>
          <a:lstStyle/>
          <a:p>
            <a:r>
              <a:rPr lang="uk-UA" dirty="0">
                <a:solidFill>
                  <a:srgbClr val="EBEBEB"/>
                </a:solidFill>
              </a:rPr>
              <a:t>Корупційні ризики</a:t>
            </a:r>
            <a:endParaRPr lang="uk-UA" dirty="0"/>
          </a:p>
        </p:txBody>
      </p:sp>
      <p:sp>
        <p:nvSpPr>
          <p:cNvPr id="3" name="Місце для вмісту 2">
            <a:extLst>
              <a:ext uri="{FF2B5EF4-FFF2-40B4-BE49-F238E27FC236}">
                <a16:creationId xmlns:a16="http://schemas.microsoft.com/office/drawing/2014/main" id="{219F4962-08B9-4BE8-93BA-AF58E03834A1}"/>
              </a:ext>
            </a:extLst>
          </p:cNvPr>
          <p:cNvSpPr>
            <a:spLocks noGrp="1"/>
          </p:cNvSpPr>
          <p:nvPr>
            <p:ph idx="1"/>
          </p:nvPr>
        </p:nvSpPr>
        <p:spPr/>
        <p:txBody>
          <a:bodyPr/>
          <a:lstStyle/>
          <a:p>
            <a:r>
              <a:rPr lang="uk-UA" dirty="0"/>
              <a:t>До того ж, під час добору осіб на посаду державного службовця одним із вагомих критеріїв є, зокрема, така моральна риса, як доброчесність (чесність, моральність, добропорядність).</a:t>
            </a:r>
          </a:p>
          <a:p>
            <a:endParaRPr lang="uk-UA" dirty="0"/>
          </a:p>
          <a:p>
            <a:r>
              <a:rPr lang="uk-UA" dirty="0"/>
              <a:t>Ще одним з не менш суттєвих корупційних ризиків є виникнення конфлікту інтересів, тобто наявність реальних або таких, що видаються реальними, суперечностей між приватними інтересами особи та її службовими повноваженнями, які можуть вплинути на об’єктивність або неупередженість прийняття рішень, а також на вчинення чи не вчинення дій під час виконання наданих їй службових повноважень.</a:t>
            </a:r>
          </a:p>
        </p:txBody>
      </p:sp>
    </p:spTree>
    <p:extLst>
      <p:ext uri="{BB962C8B-B14F-4D97-AF65-F5344CB8AC3E}">
        <p14:creationId xmlns:p14="http://schemas.microsoft.com/office/powerpoint/2010/main" val="318201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67EE26-CCCB-4245-8A63-78EB2EE0F5F1}"/>
              </a:ext>
            </a:extLst>
          </p:cNvPr>
          <p:cNvSpPr>
            <a:spLocks noGrp="1"/>
          </p:cNvSpPr>
          <p:nvPr>
            <p:ph type="title"/>
          </p:nvPr>
        </p:nvSpPr>
        <p:spPr>
          <a:xfrm>
            <a:off x="646111" y="452718"/>
            <a:ext cx="9404723" cy="954051"/>
          </a:xfrm>
        </p:spPr>
        <p:txBody>
          <a:bodyPr/>
          <a:lstStyle/>
          <a:p>
            <a:r>
              <a:rPr lang="uk-UA" dirty="0"/>
              <a:t>Корупційні ризики</a:t>
            </a:r>
          </a:p>
        </p:txBody>
      </p:sp>
      <p:sp>
        <p:nvSpPr>
          <p:cNvPr id="3" name="Місце для вмісту 2">
            <a:extLst>
              <a:ext uri="{FF2B5EF4-FFF2-40B4-BE49-F238E27FC236}">
                <a16:creationId xmlns:a16="http://schemas.microsoft.com/office/drawing/2014/main" id="{8C4C8167-760C-4CBC-B0B9-C9179D88E10B}"/>
              </a:ext>
            </a:extLst>
          </p:cNvPr>
          <p:cNvSpPr>
            <a:spLocks noGrp="1"/>
          </p:cNvSpPr>
          <p:nvPr>
            <p:ph idx="1"/>
          </p:nvPr>
        </p:nvSpPr>
        <p:spPr>
          <a:xfrm>
            <a:off x="289964" y="1606062"/>
            <a:ext cx="11819973" cy="5251938"/>
          </a:xfrm>
        </p:spPr>
        <p:txBody>
          <a:bodyPr>
            <a:normAutofit lnSpcReduction="10000"/>
          </a:bodyPr>
          <a:lstStyle/>
          <a:p>
            <a:r>
              <a:rPr lang="uk-UA" dirty="0"/>
              <a:t>Розглядаючи зазначені питання, слід нагадати низку положень міжнародних актів, які спрямовані на встановлення правил доброчесної поведінки.</a:t>
            </a:r>
          </a:p>
          <a:p>
            <a:endParaRPr lang="uk-UA" dirty="0"/>
          </a:p>
          <a:p>
            <a:r>
              <a:rPr lang="uk-UA" dirty="0"/>
              <a:t>Зокрема, це стаття 8 Конвенції Організації Об’єднаних Націй проти корупції, яка встановлює вимогу щодо розробки та прийняття країнами-учасницями Кодексів поведінки державних посадових осіб, а також рекомендацію щодо запровадження заходів і систем, які:</a:t>
            </a:r>
          </a:p>
          <a:p>
            <a:r>
              <a:rPr lang="uk-UA" dirty="0"/>
              <a:t>сприяють тому, щоб державні посадові особи повідомляли відповідним органам про корупційні діяння, про які їм стало відомо під час виконання ними своїх функцій;</a:t>
            </a:r>
          </a:p>
          <a:p>
            <a:r>
              <a:rPr lang="uk-UA" dirty="0"/>
              <a:t>зобов’язують державних посадових осіб надавати відповідним органам декларації, </a:t>
            </a:r>
            <a:r>
              <a:rPr lang="en-US" dirty="0"/>
              <a:t>inter alia, </a:t>
            </a:r>
            <a:r>
              <a:rPr lang="uk-UA" dirty="0"/>
              <a:t>про позаслужбову діяльність, заняття, інвестиції, активи та про суттєві дарунки або прибутки, у зв’язку з якими може виникнути конфлікт інтересів стосовно їхніх функцій як державних посадових осіб;</a:t>
            </a:r>
          </a:p>
          <a:p>
            <a:r>
              <a:rPr lang="uk-UA" dirty="0"/>
              <a:t>встановлюють відповідальність державних посадових осіб, які порушують кодекси або стандарти.</a:t>
            </a:r>
          </a:p>
        </p:txBody>
      </p:sp>
    </p:spTree>
    <p:extLst>
      <p:ext uri="{BB962C8B-B14F-4D97-AF65-F5344CB8AC3E}">
        <p14:creationId xmlns:p14="http://schemas.microsoft.com/office/powerpoint/2010/main" val="2966131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093B61-1E2C-4FFC-A8C5-D33650473F8B}"/>
              </a:ext>
            </a:extLst>
          </p:cNvPr>
          <p:cNvSpPr>
            <a:spLocks noGrp="1"/>
          </p:cNvSpPr>
          <p:nvPr>
            <p:ph type="title"/>
          </p:nvPr>
        </p:nvSpPr>
        <p:spPr/>
        <p:txBody>
          <a:bodyPr/>
          <a:lstStyle/>
          <a:p>
            <a:r>
              <a:rPr lang="uk-UA" dirty="0">
                <a:solidFill>
                  <a:srgbClr val="EBEBEB"/>
                </a:solidFill>
              </a:rPr>
              <a:t>Корупційні ризики</a:t>
            </a:r>
            <a:endParaRPr lang="uk-UA" dirty="0"/>
          </a:p>
        </p:txBody>
      </p:sp>
      <p:sp>
        <p:nvSpPr>
          <p:cNvPr id="3" name="Місце для вмісту 2">
            <a:extLst>
              <a:ext uri="{FF2B5EF4-FFF2-40B4-BE49-F238E27FC236}">
                <a16:creationId xmlns:a16="http://schemas.microsoft.com/office/drawing/2014/main" id="{5D68E2C3-C291-4B27-9325-B02311845697}"/>
              </a:ext>
            </a:extLst>
          </p:cNvPr>
          <p:cNvSpPr>
            <a:spLocks noGrp="1"/>
          </p:cNvSpPr>
          <p:nvPr>
            <p:ph idx="1"/>
          </p:nvPr>
        </p:nvSpPr>
        <p:spPr>
          <a:xfrm>
            <a:off x="222738" y="1383323"/>
            <a:ext cx="11969262" cy="5287107"/>
          </a:xfrm>
        </p:spPr>
        <p:txBody>
          <a:bodyPr>
            <a:normAutofit lnSpcReduction="10000"/>
          </a:bodyPr>
          <a:lstStyle/>
          <a:p>
            <a:r>
              <a:rPr lang="uk-UA" dirty="0"/>
              <a:t>Варта також уваги Рекомендація Ради Організації економічного співробітництва і розвитку по покращенню етики поведінки на державній службі, прийнята 23 квітня 1998 року, яка встановлює, що етичні норми для державної служби мають бути чіткими і зрозумілими. Державні службовці повинні знати основні принципи і норми, якими вони мають послуговуватися в повсякденній роботі та межі допустимої поведінки.</a:t>
            </a:r>
          </a:p>
          <a:p>
            <a:endParaRPr lang="uk-UA" dirty="0"/>
          </a:p>
          <a:p>
            <a:r>
              <a:rPr lang="uk-UA" dirty="0"/>
              <a:t>Цього можна досягнути шляхом постійного інформування та викладення зазначених етичних норм і принципів державної служби. Зокрема, це кодекс доброчесної поведінки, що дозволить досягнути єдиного розуміння зазначених принципів і норм як на всіх рівнях державного управління, так і більш широких колах суспільства.</a:t>
            </a:r>
          </a:p>
          <a:p>
            <a:endParaRPr lang="uk-UA" dirty="0"/>
          </a:p>
          <a:p>
            <a:r>
              <a:rPr lang="uk-UA" dirty="0"/>
              <a:t>Крім того, етичні норми мають бути відображені в правовій системі, яка є основою для доведення мінімальних обов’язкових норм і принципів поведінки до відома кожного державного службовця. Закони та нормативні акти можуть та повинні створювати основу для здійснення керівництва, розслідування, дисциплінарних заходів і судового переслідування.</a:t>
            </a:r>
          </a:p>
        </p:txBody>
      </p:sp>
    </p:spTree>
    <p:extLst>
      <p:ext uri="{BB962C8B-B14F-4D97-AF65-F5344CB8AC3E}">
        <p14:creationId xmlns:p14="http://schemas.microsoft.com/office/powerpoint/2010/main" val="150777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03F5FE-14A1-46FF-AA43-4E1ACF35EA95}"/>
              </a:ext>
            </a:extLst>
          </p:cNvPr>
          <p:cNvSpPr>
            <a:spLocks noGrp="1"/>
          </p:cNvSpPr>
          <p:nvPr>
            <p:ph type="title"/>
          </p:nvPr>
        </p:nvSpPr>
        <p:spPr/>
        <p:txBody>
          <a:bodyPr/>
          <a:lstStyle/>
          <a:p>
            <a:r>
              <a:rPr lang="uk-UA" dirty="0">
                <a:solidFill>
                  <a:srgbClr val="EBEBEB"/>
                </a:solidFill>
              </a:rPr>
              <a:t>Корупційні ризики</a:t>
            </a:r>
            <a:endParaRPr lang="uk-UA" dirty="0"/>
          </a:p>
        </p:txBody>
      </p:sp>
      <p:sp>
        <p:nvSpPr>
          <p:cNvPr id="3" name="Місце для вмісту 2">
            <a:extLst>
              <a:ext uri="{FF2B5EF4-FFF2-40B4-BE49-F238E27FC236}">
                <a16:creationId xmlns:a16="http://schemas.microsoft.com/office/drawing/2014/main" id="{F8EE88A4-E450-4E72-A1D8-58120D5891D4}"/>
              </a:ext>
            </a:extLst>
          </p:cNvPr>
          <p:cNvSpPr>
            <a:spLocks noGrp="1"/>
          </p:cNvSpPr>
          <p:nvPr>
            <p:ph idx="1"/>
          </p:nvPr>
        </p:nvSpPr>
        <p:spPr>
          <a:xfrm>
            <a:off x="1103312" y="1430216"/>
            <a:ext cx="10842503" cy="5251938"/>
          </a:xfrm>
        </p:spPr>
        <p:txBody>
          <a:bodyPr>
            <a:normAutofit/>
          </a:bodyPr>
          <a:lstStyle/>
          <a:p>
            <a:r>
              <a:rPr lang="uk-UA" dirty="0"/>
              <a:t>Державні службовці повинні знати свої права та обов’язки при виявленні ними фактичних або можливих правопорушень у сфері державної служби. З цією метою для таких ситуацій повинні бути передбачені чіткі правила і процедури, яких мають дотримуватися державні службовці та посадові особи, та офіційно затверджена ієрархія відповідальності. Державні службовці також мають знати, який захист їм надаватиметься у разі виявлення ними таких правопорушень.</a:t>
            </a:r>
          </a:p>
          <a:p>
            <a:endParaRPr lang="uk-UA" dirty="0"/>
          </a:p>
          <a:p>
            <a:r>
              <a:rPr lang="uk-UA" dirty="0"/>
              <a:t>Процес прийняття рішень має бути прозорим та відкритим для ретельного його розгляду. Суспільство має знати, яким чином державні інститути розпоряджаються даними їм повноваженнями і ресурсами. Інформаційна прозорість може бути підкріплена такими заходами, як застосування систем розкриття відомостей та визнання ролі активних та незалежних засобів масової інформації.</a:t>
            </a:r>
          </a:p>
        </p:txBody>
      </p:sp>
    </p:spTree>
    <p:extLst>
      <p:ext uri="{BB962C8B-B14F-4D97-AF65-F5344CB8AC3E}">
        <p14:creationId xmlns:p14="http://schemas.microsoft.com/office/powerpoint/2010/main" val="217514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0D4A8C-9E50-4056-9B68-FA852C09D171}"/>
              </a:ext>
            </a:extLst>
          </p:cNvPr>
          <p:cNvSpPr>
            <a:spLocks noGrp="1"/>
          </p:cNvSpPr>
          <p:nvPr>
            <p:ph type="title"/>
          </p:nvPr>
        </p:nvSpPr>
        <p:spPr>
          <a:xfrm>
            <a:off x="646111" y="452718"/>
            <a:ext cx="9404723" cy="789928"/>
          </a:xfrm>
        </p:spPr>
        <p:txBody>
          <a:bodyPr/>
          <a:lstStyle/>
          <a:p>
            <a:r>
              <a:rPr lang="uk-UA" dirty="0">
                <a:solidFill>
                  <a:srgbClr val="EBEBEB"/>
                </a:solidFill>
              </a:rPr>
              <a:t>Корупційні ризики</a:t>
            </a:r>
            <a:endParaRPr lang="uk-UA" dirty="0"/>
          </a:p>
        </p:txBody>
      </p:sp>
      <p:sp>
        <p:nvSpPr>
          <p:cNvPr id="3" name="Місце для вмісту 2">
            <a:extLst>
              <a:ext uri="{FF2B5EF4-FFF2-40B4-BE49-F238E27FC236}">
                <a16:creationId xmlns:a16="http://schemas.microsoft.com/office/drawing/2014/main" id="{78398A9C-171B-4235-A8F8-D9E6988C7F7E}"/>
              </a:ext>
            </a:extLst>
          </p:cNvPr>
          <p:cNvSpPr>
            <a:spLocks noGrp="1"/>
          </p:cNvSpPr>
          <p:nvPr>
            <p:ph idx="1"/>
          </p:nvPr>
        </p:nvSpPr>
        <p:spPr>
          <a:xfrm>
            <a:off x="152400" y="1242646"/>
            <a:ext cx="11945815" cy="5474677"/>
          </a:xfrm>
        </p:spPr>
        <p:txBody>
          <a:bodyPr>
            <a:normAutofit/>
          </a:bodyPr>
          <a:lstStyle/>
          <a:p>
            <a:r>
              <a:rPr lang="uk-UA" dirty="0"/>
              <a:t>Керівники повинні демонструвати та заохочувати етичну поведінку, зокрема, шляхом створення адекватних умов роботи, надання дієвої оцінки показників роботи.</a:t>
            </a:r>
          </a:p>
          <a:p>
            <a:endParaRPr lang="uk-UA" dirty="0"/>
          </a:p>
          <a:p>
            <a:r>
              <a:rPr lang="uk-UA" dirty="0"/>
              <a:t>Умови державної служби і робота з кадрами також мають заохочувати етичну поведінку (умови прийняття на роботу, перспективи просування по службі, можливості підвищення кваліфікації, адекватна оплата праці та політика у сфері роботи з кадрами).</a:t>
            </a:r>
          </a:p>
          <a:p>
            <a:endParaRPr lang="uk-UA" dirty="0"/>
          </a:p>
          <a:p>
            <a:r>
              <a:rPr lang="uk-UA" dirty="0"/>
              <a:t>В рамках державної служби мають діяти адекватні механізми підзвітності. Державні службовці мають бути підзвітні не лише керівництву, а і суспільству. Засоби реалізації підзвітності можуть бути як внутрішніми по відношенню до установи або відомства, так і діючими у масштабах усього державного апарата.</a:t>
            </a:r>
          </a:p>
        </p:txBody>
      </p:sp>
    </p:spTree>
    <p:extLst>
      <p:ext uri="{BB962C8B-B14F-4D97-AF65-F5344CB8AC3E}">
        <p14:creationId xmlns:p14="http://schemas.microsoft.com/office/powerpoint/2010/main" val="298621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F1CBD7-3E38-4468-A7F5-09BFDA7C75E4}"/>
              </a:ext>
            </a:extLst>
          </p:cNvPr>
          <p:cNvSpPr>
            <a:spLocks noGrp="1"/>
          </p:cNvSpPr>
          <p:nvPr>
            <p:ph type="title"/>
          </p:nvPr>
        </p:nvSpPr>
        <p:spPr>
          <a:xfrm>
            <a:off x="646111" y="452718"/>
            <a:ext cx="9404723" cy="918882"/>
          </a:xfrm>
        </p:spPr>
        <p:txBody>
          <a:bodyPr/>
          <a:lstStyle/>
          <a:p>
            <a:r>
              <a:rPr lang="uk-UA" dirty="0"/>
              <a:t>Корупційні ризики</a:t>
            </a:r>
          </a:p>
        </p:txBody>
      </p:sp>
      <p:sp>
        <p:nvSpPr>
          <p:cNvPr id="3" name="Місце для вмісту 2">
            <a:extLst>
              <a:ext uri="{FF2B5EF4-FFF2-40B4-BE49-F238E27FC236}">
                <a16:creationId xmlns:a16="http://schemas.microsoft.com/office/drawing/2014/main" id="{66FA8AF2-C7D9-416A-A02E-228AC8135558}"/>
              </a:ext>
            </a:extLst>
          </p:cNvPr>
          <p:cNvSpPr>
            <a:spLocks noGrp="1"/>
          </p:cNvSpPr>
          <p:nvPr>
            <p:ph idx="1"/>
          </p:nvPr>
        </p:nvSpPr>
        <p:spPr>
          <a:xfrm>
            <a:off x="0" y="1289538"/>
            <a:ext cx="12192000" cy="5275385"/>
          </a:xfrm>
        </p:spPr>
        <p:txBody>
          <a:bodyPr>
            <a:normAutofit/>
          </a:bodyPr>
          <a:lstStyle/>
          <a:p>
            <a:r>
              <a:rPr lang="uk-UA" dirty="0"/>
              <a:t>Для боротьби з неправомірною поведінкою мають передбачатися відповідні процедури та санкції. Тобто необхідно створити надійні процедури та ресурси для відслідковування, доповіді про розслідування випадків порушення правил державної служби, а також </a:t>
            </a:r>
            <a:r>
              <a:rPr lang="uk-UA" dirty="0" err="1"/>
              <a:t>співрозмірні</a:t>
            </a:r>
            <a:r>
              <a:rPr lang="uk-UA" dirty="0"/>
              <a:t> адміністративні або дисциплінарні санкції.</a:t>
            </a:r>
          </a:p>
          <a:p>
            <a:endParaRPr lang="uk-UA" dirty="0"/>
          </a:p>
          <a:p>
            <a:r>
              <a:rPr lang="uk-UA" dirty="0"/>
              <a:t>В травні 2000 року Кабінет Міністрів Ради Європи схвалив Рекомендацію Європейським країнам «Про кодекси поведінки для державних службовців», відповідно до якої Комітет Міністрів, будучи впевненим, що зосередження уваги суспільства і підвищення етичних цінностей є важливими засобами у попередженні корупції, рекомендує урядам всіх країн сприяти прийняттю національних кодексів поведінки, керуючись при цьому Модельним кодексом поведінки державних службовців.</a:t>
            </a:r>
          </a:p>
        </p:txBody>
      </p:sp>
    </p:spTree>
    <p:extLst>
      <p:ext uri="{BB962C8B-B14F-4D97-AF65-F5344CB8AC3E}">
        <p14:creationId xmlns:p14="http://schemas.microsoft.com/office/powerpoint/2010/main" val="2941123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C5551C-FD67-4A92-86C7-AD634E0EF97F}"/>
              </a:ext>
            </a:extLst>
          </p:cNvPr>
          <p:cNvSpPr>
            <a:spLocks noGrp="1"/>
          </p:cNvSpPr>
          <p:nvPr>
            <p:ph type="title"/>
          </p:nvPr>
        </p:nvSpPr>
        <p:spPr>
          <a:xfrm>
            <a:off x="646111" y="452718"/>
            <a:ext cx="9404723" cy="954051"/>
          </a:xfrm>
        </p:spPr>
        <p:txBody>
          <a:bodyPr/>
          <a:lstStyle/>
          <a:p>
            <a:r>
              <a:rPr lang="uk-UA" dirty="0"/>
              <a:t>Корупційні ризики</a:t>
            </a:r>
          </a:p>
        </p:txBody>
      </p:sp>
      <p:sp>
        <p:nvSpPr>
          <p:cNvPr id="3" name="Місце для вмісту 2">
            <a:extLst>
              <a:ext uri="{FF2B5EF4-FFF2-40B4-BE49-F238E27FC236}">
                <a16:creationId xmlns:a16="http://schemas.microsoft.com/office/drawing/2014/main" id="{2A6B14F7-71D7-4325-ADCC-BAFD76991BA0}"/>
              </a:ext>
            </a:extLst>
          </p:cNvPr>
          <p:cNvSpPr>
            <a:spLocks noGrp="1"/>
          </p:cNvSpPr>
          <p:nvPr>
            <p:ph idx="1"/>
          </p:nvPr>
        </p:nvSpPr>
        <p:spPr>
          <a:xfrm>
            <a:off x="0" y="1406770"/>
            <a:ext cx="12192000" cy="5146430"/>
          </a:xfrm>
        </p:spPr>
        <p:txBody>
          <a:bodyPr>
            <a:normAutofit lnSpcReduction="10000"/>
          </a:bodyPr>
          <a:lstStyle/>
          <a:p>
            <a:r>
              <a:rPr lang="uk-UA" dirty="0"/>
              <a:t>Згідно із вимогами цього Модельного кодексу державні службовці при виконанні службових обов’язків повинні, зокрема:</a:t>
            </a:r>
          </a:p>
          <a:p>
            <a:endParaRPr lang="uk-UA" dirty="0"/>
          </a:p>
          <a:p>
            <a:r>
              <a:rPr lang="uk-UA" dirty="0"/>
              <a:t>сумлінно виконувати свої службові обов’язки, проявляти ініціативу і творчі здібності, постійно підвищувати професійну кваліфікацію та удосконалювати організацію своєї роботи;</a:t>
            </a:r>
          </a:p>
          <a:p>
            <a:r>
              <a:rPr lang="uk-UA" dirty="0"/>
              <a:t>виконувати свої посадові обов’язки чесно, неупереджено, не надавати будь-яких переваг та не виявляти прихильність до окремих фізичних і юридичних осіб, політичних партій, рішуче виступати проти антидержавних проявів і сил, які загрожують порядку в суспільстві або безпеці громадян;</a:t>
            </a:r>
          </a:p>
          <a:p>
            <a:r>
              <a:rPr lang="uk-UA" dirty="0"/>
              <a:t>сумлінно виконувати свої посадові обов’язки, дотримуватися високої культури спілкування, шанобливо ставитися до громадян, керівників і співробітників, інших осіб, з якими у нього виникають відносини під час виконання своїх посадових обов’язків;</a:t>
            </a:r>
          </a:p>
          <a:p>
            <a:r>
              <a:rPr lang="uk-UA" dirty="0"/>
              <a:t>не допускати дій і вчинків, які можуть зашкодити інтересам суспільства та держави чи негативно вплинути на його репутацію.</a:t>
            </a:r>
          </a:p>
        </p:txBody>
      </p:sp>
    </p:spTree>
    <p:extLst>
      <p:ext uri="{BB962C8B-B14F-4D97-AF65-F5344CB8AC3E}">
        <p14:creationId xmlns:p14="http://schemas.microsoft.com/office/powerpoint/2010/main" val="3150344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320ACC-934E-4E19-BB79-05277613096D}"/>
              </a:ext>
            </a:extLst>
          </p:cNvPr>
          <p:cNvSpPr>
            <a:spLocks noGrp="1"/>
          </p:cNvSpPr>
          <p:nvPr>
            <p:ph type="title"/>
          </p:nvPr>
        </p:nvSpPr>
        <p:spPr>
          <a:xfrm>
            <a:off x="646111" y="452718"/>
            <a:ext cx="9404723" cy="848544"/>
          </a:xfrm>
        </p:spPr>
        <p:txBody>
          <a:bodyPr/>
          <a:lstStyle/>
          <a:p>
            <a:r>
              <a:rPr lang="uk-UA" dirty="0"/>
              <a:t>Корупційні ризики</a:t>
            </a:r>
          </a:p>
        </p:txBody>
      </p:sp>
      <p:sp>
        <p:nvSpPr>
          <p:cNvPr id="3" name="Місце для вмісту 2">
            <a:extLst>
              <a:ext uri="{FF2B5EF4-FFF2-40B4-BE49-F238E27FC236}">
                <a16:creationId xmlns:a16="http://schemas.microsoft.com/office/drawing/2014/main" id="{0D7AE8B6-EBD4-435E-A760-B1E84392D022}"/>
              </a:ext>
            </a:extLst>
          </p:cNvPr>
          <p:cNvSpPr>
            <a:spLocks noGrp="1"/>
          </p:cNvSpPr>
          <p:nvPr>
            <p:ph idx="1"/>
          </p:nvPr>
        </p:nvSpPr>
        <p:spPr>
          <a:xfrm>
            <a:off x="1103312" y="1301262"/>
            <a:ext cx="10666657" cy="5369169"/>
          </a:xfrm>
        </p:spPr>
        <p:txBody>
          <a:bodyPr>
            <a:normAutofit/>
          </a:bodyPr>
          <a:lstStyle/>
          <a:p>
            <a:r>
              <a:rPr lang="uk-UA" dirty="0"/>
              <a:t>Комітет міністрів Ради Європи доручив Групі країн проти корупції (ГРЕКО) слідкувати за виконанням цієї рекомендації.</a:t>
            </a:r>
          </a:p>
          <a:p>
            <a:endParaRPr lang="uk-UA" dirty="0"/>
          </a:p>
          <a:p>
            <a:r>
              <a:rPr lang="uk-UA" dirty="0"/>
              <a:t>В свою чергу, Групою держав Ради Європи проти корупції (</a:t>
            </a:r>
            <a:r>
              <a:rPr lang="en-US" dirty="0"/>
              <a:t>GRECO), </a:t>
            </a:r>
            <a:r>
              <a:rPr lang="uk-UA" dirty="0"/>
              <a:t>за результатами спільного першого та другого раундів оцінювання, Україні рекомендовано створити новий модельний кодекс поведінки/етики для службовців публічної сфери з метою посилення їх навчання щодо виконання ними відповідних зобов’язань пов’язаних з дотриманням певної поведінки відповідно до їх служби, зокрема щодо повідомлення про ймовірні корупційні діяння, виникнення конфлікту інтересів і добросовісного служіння суспільству.</a:t>
            </a:r>
          </a:p>
          <a:p>
            <a:endParaRPr lang="uk-UA" dirty="0"/>
          </a:p>
          <a:p>
            <a:r>
              <a:rPr lang="uk-UA" dirty="0"/>
              <a:t>З огляду на зазначене, правила поведінки (етичні норми) для державних службовців, які встановлюють їх права та обов’язки, є дуже необхідними, оскільки дозволяють не лише карати державних службовців, а й захищати їх.</a:t>
            </a:r>
          </a:p>
        </p:txBody>
      </p:sp>
    </p:spTree>
    <p:extLst>
      <p:ext uri="{BB962C8B-B14F-4D97-AF65-F5344CB8AC3E}">
        <p14:creationId xmlns:p14="http://schemas.microsoft.com/office/powerpoint/2010/main" val="417259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145548-6560-4656-98C8-2D8EB36BC5E2}"/>
              </a:ext>
            </a:extLst>
          </p:cNvPr>
          <p:cNvSpPr>
            <a:spLocks noGrp="1"/>
          </p:cNvSpPr>
          <p:nvPr>
            <p:ph type="title"/>
          </p:nvPr>
        </p:nvSpPr>
        <p:spPr/>
        <p:txBody>
          <a:bodyPr/>
          <a:lstStyle/>
          <a:p>
            <a:r>
              <a:rPr lang="uk-UA" sz="6000" dirty="0">
                <a:solidFill>
                  <a:prstClr val="white"/>
                </a:solidFill>
              </a:rPr>
              <a:t>корупція</a:t>
            </a:r>
            <a:endParaRPr lang="uk-UA" sz="6000" dirty="0"/>
          </a:p>
        </p:txBody>
      </p:sp>
      <p:sp>
        <p:nvSpPr>
          <p:cNvPr id="3" name="Місце для вмісту 2">
            <a:extLst>
              <a:ext uri="{FF2B5EF4-FFF2-40B4-BE49-F238E27FC236}">
                <a16:creationId xmlns:a16="http://schemas.microsoft.com/office/drawing/2014/main" id="{DCE5F80D-90DA-424D-8377-0F0CEF4FF05E}"/>
              </a:ext>
            </a:extLst>
          </p:cNvPr>
          <p:cNvSpPr>
            <a:spLocks noGrp="1"/>
          </p:cNvSpPr>
          <p:nvPr>
            <p:ph idx="1"/>
          </p:nvPr>
        </p:nvSpPr>
        <p:spPr/>
        <p:txBody>
          <a:bodyPr/>
          <a:lstStyle/>
          <a:p>
            <a:r>
              <a:rPr lang="uk-UA" dirty="0"/>
              <a:t>Відомим фактом є те, що корупція відноситься до числа найнебезпечніших загроз правам людини, демократії, правопорядку, чесності та соціальній справедливості. Вона перешкоджає економічному розвиткові та загрожує належному і справедливому функціонуванню країн, має негативні фінансові наслідки для громадян, компаній і держав, а також для міжнародних установ</a:t>
            </a:r>
          </a:p>
        </p:txBody>
      </p:sp>
    </p:spTree>
    <p:extLst>
      <p:ext uri="{BB962C8B-B14F-4D97-AF65-F5344CB8AC3E}">
        <p14:creationId xmlns:p14="http://schemas.microsoft.com/office/powerpoint/2010/main" val="380405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4D55B3-6002-4B28-BA0D-B253B59BB06F}"/>
              </a:ext>
            </a:extLst>
          </p:cNvPr>
          <p:cNvSpPr>
            <a:spLocks noGrp="1"/>
          </p:cNvSpPr>
          <p:nvPr>
            <p:ph type="title"/>
          </p:nvPr>
        </p:nvSpPr>
        <p:spPr>
          <a:xfrm>
            <a:off x="646111" y="452718"/>
            <a:ext cx="9404723" cy="1024390"/>
          </a:xfrm>
        </p:spPr>
        <p:txBody>
          <a:bodyPr/>
          <a:lstStyle/>
          <a:p>
            <a:r>
              <a:rPr lang="uk-UA" dirty="0"/>
              <a:t>Корупційні ризики</a:t>
            </a:r>
          </a:p>
        </p:txBody>
      </p:sp>
      <p:sp>
        <p:nvSpPr>
          <p:cNvPr id="3" name="Місце для вмісту 2">
            <a:extLst>
              <a:ext uri="{FF2B5EF4-FFF2-40B4-BE49-F238E27FC236}">
                <a16:creationId xmlns:a16="http://schemas.microsoft.com/office/drawing/2014/main" id="{150E7717-B299-40B7-BAC9-1FDE21D31C58}"/>
              </a:ext>
            </a:extLst>
          </p:cNvPr>
          <p:cNvSpPr>
            <a:spLocks noGrp="1"/>
          </p:cNvSpPr>
          <p:nvPr>
            <p:ph idx="1"/>
          </p:nvPr>
        </p:nvSpPr>
        <p:spPr>
          <a:xfrm>
            <a:off x="105508" y="1301262"/>
            <a:ext cx="10070123" cy="4947137"/>
          </a:xfrm>
        </p:spPr>
        <p:txBody>
          <a:bodyPr>
            <a:normAutofit/>
          </a:bodyPr>
          <a:lstStyle/>
          <a:p>
            <a:r>
              <a:rPr lang="uk-UA" dirty="0"/>
              <a:t>Тому, з метою недопущення (запобігання) виникнення такого корупційного ризику, як безконтрольність з боку керівництва, саме безпосереднім керівництвом контроль має </a:t>
            </a:r>
            <a:r>
              <a:rPr lang="uk-UA" dirty="0" err="1"/>
              <a:t>здійснюватись</a:t>
            </a:r>
            <a:r>
              <a:rPr lang="uk-UA" dirty="0"/>
              <a:t>:</a:t>
            </a:r>
          </a:p>
          <a:p>
            <a:endParaRPr lang="uk-UA" dirty="0"/>
          </a:p>
          <a:p>
            <a:r>
              <a:rPr lang="uk-UA" dirty="0"/>
              <a:t>систематично, тобто нести регулярний характер, або постійно;</a:t>
            </a:r>
          </a:p>
          <a:p>
            <a:r>
              <a:rPr lang="uk-UA" dirty="0"/>
              <a:t>всебічно, тобто найбільш охоплювати всі питання та напрямки роботи;</a:t>
            </a:r>
          </a:p>
          <a:p>
            <a:r>
              <a:rPr lang="uk-UA" dirty="0"/>
              <a:t>шляхом перевірки не тільки тих службовців, які мають слабкі результати роботи, а й тих, що мають добрі результати;</a:t>
            </a:r>
          </a:p>
          <a:p>
            <a:r>
              <a:rPr lang="uk-UA" dirty="0"/>
              <a:t>об’єктивно, тобто виключати упередженість;</a:t>
            </a:r>
          </a:p>
          <a:p>
            <a:r>
              <a:rPr lang="uk-UA" dirty="0"/>
              <a:t>гласно, тобто результати контролю повинні бути відомі тим особам, які підлягали контролю;</a:t>
            </a:r>
          </a:p>
          <a:p>
            <a:r>
              <a:rPr lang="uk-UA" dirty="0" err="1"/>
              <a:t>результативно</a:t>
            </a:r>
            <a:r>
              <a:rPr lang="uk-UA" dirty="0"/>
              <a:t> (</a:t>
            </a:r>
            <a:r>
              <a:rPr lang="uk-UA" dirty="0" err="1"/>
              <a:t>дієво</a:t>
            </a:r>
            <a:r>
              <a:rPr lang="uk-UA" dirty="0"/>
              <a:t>), тобто в залежності від результатів контролю мають вживатись відповідні заходи.</a:t>
            </a:r>
          </a:p>
        </p:txBody>
      </p:sp>
    </p:spTree>
    <p:extLst>
      <p:ext uri="{BB962C8B-B14F-4D97-AF65-F5344CB8AC3E}">
        <p14:creationId xmlns:p14="http://schemas.microsoft.com/office/powerpoint/2010/main" val="3483792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B3BD40-A12F-4E0E-AC59-9F39A0F6FA42}"/>
              </a:ext>
            </a:extLst>
          </p:cNvPr>
          <p:cNvSpPr>
            <a:spLocks noGrp="1"/>
          </p:cNvSpPr>
          <p:nvPr>
            <p:ph type="title"/>
          </p:nvPr>
        </p:nvSpPr>
        <p:spPr>
          <a:xfrm>
            <a:off x="646111" y="452718"/>
            <a:ext cx="9404723" cy="1106451"/>
          </a:xfrm>
        </p:spPr>
        <p:txBody>
          <a:bodyPr/>
          <a:lstStyle/>
          <a:p>
            <a:r>
              <a:rPr lang="uk-UA" dirty="0"/>
              <a:t>Корупційні ризики</a:t>
            </a:r>
          </a:p>
        </p:txBody>
      </p:sp>
      <p:sp>
        <p:nvSpPr>
          <p:cNvPr id="3" name="Місце для вмісту 2">
            <a:extLst>
              <a:ext uri="{FF2B5EF4-FFF2-40B4-BE49-F238E27FC236}">
                <a16:creationId xmlns:a16="http://schemas.microsoft.com/office/drawing/2014/main" id="{3BE98A14-D66F-4919-AF6D-88F4F7FCEE65}"/>
              </a:ext>
            </a:extLst>
          </p:cNvPr>
          <p:cNvSpPr>
            <a:spLocks noGrp="1"/>
          </p:cNvSpPr>
          <p:nvPr>
            <p:ph idx="1"/>
          </p:nvPr>
        </p:nvSpPr>
        <p:spPr>
          <a:xfrm>
            <a:off x="128954" y="1348154"/>
            <a:ext cx="12063046" cy="5357446"/>
          </a:xfrm>
        </p:spPr>
        <p:txBody>
          <a:bodyPr>
            <a:normAutofit fontScale="85000" lnSpcReduction="20000"/>
          </a:bodyPr>
          <a:lstStyle/>
          <a:p>
            <a:r>
              <a:rPr lang="uk-UA" dirty="0"/>
              <a:t>Дискреційні повноваження мають низку загальних ознак, а саме:</a:t>
            </a:r>
          </a:p>
          <a:p>
            <a:endParaRPr lang="uk-UA" dirty="0"/>
          </a:p>
          <a:p>
            <a:r>
              <a:rPr lang="uk-UA" dirty="0"/>
              <a:t>дозволяють органу (особі, уповноваженій на виконання функцій держави) на власний розсуд оцінювати юридичний факт (фактичний склад), внаслідок чого можуть виникати, змінюватись або припинятись правовідносини;</a:t>
            </a:r>
          </a:p>
          <a:p>
            <a:r>
              <a:rPr lang="uk-UA" dirty="0"/>
              <a:t>дозволяють на власний розсуд обирати одну із декількох, запропонованих у проекті нормативно-правового </a:t>
            </a:r>
            <a:r>
              <a:rPr lang="uk-UA" dirty="0" err="1"/>
              <a:t>акта</a:t>
            </a:r>
            <a:r>
              <a:rPr lang="uk-UA" dirty="0"/>
              <a:t>, форм реагування на даний юридичний факт;</a:t>
            </a:r>
          </a:p>
          <a:p>
            <a:r>
              <a:rPr lang="uk-UA" dirty="0"/>
              <a:t>надають можливість органу (особі, уповноваженій на виконання функцій держави) на власний розсуд вибирати міру публічно-правового впливу щодо фізичних та юридичних осіб, його вид, розмір, спосіб реалізації;</a:t>
            </a:r>
          </a:p>
          <a:p>
            <a:r>
              <a:rPr lang="uk-UA" dirty="0"/>
              <a:t>дозволяють органу (особі, уповноваженій на виконання функцій держави) обрати форму реалізації своїх повноважень – видання нормативного або індивідуально-правового </a:t>
            </a:r>
            <a:r>
              <a:rPr lang="uk-UA" dirty="0" err="1"/>
              <a:t>акта</a:t>
            </a:r>
            <a:r>
              <a:rPr lang="uk-UA" dirty="0"/>
              <a:t>, вчинення (утримання від вчинення) адміністративної дії;</a:t>
            </a:r>
          </a:p>
          <a:p>
            <a:r>
              <a:rPr lang="uk-UA" dirty="0"/>
              <a:t>наділяють орган (особу, уповноважену на виконання функцій держави) правом повністю або частково визначати порядок здійснення юридично значущих дій, у тому числі строк та послідовність їх здійснення;</a:t>
            </a:r>
          </a:p>
          <a:p>
            <a:r>
              <a:rPr lang="uk-UA" dirty="0"/>
              <a:t>надають можливість органу (особі, уповноваженій на виконання функцій держави) на власний розсуд визначати спосіб виконання управлінського рішення, у тому числі передавати виконання прийнятого рішення підлеглим особам, іншим органам державної влади та місцевого самоврядування, встановлювати строки і процедуру виконання.</a:t>
            </a:r>
          </a:p>
        </p:txBody>
      </p:sp>
    </p:spTree>
    <p:extLst>
      <p:ext uri="{BB962C8B-B14F-4D97-AF65-F5344CB8AC3E}">
        <p14:creationId xmlns:p14="http://schemas.microsoft.com/office/powerpoint/2010/main" val="2031084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51" y="654701"/>
            <a:ext cx="11098059" cy="5693866"/>
          </a:xfrm>
          <a:prstGeom prst="rect">
            <a:avLst/>
          </a:prstGeom>
        </p:spPr>
        <p:txBody>
          <a:bodyPr wrap="square">
            <a:spAutoFit/>
          </a:bodyPr>
          <a:lstStyle/>
          <a:p>
            <a:pPr algn="just"/>
            <a:r>
              <a:rPr lang="uk-UA" sz="2800" u="sng" dirty="0">
                <a:latin typeface="Times New Roman"/>
              </a:rPr>
              <a:t>Закон «Про запобігання корупції»</a:t>
            </a:r>
            <a:r>
              <a:rPr lang="uk-UA" sz="2800" dirty="0">
                <a:latin typeface="Times New Roman"/>
              </a:rPr>
              <a:t> виділяє два види конфлікту інтересів:</a:t>
            </a:r>
          </a:p>
          <a:p>
            <a:pPr algn="just"/>
            <a:r>
              <a:rPr lang="uk-UA" sz="2800" dirty="0">
                <a:latin typeface="Times New Roman"/>
              </a:rPr>
              <a:t>потенційний конфлікт інтересів - наявність у особи приватного інтересу у сфері, в якій вона виконує свої службові чи представницькі повноваження, що може вплинути на об'єктивність чи неупередженість прийняття нею рішень, або на вчинення чи </a:t>
            </a:r>
            <a:r>
              <a:rPr lang="uk-UA" sz="2800" dirty="0" err="1">
                <a:latin typeface="Times New Roman"/>
              </a:rPr>
              <a:t>невчинення</a:t>
            </a:r>
            <a:r>
              <a:rPr lang="uk-UA" sz="2800" dirty="0">
                <a:latin typeface="Times New Roman"/>
              </a:rPr>
              <a:t> дій під час виконання зазначених повноважень (</a:t>
            </a:r>
            <a:r>
              <a:rPr lang="uk-UA" sz="2800" u="sng" dirty="0">
                <a:latin typeface="Times New Roman"/>
              </a:rPr>
              <a:t>абз.9</a:t>
            </a:r>
            <a:r>
              <a:rPr lang="uk-UA" sz="2800" dirty="0">
                <a:latin typeface="Times New Roman"/>
              </a:rPr>
              <a:t> частини 1 статті 1 Закону);</a:t>
            </a:r>
          </a:p>
          <a:p>
            <a:pPr algn="just"/>
            <a:endParaRPr lang="uk-UA" sz="2800" dirty="0">
              <a:latin typeface="Times New Roman"/>
            </a:endParaRPr>
          </a:p>
          <a:p>
            <a:pPr algn="just"/>
            <a:r>
              <a:rPr lang="uk-UA" sz="2800" dirty="0">
                <a:latin typeface="Times New Roman"/>
              </a:rPr>
              <a:t>реальний конфлікт інтересів - суперечність між приватним інтересом особи та її службовими чи представницькими повноваженнями, що впливає на об'єктивність або неупередженість прийняття рішень, або на вчинення чи </a:t>
            </a:r>
            <a:r>
              <a:rPr lang="uk-UA" sz="2800" dirty="0" err="1">
                <a:latin typeface="Times New Roman"/>
              </a:rPr>
              <a:t>невчинення</a:t>
            </a:r>
            <a:r>
              <a:rPr lang="uk-UA" sz="2800" dirty="0">
                <a:latin typeface="Times New Roman"/>
              </a:rPr>
              <a:t> дій під час виконання зазначених повноважень. (</a:t>
            </a:r>
            <a:r>
              <a:rPr lang="uk-UA" sz="2800" u="sng" dirty="0">
                <a:latin typeface="Times New Roman"/>
              </a:rPr>
              <a:t>абз.13</a:t>
            </a:r>
            <a:r>
              <a:rPr lang="uk-UA" sz="2800" dirty="0">
                <a:latin typeface="Times New Roman"/>
              </a:rPr>
              <a:t> частини 1 статті 1 Закону).</a:t>
            </a:r>
            <a:endParaRPr lang="uk-UA" sz="2800" b="0" i="0" dirty="0">
              <a:effectLst/>
              <a:latin typeface="Times New Roman"/>
            </a:endParaRPr>
          </a:p>
        </p:txBody>
      </p:sp>
    </p:spTree>
    <p:extLst>
      <p:ext uri="{BB962C8B-B14F-4D97-AF65-F5344CB8AC3E}">
        <p14:creationId xmlns:p14="http://schemas.microsoft.com/office/powerpoint/2010/main" val="1229672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www.gp.gov.ua/userfiles/Slayd7%2820%29.jpg"/>
          <p:cNvPicPr/>
          <p:nvPr/>
        </p:nvPicPr>
        <p:blipFill>
          <a:blip r:embed="rId2">
            <a:extLst>
              <a:ext uri="{28A0092B-C50C-407E-A947-70E740481C1C}">
                <a14:useLocalDpi xmlns:a14="http://schemas.microsoft.com/office/drawing/2010/main" val="0"/>
              </a:ext>
            </a:extLst>
          </a:blip>
          <a:srcRect/>
          <a:stretch>
            <a:fillRect/>
          </a:stretch>
        </p:blipFill>
        <p:spPr bwMode="auto">
          <a:xfrm>
            <a:off x="1716067" y="1064713"/>
            <a:ext cx="9031266" cy="4910202"/>
          </a:xfrm>
          <a:prstGeom prst="rect">
            <a:avLst/>
          </a:prstGeom>
          <a:noFill/>
          <a:ln>
            <a:noFill/>
          </a:ln>
        </p:spPr>
      </p:pic>
    </p:spTree>
    <p:extLst>
      <p:ext uri="{BB962C8B-B14F-4D97-AF65-F5344CB8AC3E}">
        <p14:creationId xmlns:p14="http://schemas.microsoft.com/office/powerpoint/2010/main" val="1024264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8412" y="712339"/>
            <a:ext cx="11498892" cy="6001643"/>
          </a:xfrm>
          <a:prstGeom prst="rect">
            <a:avLst/>
          </a:prstGeom>
        </p:spPr>
        <p:txBody>
          <a:bodyPr wrap="square">
            <a:spAutoFit/>
          </a:bodyPr>
          <a:lstStyle/>
          <a:p>
            <a:pPr algn="just"/>
            <a:r>
              <a:rPr lang="uk-UA" sz="2400" dirty="0"/>
              <a:t>Невід’ємною складовою конфлікту інтересів є службові/представницькі повноваження та вплив (можливість впливу) приватного інтересу на об’єктивність або неупередженість прийняття рішень, вчинення чи </a:t>
            </a:r>
            <a:r>
              <a:rPr lang="uk-UA" sz="2400" dirty="0" err="1"/>
              <a:t>невчинення</a:t>
            </a:r>
            <a:r>
              <a:rPr lang="uk-UA" sz="2400" dirty="0"/>
              <a:t> дій під час реалізації таких повноважень.</a:t>
            </a:r>
          </a:p>
          <a:p>
            <a:pPr algn="just"/>
            <a:endParaRPr lang="uk-UA" sz="2400" dirty="0"/>
          </a:p>
          <a:p>
            <a:pPr algn="just"/>
            <a:r>
              <a:rPr lang="uk-UA" sz="2400" dirty="0"/>
              <a:t>Приватний інтерес здатний впливати на об’єктивність або неупередженість прийняття рішень, вчинення чи </a:t>
            </a:r>
            <a:r>
              <a:rPr lang="uk-UA" sz="2400" dirty="0" err="1"/>
              <a:t>невчинення</a:t>
            </a:r>
            <a:r>
              <a:rPr lang="uk-UA" sz="2400" dirty="0"/>
              <a:t> дій лише під час реалізації дискреційних службових чи представницьких повноважень.</a:t>
            </a:r>
          </a:p>
          <a:p>
            <a:pPr algn="just"/>
            <a:endParaRPr lang="uk-UA" sz="2400" dirty="0"/>
          </a:p>
          <a:p>
            <a:pPr algn="just"/>
            <a:r>
              <a:rPr lang="uk-UA" sz="2400" dirty="0"/>
              <a:t>Суперечність полягає в тому, що, з одного боку, в особи наявний приватний інтерес (майновий або немайновий), а з іншого – особа, уповноважена на виконання функцій держави або місцевого самоврядування, має виконувати свої службові обов’язки в інтересах держави, територіальної громади, виключаючи можливість будь-якого впливу приватного інтересу.</a:t>
            </a:r>
          </a:p>
        </p:txBody>
      </p:sp>
    </p:spTree>
    <p:extLst>
      <p:ext uri="{BB962C8B-B14F-4D97-AF65-F5344CB8AC3E}">
        <p14:creationId xmlns:p14="http://schemas.microsoft.com/office/powerpoint/2010/main" val="1277123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www.gp.gov.ua/userfiles/Slayd8%2822%29.jpg"/>
          <p:cNvPicPr/>
          <p:nvPr/>
        </p:nvPicPr>
        <p:blipFill>
          <a:blip r:embed="rId2">
            <a:extLst>
              <a:ext uri="{28A0092B-C50C-407E-A947-70E740481C1C}">
                <a14:useLocalDpi xmlns:a14="http://schemas.microsoft.com/office/drawing/2010/main" val="0"/>
              </a:ext>
            </a:extLst>
          </a:blip>
          <a:srcRect/>
          <a:stretch>
            <a:fillRect/>
          </a:stretch>
        </p:blipFill>
        <p:spPr bwMode="auto">
          <a:xfrm>
            <a:off x="1064712" y="1014608"/>
            <a:ext cx="9356943" cy="5160723"/>
          </a:xfrm>
          <a:prstGeom prst="rect">
            <a:avLst/>
          </a:prstGeom>
          <a:noFill/>
          <a:ln>
            <a:noFill/>
          </a:ln>
        </p:spPr>
      </p:pic>
    </p:spTree>
    <p:extLst>
      <p:ext uri="{BB962C8B-B14F-4D97-AF65-F5344CB8AC3E}">
        <p14:creationId xmlns:p14="http://schemas.microsoft.com/office/powerpoint/2010/main" val="3469162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www.gp.gov.ua/userfiles/Slayd12%2815%29.jpg"/>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039660"/>
            <a:ext cx="8204548" cy="4797469"/>
          </a:xfrm>
          <a:prstGeom prst="rect">
            <a:avLst/>
          </a:prstGeom>
          <a:noFill/>
          <a:ln>
            <a:noFill/>
          </a:ln>
        </p:spPr>
      </p:pic>
    </p:spTree>
    <p:extLst>
      <p:ext uri="{BB962C8B-B14F-4D97-AF65-F5344CB8AC3E}">
        <p14:creationId xmlns:p14="http://schemas.microsoft.com/office/powerpoint/2010/main" val="3345046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519" y="339412"/>
            <a:ext cx="11661731" cy="6124754"/>
          </a:xfrm>
          <a:prstGeom prst="rect">
            <a:avLst/>
          </a:prstGeom>
        </p:spPr>
        <p:txBody>
          <a:bodyPr wrap="square">
            <a:spAutoFit/>
          </a:bodyPr>
          <a:lstStyle/>
          <a:p>
            <a:pPr algn="just"/>
            <a:r>
              <a:rPr lang="uk-UA" sz="2800" dirty="0">
                <a:latin typeface="Times New Roman"/>
              </a:rPr>
              <a:t>Складовими конфлікту інтересів (реального, потенційного) є:</a:t>
            </a:r>
          </a:p>
          <a:p>
            <a:pPr algn="just"/>
            <a:r>
              <a:rPr lang="uk-UA" sz="2800" u="sng" dirty="0">
                <a:latin typeface="Times New Roman"/>
              </a:rPr>
              <a:t>- приватний інтерес </a:t>
            </a:r>
            <a:r>
              <a:rPr lang="uk-UA" sz="2800" dirty="0">
                <a:latin typeface="Times New Roman"/>
              </a:rPr>
              <a:t>(будь-який майновий чи немайновий); - службові/ представницькі повноваження (безпосередні та </a:t>
            </a:r>
            <a:r>
              <a:rPr lang="uk-UA" sz="2800" dirty="0" err="1">
                <a:latin typeface="Times New Roman"/>
              </a:rPr>
              <a:t>загальнослужбові</a:t>
            </a:r>
            <a:r>
              <a:rPr lang="uk-UA" sz="2800" dirty="0">
                <a:latin typeface="Times New Roman"/>
              </a:rPr>
              <a:t>)</a:t>
            </a:r>
            <a:r>
              <a:rPr lang="en-US" sz="2800" dirty="0">
                <a:latin typeface="Times New Roman"/>
              </a:rPr>
              <a:t> </a:t>
            </a:r>
            <a:r>
              <a:rPr lang="uk-UA" sz="2800" dirty="0">
                <a:latin typeface="Times New Roman"/>
              </a:rPr>
              <a:t>та суперечність між інтересом та повноваженнями.</a:t>
            </a:r>
            <a:endParaRPr lang="en-US" sz="2800" dirty="0">
              <a:latin typeface="Times New Roman"/>
            </a:endParaRPr>
          </a:p>
          <a:p>
            <a:pPr algn="just"/>
            <a:r>
              <a:rPr lang="en-US" sz="2800" dirty="0">
                <a:latin typeface="Times New Roman"/>
              </a:rPr>
              <a:t>C</a:t>
            </a:r>
            <a:r>
              <a:rPr lang="uk-UA" sz="2800" dirty="0" err="1">
                <a:latin typeface="Times New Roman"/>
              </a:rPr>
              <a:t>піввідношення</a:t>
            </a:r>
            <a:r>
              <a:rPr lang="uk-UA" sz="2800" dirty="0">
                <a:latin typeface="Times New Roman"/>
              </a:rPr>
              <a:t> вказаних складових спричиняє виникнення:</a:t>
            </a:r>
          </a:p>
          <a:p>
            <a:pPr algn="just"/>
            <a:r>
              <a:rPr lang="uk-UA" sz="2800" i="1" dirty="0">
                <a:latin typeface="Times New Roman"/>
              </a:rPr>
              <a:t>реального конфлікту інтересів </a:t>
            </a:r>
            <a:r>
              <a:rPr lang="uk-UA" sz="2800" dirty="0">
                <a:latin typeface="Times New Roman"/>
              </a:rPr>
              <a:t>- приватний інтерес суперечить службовим/представницьким повноваженням, що впливає на об'єктивність або неупередженість прийняття рішень, або на вчинення чи </a:t>
            </a:r>
            <a:r>
              <a:rPr lang="uk-UA" sz="2800" dirty="0" err="1">
                <a:latin typeface="Times New Roman"/>
              </a:rPr>
              <a:t>невчинення</a:t>
            </a:r>
            <a:r>
              <a:rPr lang="uk-UA" sz="2800" dirty="0">
                <a:latin typeface="Times New Roman"/>
              </a:rPr>
              <a:t> дій під час виконання зазначених повноважень;</a:t>
            </a:r>
          </a:p>
          <a:p>
            <a:pPr algn="just"/>
            <a:r>
              <a:rPr lang="uk-UA" sz="2800" i="1" dirty="0">
                <a:latin typeface="Times New Roman"/>
              </a:rPr>
              <a:t>потенційного конфлікту інтересів </a:t>
            </a:r>
            <a:r>
              <a:rPr lang="uk-UA" sz="2800" dirty="0">
                <a:latin typeface="Times New Roman"/>
              </a:rPr>
              <a:t>- у сфері службових/ представницьких повноважень наявний приватний інтерес, що може за настанні певних обставин у майбутньому вплинути на об'єктивність чи неупередженість прийняття рішень, або на вчинення чи </a:t>
            </a:r>
            <a:r>
              <a:rPr lang="uk-UA" sz="2800" dirty="0" err="1">
                <a:latin typeface="Times New Roman"/>
              </a:rPr>
              <a:t>невчинення</a:t>
            </a:r>
            <a:r>
              <a:rPr lang="uk-UA" sz="2800" dirty="0">
                <a:latin typeface="Times New Roman"/>
              </a:rPr>
              <a:t> дій під час виконання зазначених повноважень.</a:t>
            </a:r>
            <a:endParaRPr lang="uk-UA" sz="2800" b="0" i="0" dirty="0">
              <a:effectLst/>
              <a:latin typeface="Times New Roman"/>
            </a:endParaRPr>
          </a:p>
        </p:txBody>
      </p:sp>
    </p:spTree>
    <p:extLst>
      <p:ext uri="{BB962C8B-B14F-4D97-AF65-F5344CB8AC3E}">
        <p14:creationId xmlns:p14="http://schemas.microsoft.com/office/powerpoint/2010/main" val="3838915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3462" y="797511"/>
            <a:ext cx="10571967" cy="4524315"/>
          </a:xfrm>
          <a:prstGeom prst="rect">
            <a:avLst/>
          </a:prstGeom>
        </p:spPr>
        <p:txBody>
          <a:bodyPr wrap="square">
            <a:spAutoFit/>
          </a:bodyPr>
          <a:lstStyle/>
          <a:p>
            <a:pPr algn="just"/>
            <a:r>
              <a:rPr lang="uk-UA" sz="2400" b="1" dirty="0">
                <a:latin typeface="Times New Roman"/>
              </a:rPr>
              <a:t>1)</a:t>
            </a:r>
            <a:r>
              <a:rPr lang="uk-UA" sz="2400" b="1" dirty="0" err="1">
                <a:latin typeface="Times New Roman"/>
              </a:rPr>
              <a:t>.Приватний</a:t>
            </a:r>
            <a:r>
              <a:rPr lang="uk-UA" sz="2400" b="1" dirty="0">
                <a:latin typeface="Times New Roman"/>
              </a:rPr>
              <a:t> інтерес.</a:t>
            </a:r>
            <a:endParaRPr lang="uk-UA" sz="2400" dirty="0">
              <a:latin typeface="Times New Roman"/>
            </a:endParaRPr>
          </a:p>
          <a:p>
            <a:pPr algn="just"/>
            <a:r>
              <a:rPr lang="uk-UA" sz="2400" dirty="0">
                <a:latin typeface="Times New Roman"/>
              </a:rPr>
              <a:t>Приватний інтерес - будь-який майновий чи немайновий інтерес особи, у тому числі зумовлений особистими, сімейними, дружніми чи іншими позаслужбовими стосунками з фізичними чи юридичними особами, у тому числі ті, що виникають у зв'язку з членством або діяльністю в громадських, політичних, релігійних чи інших організаціях (</a:t>
            </a:r>
            <a:r>
              <a:rPr lang="uk-UA" sz="2400" u="sng" dirty="0" err="1">
                <a:latin typeface="Times New Roman"/>
              </a:rPr>
              <a:t>абз</a:t>
            </a:r>
            <a:r>
              <a:rPr lang="uk-UA" sz="2400" u="sng" dirty="0">
                <a:latin typeface="Times New Roman"/>
              </a:rPr>
              <a:t>. 12</a:t>
            </a:r>
            <a:r>
              <a:rPr lang="uk-UA" sz="2400" dirty="0">
                <a:latin typeface="Times New Roman"/>
              </a:rPr>
              <a:t> частини першої статті 1 Закону).</a:t>
            </a:r>
          </a:p>
          <a:p>
            <a:pPr algn="just"/>
            <a:endParaRPr lang="uk-UA" sz="2400" dirty="0">
              <a:latin typeface="Times New Roman"/>
            </a:endParaRPr>
          </a:p>
          <a:p>
            <a:pPr algn="just"/>
            <a:r>
              <a:rPr lang="uk-UA" sz="2400" dirty="0">
                <a:latin typeface="Times New Roman"/>
              </a:rPr>
              <a:t>Практично це означає, що кожен службовець при виконанні своїх повноважень повинен брати до уваги увесь спектр своїх не лише правових (юридичних), а й соціальних (приватних) відносин, які зумовлюють виникнення майнового чи немайнового інтересу.</a:t>
            </a:r>
            <a:endParaRPr lang="uk-UA" sz="2400" b="0" i="0" dirty="0">
              <a:effectLst/>
              <a:latin typeface="Times New Roman"/>
            </a:endParaRPr>
          </a:p>
        </p:txBody>
      </p:sp>
    </p:spTree>
    <p:extLst>
      <p:ext uri="{BB962C8B-B14F-4D97-AF65-F5344CB8AC3E}">
        <p14:creationId xmlns:p14="http://schemas.microsoft.com/office/powerpoint/2010/main" val="138766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8099" y="612845"/>
            <a:ext cx="10784909" cy="3785652"/>
          </a:xfrm>
          <a:prstGeom prst="rect">
            <a:avLst/>
          </a:prstGeom>
        </p:spPr>
        <p:txBody>
          <a:bodyPr wrap="square">
            <a:spAutoFit/>
          </a:bodyPr>
          <a:lstStyle/>
          <a:p>
            <a:pPr algn="just"/>
            <a:endParaRPr lang="uk-UA" sz="2400" dirty="0"/>
          </a:p>
          <a:p>
            <a:pPr algn="just"/>
            <a:r>
              <a:rPr lang="uk-UA" sz="2400" dirty="0"/>
              <a:t>Окремо слід звернути увагу, що такі відносини могли мати місце у минулому (наприклад, відносини між особами, які перебували у шлюбі, або які вийшли зі складу засновників юридичної особи тощо). Визначальним є спроможність вказаних відносин спричинити виникнення приватного інтересу.</a:t>
            </a:r>
          </a:p>
          <a:p>
            <a:pPr algn="just"/>
            <a:endParaRPr lang="uk-UA" sz="2400" dirty="0"/>
          </a:p>
          <a:p>
            <a:pPr algn="just"/>
            <a:r>
              <a:rPr lang="uk-UA" sz="2400" dirty="0"/>
              <a:t>Також приватний інтерес може мати своїм наслідком як позитивний вплив (особа має прагнення віддячити тощо) на ситуацію, так і негативний (завдати клопоту тощо).</a:t>
            </a:r>
          </a:p>
        </p:txBody>
      </p:sp>
    </p:spTree>
    <p:extLst>
      <p:ext uri="{BB962C8B-B14F-4D97-AF65-F5344CB8AC3E}">
        <p14:creationId xmlns:p14="http://schemas.microsoft.com/office/powerpoint/2010/main" val="218745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9655F0-B32D-47CA-8406-CD8093E05649}"/>
              </a:ext>
            </a:extLst>
          </p:cNvPr>
          <p:cNvSpPr>
            <a:spLocks noGrp="1"/>
          </p:cNvSpPr>
          <p:nvPr>
            <p:ph type="title"/>
          </p:nvPr>
        </p:nvSpPr>
        <p:spPr/>
        <p:txBody>
          <a:bodyPr/>
          <a:lstStyle/>
          <a:p>
            <a:r>
              <a:rPr lang="uk-UA" sz="3600" dirty="0">
                <a:solidFill>
                  <a:prstClr val="white"/>
                </a:solidFill>
              </a:rPr>
              <a:t>Відповідно до статті 1 Закону України «Про запобігання корупції»</a:t>
            </a:r>
            <a:endParaRPr lang="uk-UA" sz="3600" dirty="0"/>
          </a:p>
        </p:txBody>
      </p:sp>
      <p:sp>
        <p:nvSpPr>
          <p:cNvPr id="3" name="Місце для вмісту 2">
            <a:extLst>
              <a:ext uri="{FF2B5EF4-FFF2-40B4-BE49-F238E27FC236}">
                <a16:creationId xmlns:a16="http://schemas.microsoft.com/office/drawing/2014/main" id="{BB55F205-E4CA-4CAA-90EC-BF629E60AE09}"/>
              </a:ext>
            </a:extLst>
          </p:cNvPr>
          <p:cNvSpPr>
            <a:spLocks noGrp="1"/>
          </p:cNvSpPr>
          <p:nvPr>
            <p:ph idx="1"/>
          </p:nvPr>
        </p:nvSpPr>
        <p:spPr/>
        <p:txBody>
          <a:bodyPr/>
          <a:lstStyle/>
          <a:p>
            <a:r>
              <a:rPr lang="uk-UA" dirty="0"/>
              <a:t>корупція - використання особою, зазначеною у частині першій статті 3 цього Закону, наданих їй службових повноважень чи пов’язаних з ними можливостей з метою одержання неправомірної вигоди або прийняття такої вигоди чи прийняття обіцянки/пропозиції такої вигоди для себе чи інших осіб або відповідно обіцянка/пропозиція чи надання неправомірної вигоди особі, зазначеній у частині першій статті 3 цього Закону, або на її вимогу іншим фізичним чи юридичним особам з метою схилити цю особу до протиправного використання наданих їй службових повноважень чи пов’язаних з ними можливостей</a:t>
            </a:r>
          </a:p>
        </p:txBody>
      </p:sp>
    </p:spTree>
    <p:extLst>
      <p:ext uri="{BB962C8B-B14F-4D97-AF65-F5344CB8AC3E}">
        <p14:creationId xmlns:p14="http://schemas.microsoft.com/office/powerpoint/2010/main" val="3590829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76614" y="612845"/>
            <a:ext cx="10609545" cy="4524315"/>
          </a:xfrm>
          <a:prstGeom prst="rect">
            <a:avLst/>
          </a:prstGeom>
        </p:spPr>
        <p:txBody>
          <a:bodyPr wrap="square">
            <a:spAutoFit/>
          </a:bodyPr>
          <a:lstStyle/>
          <a:p>
            <a:pPr algn="just"/>
            <a:endParaRPr lang="uk-UA" sz="2400" dirty="0"/>
          </a:p>
          <a:p>
            <a:pPr algn="just"/>
            <a:r>
              <a:rPr lang="uk-UA" sz="2400" dirty="0"/>
              <a:t>Наприклад,</a:t>
            </a:r>
            <a:r>
              <a:rPr lang="en-US" sz="2400" dirty="0"/>
              <a:t> </a:t>
            </a:r>
            <a:r>
              <a:rPr lang="uk-UA" sz="2400" dirty="0"/>
              <a:t>Петренко В. є посадовою особою державного підприємства, у підпорядкуванні якої працює Петренко А. Вказані особи були подружжям і на даний час вони розлучені (ініціатором розлучення був Петренко В.), тобто в минулому їх пов'язували сімейні стосунки. В., почуваючи провину перед А. за розлучення, при прийнятті рішень розпорядчого характеру А. ставить в більш привілейоване становище, аніж інших працівників (призначає найбільший розмір премій, при формуванні графіку відпусток в першу чергу враховує побажання щодо відпустки А., при розподілі доручень серед працівників підприємства, найлегші доручення надає А. тощо).</a:t>
            </a:r>
          </a:p>
        </p:txBody>
      </p:sp>
    </p:spTree>
    <p:extLst>
      <p:ext uri="{BB962C8B-B14F-4D97-AF65-F5344CB8AC3E}">
        <p14:creationId xmlns:p14="http://schemas.microsoft.com/office/powerpoint/2010/main" val="3625114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5675" y="514063"/>
            <a:ext cx="11436263" cy="4893647"/>
          </a:xfrm>
          <a:prstGeom prst="rect">
            <a:avLst/>
          </a:prstGeom>
        </p:spPr>
        <p:txBody>
          <a:bodyPr wrap="square">
            <a:spAutoFit/>
          </a:bodyPr>
          <a:lstStyle/>
          <a:p>
            <a:pPr algn="just">
              <a:lnSpc>
                <a:spcPct val="150000"/>
              </a:lnSpc>
            </a:pPr>
            <a:r>
              <a:rPr lang="uk-UA" sz="2400" dirty="0"/>
              <a:t>2) Службове повноваження, представницьке повноваження.</a:t>
            </a:r>
          </a:p>
          <a:p>
            <a:pPr algn="just">
              <a:lnSpc>
                <a:spcPct val="150000"/>
              </a:lnSpc>
            </a:pPr>
            <a:endParaRPr lang="uk-UA" sz="2400" dirty="0"/>
          </a:p>
          <a:p>
            <a:pPr algn="just"/>
            <a:r>
              <a:rPr lang="uk-UA" sz="2400" dirty="0"/>
              <a:t>Як правило, коло службових повноважень визначається в посадових інструкціях, трудових договорах, іноді - в дорученнях тощо. Водночас необхідно пам'ятати, що інструкції та інші документи визначають лише безпосередні повноваження конкретного службовця, в той час, як законом або іншим нормативно-правовим актом може додатково визначатися коло як безпосередніх, так і </a:t>
            </a:r>
            <a:r>
              <a:rPr lang="uk-UA" sz="2400" dirty="0" err="1"/>
              <a:t>загальнослужбових</a:t>
            </a:r>
            <a:r>
              <a:rPr lang="uk-UA" sz="2400" dirty="0"/>
              <a:t> повноважень, які повинні братися до уваги при розгляді питання про наявність чи відсутність конфлікту інтересів. Перелік представницьких повноважень розкривається, як правило, у відповідних законах, що визначають правовий статус наділених ними осіб.</a:t>
            </a:r>
          </a:p>
        </p:txBody>
      </p:sp>
    </p:spTree>
    <p:extLst>
      <p:ext uri="{BB962C8B-B14F-4D97-AF65-F5344CB8AC3E}">
        <p14:creationId xmlns:p14="http://schemas.microsoft.com/office/powerpoint/2010/main" val="4090769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260" y="886278"/>
            <a:ext cx="11348581" cy="5632311"/>
          </a:xfrm>
          <a:prstGeom prst="rect">
            <a:avLst/>
          </a:prstGeom>
        </p:spPr>
        <p:txBody>
          <a:bodyPr wrap="square">
            <a:spAutoFit/>
          </a:bodyPr>
          <a:lstStyle/>
          <a:p>
            <a:pPr algn="just"/>
            <a:r>
              <a:rPr lang="uk-UA" sz="2400" dirty="0"/>
              <a:t>3). Наявність протиріччя між інтересом та повноваженням.</a:t>
            </a:r>
          </a:p>
          <a:p>
            <a:pPr algn="just"/>
            <a:endParaRPr lang="uk-UA" sz="2400" dirty="0"/>
          </a:p>
          <a:p>
            <a:pPr algn="just"/>
            <a:r>
              <a:rPr lang="uk-UA" sz="2400" dirty="0"/>
              <a:t>Наявність протиріччя встановлюється в кожному окремому випадку виконання доручення, розгляду листа, здійснення контрольного заходу тощо, шляхом порівняння повноважень та існуючого у особи приватного інтересу із подальшим визначенням можливості (неможливості) такого інтересу вплинути на об'єктивність чи неупередженість прийняття рішення, вчинення діяння службовою особою.</a:t>
            </a:r>
          </a:p>
          <a:p>
            <a:pPr algn="just"/>
            <a:r>
              <a:rPr lang="uk-UA" sz="2400" dirty="0"/>
              <a:t>Наприклад, реальний конфлікт інтересів відбувається, коли за відсутності керівника (чи з інших причин) суб'єкт, на якого поширюється дія Закону, готує подання щодо встановлення собі премії. У вказаній ситуації приватний інтерес майнового характеру (можливість отримати матеріальне заохочення) впливає на вчинення дій (підготовка подання) під час виконання повноважень (суб'єкт наділений повноваженнями готувати подання щодо встановлення собі премії).</a:t>
            </a:r>
          </a:p>
        </p:txBody>
      </p:sp>
    </p:spTree>
    <p:extLst>
      <p:ext uri="{BB962C8B-B14F-4D97-AF65-F5344CB8AC3E}">
        <p14:creationId xmlns:p14="http://schemas.microsoft.com/office/powerpoint/2010/main" val="4132880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5989" y="311910"/>
            <a:ext cx="11260899" cy="5909310"/>
          </a:xfrm>
          <a:prstGeom prst="rect">
            <a:avLst/>
          </a:prstGeom>
        </p:spPr>
        <p:txBody>
          <a:bodyPr wrap="square">
            <a:spAutoFit/>
          </a:bodyPr>
          <a:lstStyle/>
          <a:p>
            <a:r>
              <a:rPr lang="uk-UA" dirty="0"/>
              <a:t>Приклад конфлікту інтересів 1.</a:t>
            </a:r>
          </a:p>
          <a:p>
            <a:endParaRPr lang="uk-UA" dirty="0"/>
          </a:p>
          <a:p>
            <a:r>
              <a:rPr lang="uk-UA" dirty="0"/>
              <a:t>Посадова особа є керівником установи (підприємства, організації тощо),  при цьому близька їй особа або особа, з якою пов'язаний її приватний інтерес, претендує на  вакантну посаду в даній установі (підприємстві, організації тощо).</a:t>
            </a:r>
          </a:p>
          <a:p>
            <a:endParaRPr lang="uk-UA" dirty="0"/>
          </a:p>
          <a:p>
            <a:r>
              <a:rPr lang="uk-UA" dirty="0"/>
              <a:t>Зазначена ситуація є однією з найбільш типових ситуацій конфлікту інтересів. При цьому існує безліч її різновидів, наприклад:</a:t>
            </a:r>
          </a:p>
          <a:p>
            <a:endParaRPr lang="uk-UA" dirty="0"/>
          </a:p>
          <a:p>
            <a:r>
              <a:rPr lang="uk-UA" dirty="0"/>
              <a:t>- посадова особа уповноважена приймати рішення про прийняття на роботу і вчиняє це щодо близької їй особи або особи, з якою пов'язаний її приватний інтерес;</a:t>
            </a:r>
          </a:p>
          <a:p>
            <a:r>
              <a:rPr lang="uk-UA" dirty="0"/>
              <a:t>- посадова особа є членом комісії з проведення службової перевірки і приймає рішення (проводить перевірку) стосовно близької їй особи або особи, з якою пов'язаний її приватний інтерес;</a:t>
            </a:r>
          </a:p>
          <a:p>
            <a:r>
              <a:rPr lang="uk-UA" dirty="0"/>
              <a:t>- посадова особа уповноважена приймати рішення щодо заохочення або ж накладення стягнення щодо близької їй особи або особи, з якою пов'язаний її приватний інтерес (в тому числі, не на постійній основі, тобто під час тимчасового виконання цих обов'язків за дорученням чи в силу розподілу обов'язків, відповідно до наказу чи посадової інструкції);</a:t>
            </a:r>
          </a:p>
          <a:p>
            <a:r>
              <a:rPr lang="uk-UA" dirty="0"/>
              <a:t>- посадова особа включена до складу комісії з проведення службової перевірки з приводу встановлення законності (незаконності) своїх же рішень або в підготовці яких, вона сама до цього брала участь.</a:t>
            </a:r>
          </a:p>
        </p:txBody>
      </p:sp>
    </p:spTree>
    <p:extLst>
      <p:ext uri="{BB962C8B-B14F-4D97-AF65-F5344CB8AC3E}">
        <p14:creationId xmlns:p14="http://schemas.microsoft.com/office/powerpoint/2010/main" val="1681034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197346"/>
            <a:ext cx="6935244" cy="5632311"/>
          </a:xfrm>
          <a:prstGeom prst="rect">
            <a:avLst/>
          </a:prstGeom>
        </p:spPr>
        <p:txBody>
          <a:bodyPr wrap="square">
            <a:spAutoFit/>
          </a:bodyPr>
          <a:lstStyle/>
          <a:p>
            <a:r>
              <a:rPr lang="uk-UA" dirty="0"/>
              <a:t>Приклад 2.</a:t>
            </a:r>
          </a:p>
          <a:p>
            <a:pPr algn="just"/>
            <a:endParaRPr lang="uk-UA" dirty="0"/>
          </a:p>
          <a:p>
            <a:pPr algn="just"/>
            <a:r>
              <a:rPr lang="uk-UA" dirty="0"/>
              <a:t>Посадова особа здійснює контрольні заходи щодо установи (підприємства, організації тощо), в якій працює близька їй особа або особа, з якою пов'язаний її приватний інтерес, або ж сама посадова особа (за договором ЦПХ, за сумісництвом).</a:t>
            </a:r>
          </a:p>
          <a:p>
            <a:pPr algn="just"/>
            <a:endParaRPr lang="uk-UA" dirty="0"/>
          </a:p>
          <a:p>
            <a:pPr algn="just"/>
            <a:endParaRPr lang="uk-UA" dirty="0"/>
          </a:p>
          <a:p>
            <a:pPr algn="just"/>
            <a:r>
              <a:rPr lang="uk-UA" dirty="0"/>
              <a:t>Різновидом цієї ситуації може бути більш складний для визначення випадок конфлікту інтересів, коли посадова особа, здійснюючи контрольні заходи щодо організації, відносно якої в неї відсутній приватний інтерес, в процесі контрольного заходу проводить зустрічну перевірку іншої організації, яка в свою чергу пов'язана договірними відносинами із першою, і при цьому керівником (працівником) цієї іншої організації є близька їй особа або особа, з якою пов'язаний її приватний інтерес, або сама ця службова особа (за договором ЦПХ, за сумісництвом).</a:t>
            </a:r>
          </a:p>
        </p:txBody>
      </p:sp>
    </p:spTree>
    <p:extLst>
      <p:ext uri="{BB962C8B-B14F-4D97-AF65-F5344CB8AC3E}">
        <p14:creationId xmlns:p14="http://schemas.microsoft.com/office/powerpoint/2010/main" val="3600868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889844"/>
            <a:ext cx="6096000" cy="4801314"/>
          </a:xfrm>
          <a:prstGeom prst="rect">
            <a:avLst/>
          </a:prstGeom>
        </p:spPr>
        <p:txBody>
          <a:bodyPr>
            <a:spAutoFit/>
          </a:bodyPr>
          <a:lstStyle/>
          <a:p>
            <a:pPr algn="just"/>
            <a:r>
              <a:rPr lang="uk-UA" dirty="0"/>
              <a:t>Приклад 3.</a:t>
            </a:r>
          </a:p>
          <a:p>
            <a:pPr algn="just"/>
            <a:endParaRPr lang="uk-UA" dirty="0"/>
          </a:p>
          <a:p>
            <a:pPr algn="just"/>
            <a:r>
              <a:rPr lang="uk-UA" dirty="0"/>
              <a:t>Посадова особа бере участь у прийнятті рішення про закупівлю установою (підприємством, організацією  тощо) товарів, робіт та послуг у підприємства (організації), керівником (працівником) якої є близька їй особа або особа, з якою пов'язаний її приватний інтерес, або вона сама (за договором ЦПХ, за сумісництвом).</a:t>
            </a:r>
          </a:p>
          <a:p>
            <a:pPr algn="just"/>
            <a:endParaRPr lang="uk-UA" dirty="0"/>
          </a:p>
          <a:p>
            <a:pPr algn="just"/>
            <a:endParaRPr lang="uk-UA" dirty="0"/>
          </a:p>
          <a:p>
            <a:pPr algn="just"/>
            <a:r>
              <a:rPr lang="uk-UA" dirty="0"/>
              <a:t>Менш розповсюдженим різновидом цієї ситуації може бути випадок, коли посадова особа бере участь у прийнятті рішення про закупівлю товарів, що є результатами інтелектуальної діяльності, винятковими правами на які володіє вона сама або близька їй особа.</a:t>
            </a:r>
          </a:p>
        </p:txBody>
      </p:sp>
    </p:spTree>
    <p:extLst>
      <p:ext uri="{BB962C8B-B14F-4D97-AF65-F5344CB8AC3E}">
        <p14:creationId xmlns:p14="http://schemas.microsoft.com/office/powerpoint/2010/main" val="2192157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77864" y="944940"/>
            <a:ext cx="8655484" cy="3785652"/>
          </a:xfrm>
          <a:prstGeom prst="rect">
            <a:avLst/>
          </a:prstGeom>
        </p:spPr>
        <p:txBody>
          <a:bodyPr wrap="square">
            <a:spAutoFit/>
          </a:bodyPr>
          <a:lstStyle/>
          <a:p>
            <a:pPr algn="just"/>
            <a:r>
              <a:rPr lang="uk-UA" sz="2400" dirty="0"/>
              <a:t>Заходи зовнішнього врегулювання конфлікту інтересів та порядок їх застосування визначені в статтях 29–34 закону “Про запобігання корупції”.</a:t>
            </a:r>
          </a:p>
          <a:p>
            <a:pPr algn="just"/>
            <a:endParaRPr lang="uk-UA" sz="2400" dirty="0"/>
          </a:p>
          <a:p>
            <a:pPr algn="just"/>
            <a:r>
              <a:rPr lang="uk-UA" sz="2400" dirty="0"/>
              <a:t>Якщо Національне агентство одержало від особи, яка перебуває на посаді, що не передбачає наявності у неї безпосереднього керівника, повідомлення про наявність у неї конфлікту інтересів, упродовж семи робочих днів роз’яснює такій особі порядок її дій щодо врегулювання конфлікту інтересів.</a:t>
            </a:r>
          </a:p>
        </p:txBody>
      </p:sp>
    </p:spTree>
    <p:extLst>
      <p:ext uri="{BB962C8B-B14F-4D97-AF65-F5344CB8AC3E}">
        <p14:creationId xmlns:p14="http://schemas.microsoft.com/office/powerpoint/2010/main" val="1524519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1666" y="474345"/>
            <a:ext cx="10972800" cy="6001643"/>
          </a:xfrm>
          <a:prstGeom prst="rect">
            <a:avLst/>
          </a:prstGeom>
        </p:spPr>
        <p:txBody>
          <a:bodyPr wrap="square">
            <a:spAutoFit/>
          </a:bodyPr>
          <a:lstStyle/>
          <a:p>
            <a:pPr algn="just"/>
            <a:r>
              <a:rPr lang="uk-UA" sz="2400" dirty="0"/>
              <a:t>Закон “Про запобігання корупції” визначає, що певні особи зобов’язані, зокрема, повідомляти не пізніше наступного робочого дня з моменту, коли особа дізналася чи повинна була дізнатися про наявність у неї реального чи потенційного конфлікту інтересів, безпосереднього керівника. У випадку перебування особи на посаді, яка не передбачає наявності у неї безпосереднього керівника, або в колегіальному органі вона повідомляє Національне агентство чи інший визначений законом орган або колегіальний орган, під час виконання повноважень у якому виник конфлікт інтересів, відповідно.</a:t>
            </a:r>
          </a:p>
          <a:p>
            <a:pPr algn="just"/>
            <a:endParaRPr lang="uk-UA" sz="2400" dirty="0"/>
          </a:p>
          <a:p>
            <a:pPr algn="just"/>
            <a:r>
              <a:rPr lang="uk-UA" sz="2400" dirty="0"/>
              <a:t>Безпосередній керівник особи або керівник органу, який може звільнити чи ініціювати звільнення працівника  з посади протягом двох робочих днів після отримання повідомлення про наявність цього працівника конфлікту інтересів, ухвалює рішення щодо врегулювання конфлікту інтересів, про що повідомляє відповідну особу.</a:t>
            </a:r>
          </a:p>
        </p:txBody>
      </p:sp>
    </p:spTree>
    <p:extLst>
      <p:ext uri="{BB962C8B-B14F-4D97-AF65-F5344CB8AC3E}">
        <p14:creationId xmlns:p14="http://schemas.microsoft.com/office/powerpoint/2010/main" val="2564888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6094" y="331568"/>
            <a:ext cx="10860067" cy="5940088"/>
          </a:xfrm>
          <a:prstGeom prst="rect">
            <a:avLst/>
          </a:prstGeom>
        </p:spPr>
        <p:txBody>
          <a:bodyPr wrap="square">
            <a:spAutoFit/>
          </a:bodyPr>
          <a:lstStyle/>
          <a:p>
            <a:pPr algn="just"/>
            <a:r>
              <a:rPr lang="uk-UA" sz="2000" u="sng" dirty="0"/>
              <a:t>Алгоритм дій керівника у зв'язку із виникненням у підлеглої особи конфлікту інтересів.</a:t>
            </a:r>
          </a:p>
          <a:p>
            <a:pPr algn="just"/>
            <a:endParaRPr lang="uk-UA" sz="2000" dirty="0"/>
          </a:p>
          <a:p>
            <a:pPr algn="just"/>
            <a:r>
              <a:rPr lang="uk-UA" sz="2000" dirty="0"/>
              <a:t>Зобов'язання осіб, зазначених у пунктах 1, 2 частини першої статті 3 Закону, повідомляти не пізніше наступного робочого дня з моменту, коли особа дізналася чи повинна була дізнатися про наявність у неї реального чи потенційного конфлікту інтересів безпосереднього керівника (пункт 2 ч. 1 статті 28 Закону) кореспондується з вимогою до безпосереднього керівника або керівника органу, до повноважень якого належить звільнення/ініціювання звільнення з посади:</a:t>
            </a:r>
          </a:p>
          <a:p>
            <a:pPr algn="just"/>
            <a:endParaRPr lang="uk-UA" sz="2000" dirty="0"/>
          </a:p>
          <a:p>
            <a:pPr algn="just"/>
            <a:r>
              <a:rPr lang="uk-UA" sz="2000" dirty="0"/>
              <a:t>прийняти рішення щодо врегулювання у підлеглої особи конфлікту інтересів протягом двох робочих днів після отримання повідомлення (частина третя статті 28 Закону);</a:t>
            </a:r>
          </a:p>
          <a:p>
            <a:pPr algn="just"/>
            <a:endParaRPr lang="uk-UA" sz="2000" dirty="0"/>
          </a:p>
          <a:p>
            <a:pPr algn="just"/>
            <a:r>
              <a:rPr lang="uk-UA" sz="2000" dirty="0"/>
              <a:t>повідомити підлеглу особу про прийняте рішення щодо врегулювання конфлікту інтересів (ч.3 статті 28 Закону);</a:t>
            </a:r>
          </a:p>
          <a:p>
            <a:pPr algn="just"/>
            <a:endParaRPr lang="uk-UA" sz="2000" dirty="0"/>
          </a:p>
          <a:p>
            <a:pPr algn="just"/>
            <a:r>
              <a:rPr lang="uk-UA" sz="2000" dirty="0"/>
              <a:t>вжити передбачені Законом заходи для запобігання та врегулювання конфлікту інтересів у підлеглої особи (ч.4 статті 28 Закону).</a:t>
            </a:r>
          </a:p>
        </p:txBody>
      </p:sp>
    </p:spTree>
    <p:extLst>
      <p:ext uri="{BB962C8B-B14F-4D97-AF65-F5344CB8AC3E}">
        <p14:creationId xmlns:p14="http://schemas.microsoft.com/office/powerpoint/2010/main" val="862647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1144" y="660096"/>
            <a:ext cx="11123113" cy="5940088"/>
          </a:xfrm>
          <a:prstGeom prst="rect">
            <a:avLst/>
          </a:prstGeom>
        </p:spPr>
        <p:txBody>
          <a:bodyPr wrap="square">
            <a:spAutoFit/>
          </a:bodyPr>
          <a:lstStyle/>
          <a:p>
            <a:pPr algn="just"/>
            <a:r>
              <a:rPr lang="uk-UA" sz="2000" dirty="0"/>
              <a:t>Ст. 29 Закону визначає, що конфлікт інтересів може бути врегульований самостійно працівником або ж шляхом вжиття керівником такої особи спеціальних заходів врегулювання. </a:t>
            </a:r>
          </a:p>
          <a:p>
            <a:pPr algn="just"/>
            <a:endParaRPr lang="uk-UA" sz="2000" dirty="0"/>
          </a:p>
          <a:p>
            <a:pPr algn="just"/>
            <a:r>
              <a:rPr lang="uk-UA" sz="2000" dirty="0"/>
              <a:t>До таких заходів Закон відносить:</a:t>
            </a:r>
          </a:p>
          <a:p>
            <a:pPr algn="just"/>
            <a:endParaRPr lang="uk-UA" sz="2000" dirty="0"/>
          </a:p>
          <a:p>
            <a:pPr algn="just"/>
            <a:r>
              <a:rPr lang="uk-UA" sz="2000" dirty="0"/>
              <a:t>- усунення особи від виконання завдання, вчинення дій, прийняття рішення чи участі в його прийнятті в умовах реального чи потенційного конфлікту інтересів;</a:t>
            </a:r>
          </a:p>
          <a:p>
            <a:pPr algn="just"/>
            <a:r>
              <a:rPr lang="uk-UA" sz="2000" dirty="0"/>
              <a:t>- застосування зовнішнього контролю за виконанням особою відповідного завдання, вчиненням нею певних дій чи прийняття рішень;</a:t>
            </a:r>
          </a:p>
          <a:p>
            <a:pPr algn="just"/>
            <a:r>
              <a:rPr lang="uk-UA" sz="2000" dirty="0"/>
              <a:t>- обмеження доступу особи до певної інформації;</a:t>
            </a:r>
          </a:p>
          <a:p>
            <a:pPr algn="just"/>
            <a:r>
              <a:rPr lang="uk-UA" sz="2000" dirty="0"/>
              <a:t>- перегляду обсягу службових повноважень особи;</a:t>
            </a:r>
          </a:p>
          <a:p>
            <a:pPr algn="just"/>
            <a:r>
              <a:rPr lang="uk-UA" sz="2000" dirty="0"/>
              <a:t>- переведення особи на іншу посаду;</a:t>
            </a:r>
          </a:p>
          <a:p>
            <a:pPr marL="342900" indent="-342900" algn="just">
              <a:buFontTx/>
              <a:buChar char="-"/>
            </a:pPr>
            <a:r>
              <a:rPr lang="uk-UA" sz="2000" dirty="0"/>
              <a:t>звільнення особи.</a:t>
            </a:r>
          </a:p>
          <a:p>
            <a:pPr algn="just"/>
            <a:endParaRPr lang="uk-UA" sz="2000" dirty="0"/>
          </a:p>
          <a:p>
            <a:pPr algn="just"/>
            <a:r>
              <a:rPr lang="uk-UA" sz="2000" dirty="0"/>
              <a:t>Прикладами самостійного врегулювання конфлікту інтересів можуть бути: відмова від будь-яких прав, які є причиною виникнення конфлікту інтересів або ж самовідвід при розгляді якогось питання чи участі у перевірках тощо.</a:t>
            </a:r>
          </a:p>
          <a:p>
            <a:pPr marL="342900" indent="-342900" algn="just">
              <a:buFontTx/>
              <a:buChar char="-"/>
            </a:pPr>
            <a:endParaRPr lang="uk-UA" sz="2000" dirty="0"/>
          </a:p>
        </p:txBody>
      </p:sp>
    </p:spTree>
    <p:extLst>
      <p:ext uri="{BB962C8B-B14F-4D97-AF65-F5344CB8AC3E}">
        <p14:creationId xmlns:p14="http://schemas.microsoft.com/office/powerpoint/2010/main" val="247257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441ECB-9361-4EFA-AA42-86493B229F0F}"/>
              </a:ext>
            </a:extLst>
          </p:cNvPr>
          <p:cNvSpPr>
            <a:spLocks noGrp="1"/>
          </p:cNvSpPr>
          <p:nvPr>
            <p:ph type="title"/>
          </p:nvPr>
        </p:nvSpPr>
        <p:spPr/>
        <p:txBody>
          <a:bodyPr/>
          <a:lstStyle/>
          <a:p>
            <a:r>
              <a:rPr lang="uk-UA" dirty="0"/>
              <a:t>Корупційні ризики</a:t>
            </a:r>
          </a:p>
        </p:txBody>
      </p:sp>
      <p:sp>
        <p:nvSpPr>
          <p:cNvPr id="3" name="Місце для вмісту 2">
            <a:extLst>
              <a:ext uri="{FF2B5EF4-FFF2-40B4-BE49-F238E27FC236}">
                <a16:creationId xmlns:a16="http://schemas.microsoft.com/office/drawing/2014/main" id="{B8C1D918-A531-4610-BD0A-7E6EE8464138}"/>
              </a:ext>
            </a:extLst>
          </p:cNvPr>
          <p:cNvSpPr>
            <a:spLocks noGrp="1"/>
          </p:cNvSpPr>
          <p:nvPr>
            <p:ph idx="1"/>
          </p:nvPr>
        </p:nvSpPr>
        <p:spPr/>
        <p:txBody>
          <a:bodyPr/>
          <a:lstStyle/>
          <a:p>
            <a:r>
              <a:rPr lang="uk-UA" dirty="0"/>
              <a:t>В Україні здійснюється низка заходів у сфері запобігання корупції та її протидії. Одним із основних напрямів у сфері запобігання корупції є виявлення (ідентифікація) корупційних ризиків, які можуть виникнути в діяльності державних службовців, а також усунення умов та причин виникнення цих ризиків. Корупційний ризик - ймовірність того, що відбудеться подія корупційного правопорушення чи правопорушення, пов’язаного з корупцією, яка негативно вплине на досягнення органом влади визначених цілей та завдань</a:t>
            </a:r>
          </a:p>
        </p:txBody>
      </p:sp>
    </p:spTree>
    <p:extLst>
      <p:ext uri="{BB962C8B-B14F-4D97-AF65-F5344CB8AC3E}">
        <p14:creationId xmlns:p14="http://schemas.microsoft.com/office/powerpoint/2010/main" val="3323028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42159" y="474345"/>
            <a:ext cx="8279704" cy="5016758"/>
          </a:xfrm>
          <a:prstGeom prst="rect">
            <a:avLst/>
          </a:prstGeom>
        </p:spPr>
        <p:txBody>
          <a:bodyPr wrap="square">
            <a:spAutoFit/>
          </a:bodyPr>
          <a:lstStyle/>
          <a:p>
            <a:pPr algn="just"/>
            <a:r>
              <a:rPr lang="uk-UA" sz="2000" dirty="0"/>
              <a:t>1) Усунення особи, уповноваженої на виконання функцій держави або місцевого самоврядування, прирівняної до неї особи від виконання завдання, вчинення дій, прийняття рішення чи участі в його прийнятті (стаття 30 Закону) здійснюється:</a:t>
            </a:r>
          </a:p>
          <a:p>
            <a:pPr algn="just"/>
            <a:endParaRPr lang="uk-UA" sz="2000" dirty="0"/>
          </a:p>
          <a:p>
            <a:pPr algn="just"/>
            <a:r>
              <a:rPr lang="uk-UA" sz="2000" dirty="0"/>
              <a:t>при наявності реального чи потенційного конфлікту інтересів;</a:t>
            </a:r>
          </a:p>
          <a:p>
            <a:pPr algn="just"/>
            <a:endParaRPr lang="uk-UA" sz="2000" dirty="0"/>
          </a:p>
          <a:p>
            <a:pPr algn="just"/>
            <a:r>
              <a:rPr lang="uk-UA" sz="2000" dirty="0"/>
              <a:t>якщо конфлікт інтересів не має постійного характеру;</a:t>
            </a:r>
          </a:p>
          <a:p>
            <a:pPr algn="just"/>
            <a:endParaRPr lang="uk-UA" sz="2000" dirty="0"/>
          </a:p>
          <a:p>
            <a:pPr algn="just"/>
            <a:r>
              <a:rPr lang="uk-UA" sz="2000" dirty="0"/>
              <a:t>за рішенням керівника відповідного органу, підприємства, установи, організації або відповідного структурного підрозділу, в якому працює особа;</a:t>
            </a:r>
          </a:p>
          <a:p>
            <a:pPr algn="just"/>
            <a:endParaRPr lang="uk-UA" sz="2000" dirty="0"/>
          </a:p>
          <a:p>
            <a:pPr algn="just"/>
            <a:r>
              <a:rPr lang="uk-UA" sz="2000" dirty="0"/>
              <a:t>за умови можливості залучення до прийняття такого рішення або вчинення відповідних дій іншим працівником відповідного органу, підприємства, установи, організації.</a:t>
            </a:r>
          </a:p>
        </p:txBody>
      </p:sp>
    </p:spTree>
    <p:extLst>
      <p:ext uri="{BB962C8B-B14F-4D97-AF65-F5344CB8AC3E}">
        <p14:creationId xmlns:p14="http://schemas.microsoft.com/office/powerpoint/2010/main" val="986855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7890" y="336559"/>
            <a:ext cx="11887199" cy="6370975"/>
          </a:xfrm>
          <a:prstGeom prst="rect">
            <a:avLst/>
          </a:prstGeom>
        </p:spPr>
        <p:txBody>
          <a:bodyPr wrap="square">
            <a:spAutoFit/>
          </a:bodyPr>
          <a:lstStyle/>
          <a:p>
            <a:pPr algn="just"/>
            <a:r>
              <a:rPr lang="uk-UA" sz="2400" dirty="0"/>
              <a:t>2) Обмеження доступу особи, уповноваженої на виконання функцій держави або місцевого самоврядування, або прирівняної до неї особи до певної інформації (стаття 31 Закону) здійснюється:</a:t>
            </a:r>
          </a:p>
          <a:p>
            <a:pPr algn="just"/>
            <a:endParaRPr lang="uk-UA" sz="2400" dirty="0"/>
          </a:p>
          <a:p>
            <a:pPr algn="just"/>
            <a:r>
              <a:rPr lang="uk-UA" sz="2400" dirty="0"/>
              <a:t>при наявності реального чи потенційного конфлікту інтересів, пов'язаного із таким доступом;</a:t>
            </a:r>
          </a:p>
          <a:p>
            <a:pPr algn="just"/>
            <a:endParaRPr lang="uk-UA" sz="2400" dirty="0"/>
          </a:p>
          <a:p>
            <a:pPr algn="just"/>
            <a:r>
              <a:rPr lang="uk-UA" sz="2400" dirty="0"/>
              <a:t>якщо конфлікт інтересів має постійний характер;</a:t>
            </a:r>
          </a:p>
          <a:p>
            <a:pPr algn="just"/>
            <a:endParaRPr lang="uk-UA" sz="2400" dirty="0"/>
          </a:p>
          <a:p>
            <a:pPr algn="just"/>
            <a:r>
              <a:rPr lang="uk-UA" sz="2400" dirty="0"/>
              <a:t>за рішенням керівника органу підприємства, установи, організації або відповідного структурного підрозділу, в якому працює особа;</a:t>
            </a:r>
          </a:p>
          <a:p>
            <a:pPr algn="just"/>
            <a:endParaRPr lang="uk-UA" sz="2400" dirty="0"/>
          </a:p>
          <a:p>
            <a:pPr algn="just"/>
            <a:r>
              <a:rPr lang="uk-UA" sz="2400" dirty="0"/>
              <a:t>за можливості продовження належного виконання особою повноважень на посаді за умови такого обмеження;</a:t>
            </a:r>
          </a:p>
          <a:p>
            <a:pPr algn="just"/>
            <a:endParaRPr lang="uk-UA" sz="2400" dirty="0"/>
          </a:p>
          <a:p>
            <a:pPr algn="just"/>
            <a:r>
              <a:rPr lang="uk-UA" sz="2400" dirty="0"/>
              <a:t>за можливості доручення роботи з відповідною інформацією іншому працівнику органу, підприємства, установи, організації.</a:t>
            </a:r>
          </a:p>
        </p:txBody>
      </p:sp>
    </p:spTree>
    <p:extLst>
      <p:ext uri="{BB962C8B-B14F-4D97-AF65-F5344CB8AC3E}">
        <p14:creationId xmlns:p14="http://schemas.microsoft.com/office/powerpoint/2010/main" val="1547715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416" y="751344"/>
            <a:ext cx="11699310" cy="5632311"/>
          </a:xfrm>
          <a:prstGeom prst="rect">
            <a:avLst/>
          </a:prstGeom>
        </p:spPr>
        <p:txBody>
          <a:bodyPr wrap="square">
            <a:spAutoFit/>
          </a:bodyPr>
          <a:lstStyle/>
          <a:p>
            <a:pPr algn="just"/>
            <a:r>
              <a:rPr lang="uk-UA" sz="2400" dirty="0"/>
              <a:t>3) Перегляд обсягу службових повноважень особи, уповноваженої на виконання функцій держави або місцевого самоврядування, прирівняної до неї особи (стаття 32 Закону) здійснюється:</a:t>
            </a:r>
          </a:p>
          <a:p>
            <a:pPr algn="just"/>
            <a:endParaRPr lang="uk-UA" sz="2400" dirty="0"/>
          </a:p>
          <a:p>
            <a:pPr algn="just"/>
            <a:r>
              <a:rPr lang="uk-UA" sz="2400" dirty="0"/>
              <a:t>при наявності реального чи потенційного конфлікту інтересів;</a:t>
            </a:r>
          </a:p>
          <a:p>
            <a:pPr algn="just"/>
            <a:endParaRPr lang="uk-UA" sz="2400" dirty="0"/>
          </a:p>
          <a:p>
            <a:pPr algn="just"/>
            <a:r>
              <a:rPr lang="uk-UA" sz="2400" dirty="0"/>
              <a:t>якщо конфлікт інтересів має постійний характер, пов'язаний з конкретним повноваженням особи;</a:t>
            </a:r>
          </a:p>
          <a:p>
            <a:pPr algn="just"/>
            <a:endParaRPr lang="uk-UA" sz="2400" dirty="0"/>
          </a:p>
          <a:p>
            <a:pPr algn="just"/>
            <a:r>
              <a:rPr lang="uk-UA" sz="2400" dirty="0"/>
              <a:t>за рішенням керівника органу, підприємства, установи, організації або відповідного структурного підрозділу, в якому працює особа;</a:t>
            </a:r>
          </a:p>
          <a:p>
            <a:pPr algn="just"/>
            <a:endParaRPr lang="uk-UA" sz="2400" dirty="0"/>
          </a:p>
          <a:p>
            <a:pPr algn="just"/>
            <a:r>
              <a:rPr lang="uk-UA" sz="2400" dirty="0"/>
              <a:t>за можливості продовження належного виконання нею службових завдань у разі такого перегляду і можливості наділення відповідними повноваженнями іншого працівника.</a:t>
            </a:r>
          </a:p>
        </p:txBody>
      </p:sp>
    </p:spTree>
    <p:extLst>
      <p:ext uri="{BB962C8B-B14F-4D97-AF65-F5344CB8AC3E}">
        <p14:creationId xmlns:p14="http://schemas.microsoft.com/office/powerpoint/2010/main" val="1064071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9660" y="559889"/>
            <a:ext cx="9407047" cy="5632311"/>
          </a:xfrm>
          <a:prstGeom prst="rect">
            <a:avLst/>
          </a:prstGeom>
        </p:spPr>
        <p:txBody>
          <a:bodyPr wrap="square">
            <a:spAutoFit/>
          </a:bodyPr>
          <a:lstStyle/>
          <a:p>
            <a:pPr algn="just"/>
            <a:r>
              <a:rPr lang="uk-UA" sz="2000" dirty="0"/>
              <a:t>4) Службові повноваження здійснюються особою, уповноваженою на виконання функцій держави або місцевого самоврядування, прирівняною до неї особою під зовнішнім контролем (стаття 33 Закону):</a:t>
            </a:r>
          </a:p>
          <a:p>
            <a:pPr algn="just"/>
            <a:endParaRPr lang="uk-UA" sz="2000" dirty="0"/>
          </a:p>
          <a:p>
            <a:pPr algn="just"/>
            <a:r>
              <a:rPr lang="uk-UA" sz="2000" dirty="0"/>
              <a:t>при наявності реального чи потенційного конфлікту інтересів;</a:t>
            </a:r>
          </a:p>
          <a:p>
            <a:pPr algn="just"/>
            <a:endParaRPr lang="uk-UA" sz="2000" dirty="0"/>
          </a:p>
          <a:p>
            <a:pPr algn="just"/>
            <a:r>
              <a:rPr lang="uk-UA" sz="2000" dirty="0"/>
              <a:t>якщо конфлікт інтересів має постійний або тимчасовий характер;</a:t>
            </a:r>
          </a:p>
          <a:p>
            <a:pPr algn="just"/>
            <a:endParaRPr lang="uk-UA" sz="2000" dirty="0"/>
          </a:p>
          <a:p>
            <a:pPr algn="just"/>
            <a:r>
              <a:rPr lang="uk-UA" sz="2000" dirty="0"/>
              <a:t>за рішенням керівника відповідного органу, підприємства, установи, організації або відповідного структурного підрозділу, в якому працює особа;</a:t>
            </a:r>
          </a:p>
          <a:p>
            <a:pPr algn="just"/>
            <a:endParaRPr lang="uk-UA" sz="2000" dirty="0"/>
          </a:p>
          <a:p>
            <a:pPr algn="just"/>
            <a:r>
              <a:rPr lang="uk-UA" sz="2000" dirty="0"/>
              <a:t>якщо усунення особи від виконання завдання, вчинення дій, прийняття рішення чи участі в його прийнятті або обмеження її доступу до інформації чи перегляд її повноважень є неможливим;</a:t>
            </a:r>
          </a:p>
          <a:p>
            <a:pPr algn="just"/>
            <a:endParaRPr lang="uk-UA" sz="2000" dirty="0"/>
          </a:p>
          <a:p>
            <a:pPr algn="just"/>
            <a:r>
              <a:rPr lang="uk-UA" sz="2000" dirty="0"/>
              <a:t>якщо відсутні підстави для її переведення на іншу посаду або звільнення.</a:t>
            </a:r>
          </a:p>
        </p:txBody>
      </p:sp>
    </p:spTree>
    <p:extLst>
      <p:ext uri="{BB962C8B-B14F-4D97-AF65-F5344CB8AC3E}">
        <p14:creationId xmlns:p14="http://schemas.microsoft.com/office/powerpoint/2010/main" val="3561138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4296" y="584941"/>
            <a:ext cx="9908087" cy="5632311"/>
          </a:xfrm>
          <a:prstGeom prst="rect">
            <a:avLst/>
          </a:prstGeom>
        </p:spPr>
        <p:txBody>
          <a:bodyPr wrap="square">
            <a:spAutoFit/>
          </a:bodyPr>
          <a:lstStyle/>
          <a:p>
            <a:r>
              <a:rPr lang="uk-UA" sz="2000" dirty="0"/>
              <a:t>5) Переведення особи, уповноваженої на виконання функцій держави або місцевого самоврядування, або прирівняної до неї особи на іншу посаду (стаття 34 Закону) здійснюється:</a:t>
            </a:r>
          </a:p>
          <a:p>
            <a:endParaRPr lang="uk-UA" sz="2000" dirty="0"/>
          </a:p>
          <a:p>
            <a:r>
              <a:rPr lang="uk-UA" sz="2000" dirty="0"/>
              <a:t>при наявності реального чи потенційного конфлікту інтересів; за рішенням керівника органу, підприємства, установи, організації; якщо конфлікт інтересів має постійний характер; якщо не може бути врегульований шляхом усунення такої особи від виконання завдання, вчинення дій, прийняття рішення чи участі в його прийнятті, обмеження її доступу до інформації, перегляду її повноважень та функцій, позбавлення приватного інтересу;</a:t>
            </a:r>
          </a:p>
          <a:p>
            <a:endParaRPr lang="uk-UA" sz="2000" dirty="0"/>
          </a:p>
          <a:p>
            <a:r>
              <a:rPr lang="uk-UA" sz="2000" dirty="0"/>
              <a:t>за наявності вакантної посади, яка за своїми характеристиками відповідає особистим та професійним якостям особи;</a:t>
            </a:r>
          </a:p>
          <a:p>
            <a:endParaRPr lang="uk-UA" sz="2000" dirty="0"/>
          </a:p>
          <a:p>
            <a:r>
              <a:rPr lang="uk-UA" sz="2000" dirty="0"/>
              <a:t>за наявності згоди на переведення особи, уповноваженої на виконання функцій держави або місцевого самоврядування, прирівняної до неї особи.</a:t>
            </a:r>
          </a:p>
        </p:txBody>
      </p:sp>
    </p:spTree>
    <p:extLst>
      <p:ext uri="{BB962C8B-B14F-4D97-AF65-F5344CB8AC3E}">
        <p14:creationId xmlns:p14="http://schemas.microsoft.com/office/powerpoint/2010/main" val="3159157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4088" y="1305342"/>
            <a:ext cx="10233764" cy="4524315"/>
          </a:xfrm>
          <a:prstGeom prst="rect">
            <a:avLst/>
          </a:prstGeom>
        </p:spPr>
        <p:txBody>
          <a:bodyPr wrap="square">
            <a:spAutoFit/>
          </a:bodyPr>
          <a:lstStyle/>
          <a:p>
            <a:pPr algn="just"/>
            <a:r>
              <a:rPr lang="uk-UA" sz="2400" dirty="0"/>
              <a:t>6) Звільнення особи, уповноваженої на виконання функцій держави або місцевого самоврядування, прирівняної до неї особи з займаної посади у зв'язку з наявністю конфлікту інтересів здійснюється:</a:t>
            </a:r>
          </a:p>
          <a:p>
            <a:pPr algn="just"/>
            <a:endParaRPr lang="uk-UA" sz="2400" dirty="0"/>
          </a:p>
          <a:p>
            <a:pPr algn="just"/>
            <a:r>
              <a:rPr lang="uk-UA" sz="2400" dirty="0"/>
              <a:t>при наявності реального чи потенційного конфлікту інтересів;</a:t>
            </a:r>
          </a:p>
          <a:p>
            <a:pPr algn="just"/>
            <a:endParaRPr lang="uk-UA" sz="2400" dirty="0"/>
          </a:p>
          <a:p>
            <a:pPr algn="just"/>
            <a:r>
              <a:rPr lang="uk-UA" sz="2400" dirty="0"/>
              <a:t>якщо конфлікт інтересів має постійний характер;</a:t>
            </a:r>
          </a:p>
          <a:p>
            <a:pPr algn="just"/>
            <a:endParaRPr lang="uk-UA" sz="2400" dirty="0"/>
          </a:p>
          <a:p>
            <a:pPr algn="just"/>
            <a:r>
              <a:rPr lang="uk-UA" sz="2400" dirty="0"/>
              <a:t>не може бути врегульований в будь-який інший спосіб, в тому числі через відсутність згоди на переведення або на позбавлення приватного інтересу.</a:t>
            </a:r>
          </a:p>
        </p:txBody>
      </p:sp>
    </p:spTree>
    <p:extLst>
      <p:ext uri="{BB962C8B-B14F-4D97-AF65-F5344CB8AC3E}">
        <p14:creationId xmlns:p14="http://schemas.microsoft.com/office/powerpoint/2010/main" val="1462419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4817" y="1028343"/>
            <a:ext cx="10121030" cy="5262979"/>
          </a:xfrm>
          <a:prstGeom prst="rect">
            <a:avLst/>
          </a:prstGeom>
        </p:spPr>
        <p:txBody>
          <a:bodyPr wrap="square">
            <a:spAutoFit/>
          </a:bodyPr>
          <a:lstStyle/>
          <a:p>
            <a:pPr algn="just"/>
            <a:r>
              <a:rPr lang="uk-UA" sz="2400" dirty="0"/>
              <a:t>Трапляються випадки, коли безпосередній керівник або керівник органу, до повноважень якого належить звільнення/ініціювання звільнення з посади особи, якому стало відомо про конфлікт інтересів підлеглої йому особи, замість того, щоб вживати передбачені законом заходи врегулювання конфлікту інтересів, обмежується лише тим, що дає вказівку підлеглій особі самостійно врегулювати свій конфлікт інтересів.</a:t>
            </a:r>
          </a:p>
          <a:p>
            <a:pPr algn="just"/>
            <a:endParaRPr lang="uk-UA" sz="2400" dirty="0"/>
          </a:p>
          <a:p>
            <a:pPr algn="just"/>
            <a:r>
              <a:rPr lang="uk-UA" sz="2400" dirty="0"/>
              <a:t>Це є невірним, оскільки, незважаючи на можливість особи самостійно врегулювати конфлікт інтересів, Закон в першу чергу покладає обов'язок щодо врегулювання конфлікту інтересів на безпосереднього керівника (</a:t>
            </a:r>
            <a:r>
              <a:rPr lang="uk-UA" sz="2400" dirty="0" err="1"/>
              <a:t>керівника</a:t>
            </a:r>
            <a:r>
              <a:rPr lang="uk-UA" sz="2400" dirty="0"/>
              <a:t> органу, до повноважень якого належить звільнення/ініціювання звільнення з посади особи).</a:t>
            </a:r>
          </a:p>
        </p:txBody>
      </p:sp>
    </p:spTree>
    <p:extLst>
      <p:ext uri="{BB962C8B-B14F-4D97-AF65-F5344CB8AC3E}">
        <p14:creationId xmlns:p14="http://schemas.microsoft.com/office/powerpoint/2010/main" val="2548203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4921" y="1582341"/>
            <a:ext cx="10359024" cy="4524315"/>
          </a:xfrm>
          <a:prstGeom prst="rect">
            <a:avLst/>
          </a:prstGeom>
        </p:spPr>
        <p:txBody>
          <a:bodyPr wrap="square">
            <a:spAutoFit/>
          </a:bodyPr>
          <a:lstStyle/>
          <a:p>
            <a:pPr algn="just"/>
            <a:r>
              <a:rPr lang="uk-UA" sz="2400" u="sng" dirty="0"/>
              <a:t>Відповідальність за вчинення дій, прийняття рішень в умовах конфлікту інтересів</a:t>
            </a:r>
            <a:r>
              <a:rPr lang="uk-UA" sz="2400" dirty="0"/>
              <a:t>. </a:t>
            </a:r>
          </a:p>
          <a:p>
            <a:pPr algn="just"/>
            <a:endParaRPr lang="uk-UA" sz="2400" dirty="0"/>
          </a:p>
          <a:p>
            <a:pPr algn="just"/>
            <a:r>
              <a:rPr lang="uk-UA" sz="2400" dirty="0"/>
              <a:t>Усунення наслідків вчинення дій, прийняття рішень в умовах конфлікту інтересів.</a:t>
            </a:r>
          </a:p>
          <a:p>
            <a:pPr algn="just"/>
            <a:endParaRPr lang="uk-UA" sz="2400" dirty="0"/>
          </a:p>
          <a:p>
            <a:pPr algn="just"/>
            <a:r>
              <a:rPr lang="uk-UA" sz="2400" dirty="0"/>
              <a:t>Загальні засади відповідальності за корупційні або пов'язані з корупцією правопорушення визначено у частині першій статті 65 Закону, якою передбачено, що за вчинення їх осіб, зазначених у частині першій статті 3 Закону, притягають до кримінальної, адміністративної, цивільно-правової та дисциплінарної відповідальності у встановленому законом порядку.</a:t>
            </a:r>
          </a:p>
        </p:txBody>
      </p:sp>
    </p:spTree>
    <p:extLst>
      <p:ext uri="{BB962C8B-B14F-4D97-AF65-F5344CB8AC3E}">
        <p14:creationId xmlns:p14="http://schemas.microsoft.com/office/powerpoint/2010/main" val="3224394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360" y="349085"/>
            <a:ext cx="11386158" cy="6001643"/>
          </a:xfrm>
          <a:prstGeom prst="rect">
            <a:avLst/>
          </a:prstGeom>
        </p:spPr>
        <p:txBody>
          <a:bodyPr wrap="square">
            <a:spAutoFit/>
          </a:bodyPr>
          <a:lstStyle/>
          <a:p>
            <a:pPr algn="just"/>
            <a:r>
              <a:rPr lang="uk-UA" sz="2400" dirty="0"/>
              <a:t>При цьому, за порушення вимог щодо запобігання та врегулювання конфлікту інтересів встановлено такі види відповідальності:</a:t>
            </a:r>
          </a:p>
          <a:p>
            <a:pPr algn="just"/>
            <a:endParaRPr lang="uk-UA" sz="2400" dirty="0"/>
          </a:p>
          <a:p>
            <a:pPr algn="just"/>
            <a:r>
              <a:rPr lang="uk-UA" sz="2400" u="sng" dirty="0"/>
              <a:t>дисциплінарну відповідальність</a:t>
            </a:r>
            <a:r>
              <a:rPr lang="uk-UA" sz="2400" dirty="0"/>
              <a:t> за:</a:t>
            </a:r>
          </a:p>
          <a:p>
            <a:pPr algn="just"/>
            <a:endParaRPr lang="uk-UA" sz="2400" dirty="0"/>
          </a:p>
          <a:p>
            <a:pPr algn="just"/>
            <a:r>
              <a:rPr lang="uk-UA" sz="2400" dirty="0"/>
              <a:t>неповідомлення про потенційний конфлікт інтересів (може застосовуватися в залежності від конкретних обставин вчинення проступку та ступені вини особи);</a:t>
            </a:r>
          </a:p>
          <a:p>
            <a:pPr algn="just"/>
            <a:endParaRPr lang="uk-UA" sz="2400" dirty="0"/>
          </a:p>
          <a:p>
            <a:pPr algn="just"/>
            <a:r>
              <a:rPr lang="uk-UA" sz="2400" dirty="0"/>
              <a:t>неповідомлення про реальний конфлікт інтересів та/або вчинення дій чи прийняття рішень в умовах реального конфлікту інтересів, за умови, що судом на особу не накладено стягнення у виді позбавлення права обіймати певні посади або займатися певною діяльністю, пов'язаними з виконанням функцій держави або місцевого самоврядування, або такою, що прирівнюється до цієї діяльності (застосовується обов'язково) (ч.2 статті 65 Закону).</a:t>
            </a:r>
          </a:p>
        </p:txBody>
      </p:sp>
    </p:spTree>
    <p:extLst>
      <p:ext uri="{BB962C8B-B14F-4D97-AF65-F5344CB8AC3E}">
        <p14:creationId xmlns:p14="http://schemas.microsoft.com/office/powerpoint/2010/main" val="1126035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2551837"/>
            <a:ext cx="6096000" cy="2677656"/>
          </a:xfrm>
          <a:prstGeom prst="rect">
            <a:avLst/>
          </a:prstGeom>
        </p:spPr>
        <p:txBody>
          <a:bodyPr>
            <a:spAutoFit/>
          </a:bodyPr>
          <a:lstStyle/>
          <a:p>
            <a:pPr algn="just"/>
            <a:r>
              <a:rPr lang="uk-UA" sz="2400" dirty="0"/>
              <a:t>цивільно-правову відповідальність за:</a:t>
            </a:r>
          </a:p>
          <a:p>
            <a:pPr algn="just"/>
            <a:endParaRPr lang="uk-UA" sz="2400" dirty="0"/>
          </a:p>
          <a:p>
            <a:pPr algn="just"/>
            <a:r>
              <a:rPr lang="uk-UA" sz="2400" dirty="0"/>
              <a:t>вчинення дій чи прийняття рішень в умовах реального конфлікту інтересів (відшкодування матеріальної та/або моральної шкоди відповідно до Цивільного кодексу України).</a:t>
            </a:r>
          </a:p>
        </p:txBody>
      </p:sp>
    </p:spTree>
    <p:extLst>
      <p:ext uri="{BB962C8B-B14F-4D97-AF65-F5344CB8AC3E}">
        <p14:creationId xmlns:p14="http://schemas.microsoft.com/office/powerpoint/2010/main" val="23134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9F85D5-472F-4523-B668-B3AF5F3E4903}"/>
              </a:ext>
            </a:extLst>
          </p:cNvPr>
          <p:cNvSpPr>
            <a:spLocks noGrp="1"/>
          </p:cNvSpPr>
          <p:nvPr>
            <p:ph type="title"/>
          </p:nvPr>
        </p:nvSpPr>
        <p:spPr/>
        <p:txBody>
          <a:bodyPr/>
          <a:lstStyle/>
          <a:p>
            <a:r>
              <a:rPr lang="uk-UA" dirty="0">
                <a:solidFill>
                  <a:srgbClr val="EBEBEB"/>
                </a:solidFill>
              </a:rPr>
              <a:t>Корупційні ризики</a:t>
            </a:r>
            <a:endParaRPr lang="uk-UA" dirty="0"/>
          </a:p>
        </p:txBody>
      </p:sp>
      <p:sp>
        <p:nvSpPr>
          <p:cNvPr id="3" name="Місце для вмісту 2">
            <a:extLst>
              <a:ext uri="{FF2B5EF4-FFF2-40B4-BE49-F238E27FC236}">
                <a16:creationId xmlns:a16="http://schemas.microsoft.com/office/drawing/2014/main" id="{D9A7B9C6-CDD3-4A44-8B4E-8424D78DC402}"/>
              </a:ext>
            </a:extLst>
          </p:cNvPr>
          <p:cNvSpPr>
            <a:spLocks noGrp="1"/>
          </p:cNvSpPr>
          <p:nvPr>
            <p:ph idx="1"/>
          </p:nvPr>
        </p:nvSpPr>
        <p:spPr/>
        <p:txBody>
          <a:bodyPr/>
          <a:lstStyle/>
          <a:p>
            <a:r>
              <a:rPr lang="uk-UA" dirty="0"/>
              <a:t>Ідентифікованими ризиками в діяльності державних службовців в процесі здійснення їх безпосередніх функцій є:</a:t>
            </a:r>
          </a:p>
          <a:p>
            <a:r>
              <a:rPr lang="uk-UA" dirty="0"/>
              <a:t>1. Під час виконання функції управління персоналом - неправомірний вплив</a:t>
            </a:r>
          </a:p>
          <a:p>
            <a:r>
              <a:rPr lang="uk-UA" dirty="0"/>
              <a:t>третіх осіб на діяльність конкурсної комісії з метою сприяння у прийнятті рішень щодо визначення переможців конкурсного відбору; неповідомлення про потенційний</a:t>
            </a:r>
          </a:p>
          <a:p>
            <a:r>
              <a:rPr lang="uk-UA" dirty="0"/>
              <a:t>конфлікт інтересів та/або вчинення дій в умовах реального конфлікту інтересів членом конкурсної комісії; можливе порушення вимог щодо сумісництва та суміщення;</a:t>
            </a:r>
          </a:p>
        </p:txBody>
      </p:sp>
    </p:spTree>
    <p:extLst>
      <p:ext uri="{BB962C8B-B14F-4D97-AF65-F5344CB8AC3E}">
        <p14:creationId xmlns:p14="http://schemas.microsoft.com/office/powerpoint/2010/main" val="3236938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359" y="474345"/>
            <a:ext cx="11260899" cy="5632311"/>
          </a:xfrm>
          <a:prstGeom prst="rect">
            <a:avLst/>
          </a:prstGeom>
        </p:spPr>
        <p:txBody>
          <a:bodyPr wrap="square">
            <a:spAutoFit/>
          </a:bodyPr>
          <a:lstStyle/>
          <a:p>
            <a:pPr algn="just"/>
            <a:r>
              <a:rPr lang="uk-UA" sz="2400" dirty="0">
                <a:latin typeface="Roboto"/>
              </a:rPr>
              <a:t>Порушення встановлених обмежень передбачає адміністративну відповідальність за ст. 172-7, </a:t>
            </a:r>
            <a:r>
              <a:rPr lang="uk-UA" sz="2400" dirty="0" err="1">
                <a:latin typeface="Roboto"/>
              </a:rPr>
              <a:t>КУпАП</a:t>
            </a:r>
            <a:r>
              <a:rPr lang="uk-UA" sz="2400" dirty="0">
                <a:latin typeface="Roboto"/>
              </a:rPr>
              <a:t>:</a:t>
            </a:r>
          </a:p>
          <a:p>
            <a:pPr algn="just">
              <a:buFont typeface="Arial"/>
              <a:buChar char="•"/>
            </a:pPr>
            <a:r>
              <a:rPr lang="uk-UA" sz="2400" dirty="0">
                <a:latin typeface="Roboto"/>
              </a:rPr>
              <a:t>За неповідомлення особою у встановлених законом випадках та порядку про наявність у неї реального конфлікту інтересів – </a:t>
            </a:r>
            <a:r>
              <a:rPr lang="uk-UA" sz="2400" b="1" dirty="0">
                <a:latin typeface="Roboto"/>
              </a:rPr>
              <a:t>штраф від 1700 </a:t>
            </a:r>
            <a:r>
              <a:rPr lang="uk-UA" sz="2400" b="1" dirty="0" err="1">
                <a:latin typeface="Roboto"/>
              </a:rPr>
              <a:t>грн</a:t>
            </a:r>
            <a:r>
              <a:rPr lang="uk-UA" sz="2400" b="1" dirty="0">
                <a:latin typeface="Roboto"/>
              </a:rPr>
              <a:t> до 3400 </a:t>
            </a:r>
            <a:r>
              <a:rPr lang="uk-UA" sz="2400" b="1" dirty="0" err="1">
                <a:latin typeface="Roboto"/>
              </a:rPr>
              <a:t>грн</a:t>
            </a:r>
            <a:r>
              <a:rPr lang="uk-UA" sz="2400" b="1" dirty="0">
                <a:latin typeface="Roboto"/>
              </a:rPr>
              <a:t>;</a:t>
            </a:r>
            <a:endParaRPr lang="uk-UA" sz="2400" dirty="0">
              <a:latin typeface="Roboto"/>
            </a:endParaRPr>
          </a:p>
          <a:p>
            <a:pPr algn="just">
              <a:buFont typeface="Arial"/>
              <a:buChar char="•"/>
            </a:pPr>
            <a:r>
              <a:rPr lang="uk-UA" sz="2400" dirty="0">
                <a:latin typeface="Roboto"/>
              </a:rPr>
              <a:t>За вчинення дій чи прийняття рішень в умовах реального конфлікту інтересів – </a:t>
            </a:r>
            <a:r>
              <a:rPr lang="uk-UA" sz="2400" b="1" dirty="0">
                <a:latin typeface="Roboto"/>
              </a:rPr>
              <a:t>штраф від 3400 </a:t>
            </a:r>
            <a:r>
              <a:rPr lang="uk-UA" sz="2400" b="1" dirty="0" err="1">
                <a:latin typeface="Roboto"/>
              </a:rPr>
              <a:t>грн</a:t>
            </a:r>
            <a:r>
              <a:rPr lang="uk-UA" sz="2400" b="1" dirty="0">
                <a:latin typeface="Roboto"/>
              </a:rPr>
              <a:t> до 6800 </a:t>
            </a:r>
            <a:r>
              <a:rPr lang="uk-UA" sz="2400" b="1" dirty="0" err="1">
                <a:latin typeface="Roboto"/>
              </a:rPr>
              <a:t>грн</a:t>
            </a:r>
            <a:r>
              <a:rPr lang="uk-UA" sz="2400" b="1" dirty="0">
                <a:latin typeface="Roboto"/>
              </a:rPr>
              <a:t>;</a:t>
            </a:r>
            <a:endParaRPr lang="uk-UA" sz="2400" dirty="0">
              <a:latin typeface="Roboto"/>
            </a:endParaRPr>
          </a:p>
          <a:p>
            <a:pPr algn="just">
              <a:buFont typeface="Arial"/>
              <a:buChar char="•"/>
            </a:pPr>
            <a:r>
              <a:rPr lang="uk-UA" sz="2400" dirty="0">
                <a:latin typeface="Roboto"/>
              </a:rPr>
              <a:t>За повторне вчинення – штраф </a:t>
            </a:r>
            <a:r>
              <a:rPr lang="uk-UA" sz="2400" b="1" dirty="0">
                <a:latin typeface="Roboto"/>
              </a:rPr>
              <a:t>від 6800 </a:t>
            </a:r>
            <a:r>
              <a:rPr lang="uk-UA" sz="2400" b="1" dirty="0" err="1">
                <a:latin typeface="Roboto"/>
              </a:rPr>
              <a:t>грн</a:t>
            </a:r>
            <a:r>
              <a:rPr lang="uk-UA" sz="2400" b="1" dirty="0">
                <a:latin typeface="Roboto"/>
              </a:rPr>
              <a:t> до 13600 </a:t>
            </a:r>
            <a:r>
              <a:rPr lang="uk-UA" sz="2400" b="1" dirty="0" err="1">
                <a:latin typeface="Roboto"/>
              </a:rPr>
              <a:t>грн</a:t>
            </a:r>
            <a:r>
              <a:rPr lang="uk-UA" sz="2400" dirty="0">
                <a:latin typeface="Roboto"/>
              </a:rPr>
              <a:t>, також </a:t>
            </a:r>
            <a:r>
              <a:rPr lang="uk-UA" sz="2400" dirty="0" err="1">
                <a:latin typeface="Roboto"/>
              </a:rPr>
              <a:t>можливе </a:t>
            </a:r>
            <a:r>
              <a:rPr lang="uk-UA" sz="2400" b="1" dirty="0" err="1">
                <a:latin typeface="Roboto"/>
              </a:rPr>
              <a:t> поз</a:t>
            </a:r>
            <a:r>
              <a:rPr lang="uk-UA" sz="2400" b="1" dirty="0">
                <a:latin typeface="Roboto"/>
              </a:rPr>
              <a:t>бавлення права обіймати певні посади або займатися певною діяльністю строком на один рік</a:t>
            </a:r>
            <a:r>
              <a:rPr lang="uk-UA" sz="2400" dirty="0">
                <a:latin typeface="Roboto"/>
              </a:rPr>
              <a:t>.</a:t>
            </a:r>
          </a:p>
          <a:p>
            <a:pPr algn="just">
              <a:buFont typeface="Arial"/>
              <a:buChar char="•"/>
            </a:pPr>
            <a:endParaRPr lang="uk-UA" sz="2400" dirty="0">
              <a:latin typeface="Roboto"/>
            </a:endParaRPr>
          </a:p>
          <a:p>
            <a:pPr algn="just"/>
            <a:r>
              <a:rPr lang="uk-UA" sz="2400" b="1" dirty="0">
                <a:latin typeface="Roboto"/>
              </a:rPr>
              <a:t>!!! </a:t>
            </a:r>
            <a:r>
              <a:rPr lang="uk-UA" sz="2400" dirty="0">
                <a:latin typeface="Roboto"/>
              </a:rPr>
              <a:t>При цьому, до закінчення розгляду справи щодо такої особи, її може бути відсторонено від виконання службових повноважень. Однак, у випадку закриття провадження судом, такій особі має бути відшкодований середній заробіток за час вимушеного прогулу, пов’язаного з таким відстороненням.</a:t>
            </a:r>
            <a:endParaRPr lang="uk-UA" sz="2400" b="0" i="0" dirty="0">
              <a:effectLst/>
              <a:latin typeface="Roboto"/>
            </a:endParaRPr>
          </a:p>
        </p:txBody>
      </p:sp>
    </p:spTree>
    <p:extLst>
      <p:ext uri="{BB962C8B-B14F-4D97-AF65-F5344CB8AC3E}">
        <p14:creationId xmlns:p14="http://schemas.microsoft.com/office/powerpoint/2010/main" val="3178928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2185" y="1443841"/>
            <a:ext cx="9519781" cy="4524315"/>
          </a:xfrm>
          <a:prstGeom prst="rect">
            <a:avLst/>
          </a:prstGeom>
        </p:spPr>
        <p:txBody>
          <a:bodyPr wrap="square">
            <a:spAutoFit/>
          </a:bodyPr>
          <a:lstStyle/>
          <a:p>
            <a:pPr algn="just"/>
            <a:r>
              <a:rPr lang="uk-UA" sz="2400" dirty="0"/>
              <a:t>В аспекті кримінальної відповідальності за порушення вимог щодо запобігання та врегулювання конфлікту інтересів важливо пам'ятати, що у випадках, коли приватний інтерес фактично призвів до прийняття правомірних або неправомірних рішень, а так само до вчинення правомірних чи неправомірних діянь, вони можуть розглядатися з точки зору наявності ознак таких корупційних злочинів як "Зловживання службовим становищем" (стаття 364 Кримінального кодексу України), "Прийняття пропозиції, обіцянки або одержання неправомірної вигоди службовою особою" (стаття 368 Кримінального кодексу України) тощо, а не лише як "конфлікт інтересів".</a:t>
            </a:r>
          </a:p>
        </p:txBody>
      </p:sp>
    </p:spTree>
    <p:extLst>
      <p:ext uri="{BB962C8B-B14F-4D97-AF65-F5344CB8AC3E}">
        <p14:creationId xmlns:p14="http://schemas.microsoft.com/office/powerpoint/2010/main" val="1581775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6405" y="846561"/>
            <a:ext cx="9870510" cy="5632311"/>
          </a:xfrm>
          <a:prstGeom prst="rect">
            <a:avLst/>
          </a:prstGeom>
        </p:spPr>
        <p:txBody>
          <a:bodyPr wrap="square">
            <a:spAutoFit/>
          </a:bodyPr>
          <a:lstStyle/>
          <a:p>
            <a:pPr algn="just"/>
            <a:r>
              <a:rPr lang="uk-UA" sz="2000" dirty="0"/>
              <a:t>Як визначити конфлікт інтересів у конкретній ситуації?</a:t>
            </a:r>
          </a:p>
          <a:p>
            <a:pPr algn="just"/>
            <a:r>
              <a:rPr lang="uk-UA" sz="2000" dirty="0"/>
              <a:t>Для встановлення наявності факту прийняття рішення, вчинення чи </a:t>
            </a:r>
            <a:r>
              <a:rPr lang="uk-UA" sz="2000" dirty="0" err="1"/>
              <a:t>невчинення</a:t>
            </a:r>
            <a:r>
              <a:rPr lang="uk-UA" sz="2000" dirty="0"/>
              <a:t> дії в умовах реального конфлікту інтересів та розмежування реального і потенційного конфлікту інтересів, необхідно встановити:</a:t>
            </a:r>
          </a:p>
          <a:p>
            <a:pPr algn="just"/>
            <a:endParaRPr lang="uk-UA" sz="2000" dirty="0"/>
          </a:p>
          <a:p>
            <a:pPr algn="just"/>
            <a:r>
              <a:rPr lang="uk-UA" sz="2000" dirty="0"/>
              <a:t>- чітко сформульований приватний інтерес;</a:t>
            </a:r>
          </a:p>
          <a:p>
            <a:pPr algn="just"/>
            <a:r>
              <a:rPr lang="uk-UA" sz="2000" dirty="0"/>
              <a:t>- наявність факту суперечності між приватним інтересом і службовими чи представницькими повноваженнями;</a:t>
            </a:r>
          </a:p>
          <a:p>
            <a:pPr algn="just"/>
            <a:r>
              <a:rPr lang="uk-UA" sz="2000" dirty="0"/>
              <a:t>- у чому полягає ця суперечність, де знаходить свій вияв або вплив на прийняття рішення;</a:t>
            </a:r>
          </a:p>
          <a:p>
            <a:pPr algn="just"/>
            <a:r>
              <a:rPr lang="uk-UA" sz="2000" dirty="0"/>
              <a:t>- наявність повноважень на прийняття рішення, наявність факту реального впливу суперечності між приватним та службовим чи представницьким інтересом на об’єктивність або неупередженість рішення.</a:t>
            </a:r>
          </a:p>
          <a:p>
            <a:pPr algn="just"/>
            <a:endParaRPr lang="uk-UA" sz="2000" dirty="0"/>
          </a:p>
          <a:p>
            <a:pPr algn="just"/>
            <a:r>
              <a:rPr lang="uk-UA" sz="2000" dirty="0"/>
              <a:t>По суті – це зміст самого правопорушення, який має відображатись у протоколі про адміністративне правопорушення, пов’язане з корупцією. Позиція захисту має будуватись якраз на відсутності будь-яких суперечностей під час прийняття рішення. </a:t>
            </a:r>
          </a:p>
        </p:txBody>
      </p:sp>
    </p:spTree>
    <p:extLst>
      <p:ext uri="{BB962C8B-B14F-4D97-AF65-F5344CB8AC3E}">
        <p14:creationId xmlns:p14="http://schemas.microsoft.com/office/powerpoint/2010/main" val="2910624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312" y="594612"/>
            <a:ext cx="11887200" cy="6186309"/>
          </a:xfrm>
          <a:prstGeom prst="rect">
            <a:avLst/>
          </a:prstGeom>
        </p:spPr>
        <p:txBody>
          <a:bodyPr wrap="square">
            <a:spAutoFit/>
          </a:bodyPr>
          <a:lstStyle/>
          <a:p>
            <a:pPr algn="ctr"/>
            <a:r>
              <a:rPr lang="uk-UA" dirty="0"/>
              <a:t>Судова практика</a:t>
            </a:r>
          </a:p>
          <a:p>
            <a:endParaRPr lang="uk-UA" dirty="0"/>
          </a:p>
          <a:p>
            <a:pPr algn="just"/>
            <a:r>
              <a:rPr lang="uk-UA" sz="2000" dirty="0"/>
              <a:t>1. Обізнаність особи про наявність конфлікту інтересів має знаходитись у причинному зв’язку з прийнятим рішенням в інтересах іншої особи.</a:t>
            </a:r>
          </a:p>
          <a:p>
            <a:pPr algn="just"/>
            <a:endParaRPr lang="uk-UA" sz="2000" dirty="0"/>
          </a:p>
          <a:p>
            <a:pPr algn="just"/>
            <a:r>
              <a:rPr lang="uk-UA" sz="2000" dirty="0"/>
              <a:t>Посадова особа Державного агентства рибного господарства розглянула та задовольнила заяву підприємства, засновником та кінцевим </a:t>
            </a:r>
            <a:r>
              <a:rPr lang="uk-UA" sz="2000" dirty="0" err="1"/>
              <a:t>бенефіціарним</a:t>
            </a:r>
            <a:r>
              <a:rPr lang="uk-UA" sz="2000" dirty="0"/>
              <a:t> власником якого є рідний брат його дружини щодо погодження Режиму рибогосподарської експлуатації озера.</a:t>
            </a:r>
          </a:p>
          <a:p>
            <a:pPr algn="just"/>
            <a:endParaRPr lang="uk-UA" sz="2000" dirty="0"/>
          </a:p>
          <a:p>
            <a:pPr algn="just"/>
            <a:r>
              <a:rPr lang="uk-UA" sz="2000" dirty="0"/>
              <a:t>Суд встановив, що на момент розгляду заяви він не був навіть знайомий з родичем, який є засновником підприємства. Матеріали провадження не містили доказів обізнаності особи щодо родинних зв’язків дружини, ці відомості стали відомі лише після початку перевірки НАЗК. Матеріали, які долучались до заяви, також не містили даних про засновників та </a:t>
            </a:r>
            <a:r>
              <a:rPr lang="uk-UA" sz="2000" dirty="0" err="1"/>
              <a:t>беніфіціарних</a:t>
            </a:r>
            <a:r>
              <a:rPr lang="uk-UA" sz="2000" dirty="0"/>
              <a:t> власників підприємства. Крім того, були відсутні обставини, які б свідчили про конфлікт інтересів, оскільки будь-яких переваг підприємству не надавалося.</a:t>
            </a:r>
          </a:p>
          <a:p>
            <a:pPr algn="just"/>
            <a:endParaRPr lang="uk-UA" sz="2000" dirty="0"/>
          </a:p>
          <a:p>
            <a:pPr algn="just"/>
            <a:r>
              <a:rPr lang="uk-UA" sz="2000" dirty="0"/>
              <a:t>З огляду на це, Шевченківський районний суд м. Києва закрив провадження за відсутністю складу адміністративного правопорушення (постанова від 09.04.2020, справа 761/33875/19).</a:t>
            </a:r>
          </a:p>
        </p:txBody>
      </p:sp>
    </p:spTree>
    <p:extLst>
      <p:ext uri="{BB962C8B-B14F-4D97-AF65-F5344CB8AC3E}">
        <p14:creationId xmlns:p14="http://schemas.microsoft.com/office/powerpoint/2010/main" val="1684355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8514" y="764273"/>
            <a:ext cx="11248374" cy="5909310"/>
          </a:xfrm>
          <a:prstGeom prst="rect">
            <a:avLst/>
          </a:prstGeom>
        </p:spPr>
        <p:txBody>
          <a:bodyPr wrap="square">
            <a:spAutoFit/>
          </a:bodyPr>
          <a:lstStyle/>
          <a:p>
            <a:r>
              <a:rPr lang="uk-UA" dirty="0"/>
              <a:t>2. Преміювання керівником близької особи може не створювати конфлікту інтересів.</a:t>
            </a:r>
          </a:p>
          <a:p>
            <a:endParaRPr lang="uk-UA" dirty="0"/>
          </a:p>
          <a:p>
            <a:pPr algn="just"/>
            <a:r>
              <a:rPr lang="uk-UA" dirty="0"/>
              <a:t>Головний лікар підписав наказ про преміювання лікарів, до яких входила також його дружина як керівник одного із відділів лікарні. НАЗК склало протокол через прийняття рішення в умовах реального конфлікту інтересів.</a:t>
            </a:r>
          </a:p>
          <a:p>
            <a:pPr algn="just"/>
            <a:r>
              <a:rPr lang="uk-UA" dirty="0"/>
              <a:t>Суд встановив, що не будь-яка суперечність між особистими інтересами особи та її службовими повноваженнями створює конфлікт інтересів, оскільки особистий інтерес особи та її представницькі повноваження можуть не суперечити один одному.</a:t>
            </a:r>
          </a:p>
          <a:p>
            <a:pPr algn="just"/>
            <a:r>
              <a:rPr lang="uk-UA" dirty="0"/>
              <a:t>Конфлікт інтересів має місце тоді, коли зазначена суперечність фактично вплинула на об’єктивність або неупередженість прийняття рішень, на вчинення чи не вчинення дій під час виконання наданих особі службових повноважень.</a:t>
            </a:r>
          </a:p>
          <a:p>
            <a:pPr algn="just"/>
            <a:endParaRPr lang="uk-UA" dirty="0"/>
          </a:p>
          <a:p>
            <a:pPr algn="just"/>
            <a:r>
              <a:rPr lang="uk-UA" dirty="0"/>
              <a:t>Протягом 2017-2019 років особою вживались заходи щодо недопущення виникнення реального та потенційного конфлікту інтересів, зокрема було змінено підпорядкування керівника підрозділу підпорядкуванням заступнику головного лікаря з хірургічної роботи та заступнику головного лікаря з медичної частини. Крім того, відповідальним за преміювання є не керівник закладу, а його заступник.</a:t>
            </a:r>
          </a:p>
          <a:p>
            <a:pPr algn="just"/>
            <a:endParaRPr lang="uk-UA" dirty="0"/>
          </a:p>
          <a:p>
            <a:pPr algn="just"/>
            <a:r>
              <a:rPr lang="uk-UA" dirty="0"/>
              <a:t>Дніпровський районний суд м. Києва врахував доводи особи та закрив провадження за відсутністю складу адміністративного правопорушення  (постанова від 25.10.2019, справа 755/14010/19).</a:t>
            </a:r>
          </a:p>
        </p:txBody>
      </p:sp>
    </p:spTree>
    <p:extLst>
      <p:ext uri="{BB962C8B-B14F-4D97-AF65-F5344CB8AC3E}">
        <p14:creationId xmlns:p14="http://schemas.microsoft.com/office/powerpoint/2010/main" val="3729162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7551" y="1792676"/>
            <a:ext cx="9870510" cy="3785652"/>
          </a:xfrm>
          <a:prstGeom prst="rect">
            <a:avLst/>
          </a:prstGeom>
        </p:spPr>
        <p:txBody>
          <a:bodyPr wrap="square">
            <a:spAutoFit/>
          </a:bodyPr>
          <a:lstStyle/>
          <a:p>
            <a:pPr algn="just"/>
            <a:r>
              <a:rPr lang="uk-UA" sz="2000" dirty="0"/>
              <a:t>3. Якщо особа на виконання повноважень здійснює захід контролю за НАЗК, це не вважається конфліктом інтересів.</a:t>
            </a:r>
          </a:p>
          <a:p>
            <a:pPr algn="just"/>
            <a:endParaRPr lang="uk-UA" sz="2000" dirty="0"/>
          </a:p>
          <a:p>
            <a:pPr algn="just"/>
            <a:r>
              <a:rPr lang="uk-UA" sz="2000" dirty="0"/>
              <a:t>Член Рахункової палати Верховної Ради України на виконання річного плану перевірок брав участь у здійсненні фінансового контролю (аудиту) ефективності  витрачання коштів Національним агентством, виділених на керівництво та управління у сфері запобігання корупції та фінансування статутної діяльності політичних партій.</a:t>
            </a:r>
          </a:p>
          <a:p>
            <a:pPr algn="just"/>
            <a:endParaRPr lang="uk-UA" sz="2000" dirty="0"/>
          </a:p>
          <a:p>
            <a:pPr algn="just"/>
            <a:r>
              <a:rPr lang="uk-UA" sz="2000" dirty="0"/>
              <a:t>НАЗК розцінило це як використання повноважень у власних приватних інтересах, оскільки здійснювала перевірку декларації вказаної особи.</a:t>
            </a:r>
          </a:p>
          <a:p>
            <a:pPr algn="just"/>
            <a:endParaRPr lang="uk-UA" sz="2000" dirty="0"/>
          </a:p>
        </p:txBody>
      </p:sp>
    </p:spTree>
    <p:extLst>
      <p:ext uri="{BB962C8B-B14F-4D97-AF65-F5344CB8AC3E}">
        <p14:creationId xmlns:p14="http://schemas.microsoft.com/office/powerpoint/2010/main" val="12849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6093" y="820082"/>
            <a:ext cx="11398685" cy="5940088"/>
          </a:xfrm>
          <a:prstGeom prst="rect">
            <a:avLst/>
          </a:prstGeom>
        </p:spPr>
        <p:txBody>
          <a:bodyPr wrap="square">
            <a:spAutoFit/>
          </a:bodyPr>
          <a:lstStyle/>
          <a:p>
            <a:pPr algn="just"/>
            <a:r>
              <a:rPr lang="uk-UA" sz="2000" dirty="0"/>
              <a:t>Суд встановив, що у діях члена Рахункової палати відсутній реальний чи/або потенційний конфлікт інтересів з НАЗК, оскільки:</a:t>
            </a:r>
          </a:p>
          <a:p>
            <a:pPr algn="just"/>
            <a:endParaRPr lang="uk-UA" sz="2000" dirty="0"/>
          </a:p>
          <a:p>
            <a:pPr algn="just"/>
            <a:r>
              <a:rPr lang="uk-UA" sz="2000" dirty="0"/>
              <a:t>НАЗК самостійно  приймало рішення про повну перевірку його декларації безпосередньо вже після початку процедури аудиту в НАЗК, відповідальним за який визначений він;</a:t>
            </a:r>
          </a:p>
          <a:p>
            <a:pPr algn="just"/>
            <a:endParaRPr lang="uk-UA" sz="2000" dirty="0"/>
          </a:p>
          <a:p>
            <a:pPr algn="just"/>
            <a:r>
              <a:rPr lang="uk-UA" sz="2000" dirty="0"/>
              <a:t>підписані ним доручення на вихід контрольної групи до НАЗК видавались згідно з вимогами Закону України “Про Рахункову палату” та Регламенту Рахункової палати у межах компетенції;</a:t>
            </a:r>
          </a:p>
          <a:p>
            <a:pPr algn="just"/>
            <a:endParaRPr lang="uk-UA" sz="2000" dirty="0"/>
          </a:p>
          <a:p>
            <a:pPr algn="just"/>
            <a:r>
              <a:rPr lang="uk-UA" sz="2000" dirty="0"/>
              <a:t>зі сторони особи не було ініціативи розпочати перевірку НАЗК в умовах конфлікту інтересів. Навпаки – тиском на нього можна розцінювати дії НАЗК, оскільки рішення про повну перевірку його декларації було прийнято після початку аудиту НАЗК;</a:t>
            </a:r>
          </a:p>
          <a:p>
            <a:pPr algn="just"/>
            <a:r>
              <a:rPr lang="uk-UA" sz="2000" dirty="0"/>
              <a:t>план заходів щодо діяльності Рахункової палати на 2019 рік було складено у 2018 році, тобто задовго до того як НАЗК розпочало перевірку його декларації.</a:t>
            </a:r>
          </a:p>
          <a:p>
            <a:pPr algn="just"/>
            <a:r>
              <a:rPr lang="uk-UA" sz="2000" dirty="0"/>
              <a:t>З огляду на це, Шевченківський районний суд м. Києва встановив відсутність конфлікту інтересів та закрив провадження за відсутністю складу адміністративного правопорушення  (постанова від 31.01.2020, справа 761/44284/19).</a:t>
            </a:r>
          </a:p>
        </p:txBody>
      </p:sp>
    </p:spTree>
    <p:extLst>
      <p:ext uri="{BB962C8B-B14F-4D97-AF65-F5344CB8AC3E}">
        <p14:creationId xmlns:p14="http://schemas.microsoft.com/office/powerpoint/2010/main" val="1890392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8827" y="751344"/>
            <a:ext cx="10809961" cy="5262979"/>
          </a:xfrm>
          <a:prstGeom prst="rect">
            <a:avLst/>
          </a:prstGeom>
        </p:spPr>
        <p:txBody>
          <a:bodyPr wrap="square">
            <a:spAutoFit/>
          </a:bodyPr>
          <a:lstStyle/>
          <a:p>
            <a:pPr algn="just"/>
            <a:r>
              <a:rPr lang="uk-UA" sz="2400" u="sng" dirty="0"/>
              <a:t>Конфлікт інтересів у діяльності посадових осіб місцевого самоврядування та депутатів місцевих рад.</a:t>
            </a:r>
          </a:p>
          <a:p>
            <a:pPr algn="just"/>
            <a:endParaRPr lang="uk-UA" sz="2400" u="sng" dirty="0"/>
          </a:p>
          <a:p>
            <a:pPr algn="just"/>
            <a:r>
              <a:rPr lang="uk-UA" sz="2400" dirty="0"/>
              <a:t>За порушення встановлених Законом вимог, заборон та обмежень депутати місцевих рад, сільські, селищні, міські голови, посадові особи місцевого самоврядування притягаються до кримінальної, адміністративної, цивільно-правової та дисциплінарної відповідальності у встановленому законом порядку.</a:t>
            </a:r>
          </a:p>
          <a:p>
            <a:pPr algn="just"/>
            <a:endParaRPr lang="uk-UA" sz="2400" dirty="0"/>
          </a:p>
          <a:p>
            <a:pPr algn="just"/>
            <a:r>
              <a:rPr lang="uk-UA" sz="2400" dirty="0"/>
              <a:t>Порядок та підстави для припинення діяльності (звільнення) осіб, уповноважених на виконання функцій держави або місцевого самоврядування, яких притягнуто до відповідальності за корупційне правопорушення, визначаються законами, які регулюють статус відповідних осіб та засади організації відповідних органів.</a:t>
            </a:r>
          </a:p>
        </p:txBody>
      </p:sp>
    </p:spTree>
    <p:extLst>
      <p:ext uri="{BB962C8B-B14F-4D97-AF65-F5344CB8AC3E}">
        <p14:creationId xmlns:p14="http://schemas.microsoft.com/office/powerpoint/2010/main" val="3826396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521" y="567423"/>
            <a:ext cx="11812043" cy="6247864"/>
          </a:xfrm>
          <a:prstGeom prst="rect">
            <a:avLst/>
          </a:prstGeom>
        </p:spPr>
        <p:txBody>
          <a:bodyPr wrap="square">
            <a:spAutoFit/>
          </a:bodyPr>
          <a:lstStyle/>
          <a:p>
            <a:pPr algn="just"/>
            <a:r>
              <a:rPr lang="uk-UA" sz="2000" dirty="0"/>
              <a:t>Особливості врегулювання конфлікту інтересів у голів, заступників голів обласних та районних рад, міських, сільських, селищних голів, секретарів міських, сільських, селищних рад, депутатів місцевих рад визначаються законами, які регулюють статус відповідних осіб та засади організації відповідних органів (ст. 35¹ Закону).</a:t>
            </a:r>
          </a:p>
          <a:p>
            <a:pPr algn="just"/>
            <a:endParaRPr lang="uk-UA" sz="2000" dirty="0"/>
          </a:p>
          <a:p>
            <a:pPr algn="just"/>
            <a:r>
              <a:rPr lang="uk-UA" sz="2000" dirty="0"/>
              <a:t>Ст. 59¹ Закону України «Про місцеве самоврядування в Україні» передбачає особливий порядок врегулювання конфлікту інтересів під час їхньої участі у засіданнях відповідних рад.</a:t>
            </a:r>
          </a:p>
          <a:p>
            <a:pPr algn="just"/>
            <a:endParaRPr lang="uk-UA" sz="2000" dirty="0"/>
          </a:p>
          <a:p>
            <a:pPr algn="just"/>
            <a:r>
              <a:rPr lang="uk-UA" sz="2000" dirty="0"/>
              <a:t>Так, для врегулювання конфлікту інтересів, який виникає у зазначених вище осіб під час участі у засіданні відповідної ради, потрібно (</a:t>
            </a:r>
            <a:r>
              <a:rPr lang="uk-UA" sz="2000" dirty="0" err="1"/>
              <a:t>ч.ч</a:t>
            </a:r>
            <a:r>
              <a:rPr lang="uk-UA" sz="2000" dirty="0"/>
              <a:t>. 1, 3 ст. 59¹ Закону):</a:t>
            </a:r>
          </a:p>
          <a:p>
            <a:pPr algn="just"/>
            <a:endParaRPr lang="uk-UA" sz="2000" dirty="0"/>
          </a:p>
          <a:p>
            <a:pPr algn="just"/>
            <a:r>
              <a:rPr lang="uk-UA" sz="2000" dirty="0"/>
              <a:t>самостійно публічно повідомити про конфлікт інтересів (про що вноситься відповідний запис до протоколу засідання ради);</a:t>
            </a:r>
          </a:p>
          <a:p>
            <a:pPr algn="just"/>
            <a:r>
              <a:rPr lang="uk-UA" sz="2000" dirty="0"/>
              <a:t>не брати участь у розгляді, підготовці, прийнятті рішення (у </a:t>
            </a:r>
            <a:r>
              <a:rPr lang="uk-UA" sz="2000" dirty="0" err="1"/>
              <a:t>звʼязку</a:t>
            </a:r>
            <a:r>
              <a:rPr lang="uk-UA" sz="2000" dirty="0"/>
              <a:t> з яким виник конфлікт інтересів) відповідною радою.</a:t>
            </a:r>
          </a:p>
          <a:p>
            <a:pPr algn="just"/>
            <a:r>
              <a:rPr lang="uk-UA" sz="2000" dirty="0"/>
              <a:t>Виняток: якщо неучасть зазначених осіб у прийнятті рішення призведе до втрати </a:t>
            </a:r>
            <a:r>
              <a:rPr lang="uk-UA" sz="2000" dirty="0" err="1"/>
              <a:t>повноважності</a:t>
            </a:r>
            <a:r>
              <a:rPr lang="uk-UA" sz="2000" dirty="0"/>
              <a:t> відповідної ради, особи, у яких наявний конфлікт інтересів, беруть участь у прийнятті такого рішення за умови публічного самостійного повідомлення про конфлікт інтересів під час засідання (ч. 2 ст. 59¹ Закону «Про місцеве самоврядування в Україні»).</a:t>
            </a:r>
          </a:p>
        </p:txBody>
      </p:sp>
    </p:spTree>
    <p:extLst>
      <p:ext uri="{BB962C8B-B14F-4D97-AF65-F5344CB8AC3E}">
        <p14:creationId xmlns:p14="http://schemas.microsoft.com/office/powerpoint/2010/main" val="2846121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8696" y="1166843"/>
            <a:ext cx="9269260" cy="4708981"/>
          </a:xfrm>
          <a:prstGeom prst="rect">
            <a:avLst/>
          </a:prstGeom>
        </p:spPr>
        <p:txBody>
          <a:bodyPr wrap="square">
            <a:spAutoFit/>
          </a:bodyPr>
          <a:lstStyle/>
          <a:p>
            <a:pPr algn="just"/>
            <a:r>
              <a:rPr lang="uk-UA" sz="2400" dirty="0"/>
              <a:t>Закон України «Про місцеве самоврядування в Україні» не містить положень щодо порядку фіксації факту участі/неучасті голови та депутатів місцевих рад у їхніх пленарних засіданнях, у тому числі під час підготовки, розгляду та прийняття проектів рішень, через які в них виникає конфлікт інтересів. Відповідні положення мають передбачатися у регламентах місцевих рад.</a:t>
            </a:r>
          </a:p>
          <a:p>
            <a:pPr algn="just"/>
            <a:endParaRPr lang="uk-UA" sz="2400" dirty="0"/>
          </a:p>
          <a:p>
            <a:pPr algn="just"/>
            <a:r>
              <a:rPr lang="uk-UA" sz="2400" dirty="0"/>
              <a:t>Повідомлення про конфлікт інтересів здійснюється під час засідання ради до початку розгляду питання, у вирішенні якого є приватний інтерес.</a:t>
            </a:r>
          </a:p>
          <a:p>
            <a:endParaRPr lang="uk-UA" dirty="0"/>
          </a:p>
          <a:p>
            <a:endParaRPr lang="uk-UA" dirty="0"/>
          </a:p>
        </p:txBody>
      </p:sp>
    </p:spTree>
    <p:extLst>
      <p:ext uri="{BB962C8B-B14F-4D97-AF65-F5344CB8AC3E}">
        <p14:creationId xmlns:p14="http://schemas.microsoft.com/office/powerpoint/2010/main" val="14865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CF9387-3899-4503-A1AC-9A9C7BC4C1D8}"/>
              </a:ext>
            </a:extLst>
          </p:cNvPr>
          <p:cNvSpPr>
            <a:spLocks noGrp="1"/>
          </p:cNvSpPr>
          <p:nvPr>
            <p:ph type="title"/>
          </p:nvPr>
        </p:nvSpPr>
        <p:spPr/>
        <p:txBody>
          <a:bodyPr/>
          <a:lstStyle/>
          <a:p>
            <a:r>
              <a:rPr lang="uk-UA" dirty="0">
                <a:solidFill>
                  <a:srgbClr val="EBEBEB"/>
                </a:solidFill>
              </a:rPr>
              <a:t>Корупційні ризики</a:t>
            </a:r>
            <a:endParaRPr lang="uk-UA" dirty="0"/>
          </a:p>
        </p:txBody>
      </p:sp>
      <p:sp>
        <p:nvSpPr>
          <p:cNvPr id="3" name="Місце для вмісту 2">
            <a:extLst>
              <a:ext uri="{FF2B5EF4-FFF2-40B4-BE49-F238E27FC236}">
                <a16:creationId xmlns:a16="http://schemas.microsoft.com/office/drawing/2014/main" id="{930557AD-EB48-4B50-9471-C327D64F9A70}"/>
              </a:ext>
            </a:extLst>
          </p:cNvPr>
          <p:cNvSpPr>
            <a:spLocks noGrp="1"/>
          </p:cNvSpPr>
          <p:nvPr>
            <p:ph idx="1"/>
          </p:nvPr>
        </p:nvSpPr>
        <p:spPr/>
        <p:txBody>
          <a:bodyPr/>
          <a:lstStyle/>
          <a:p>
            <a:r>
              <a:rPr lang="uk-UA" dirty="0"/>
              <a:t>2. Під час виконання діяльності щодо запобігання та виявлення корупції - неналежне забезпечення конфіденційності викривачів; неповідомлення про потенційний</a:t>
            </a:r>
          </a:p>
          <a:p>
            <a:r>
              <a:rPr lang="uk-UA" dirty="0"/>
              <a:t>конфлікт інтересів та/або вчинення дій в умовах реального конфлікту інтересів; можливе порушення вимог фінансового контролю;</a:t>
            </a:r>
          </a:p>
        </p:txBody>
      </p:sp>
    </p:spTree>
    <p:extLst>
      <p:ext uri="{BB962C8B-B14F-4D97-AF65-F5344CB8AC3E}">
        <p14:creationId xmlns:p14="http://schemas.microsoft.com/office/powerpoint/2010/main" val="22927604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8203" y="335846"/>
            <a:ext cx="10947748" cy="6001643"/>
          </a:xfrm>
          <a:prstGeom prst="rect">
            <a:avLst/>
          </a:prstGeom>
        </p:spPr>
        <p:txBody>
          <a:bodyPr wrap="square">
            <a:spAutoFit/>
          </a:bodyPr>
          <a:lstStyle/>
          <a:p>
            <a:pPr algn="just"/>
            <a:r>
              <a:rPr lang="uk-UA" sz="2400" dirty="0"/>
              <a:t>Згідно з п. 7 ч. 1 ст. 5 Закону України "Про статус депутатів місцевих рад" повноваження депутата місцевої ради припиняються достроково, якщо рішення суду, яким його притягнуто до відповідальності за вчинення вказаних правопорушень, передбачає накладення стягнення у виді позбавлення права займати посади або займатися діяльністю, що пов'язані з виконанням функцій держави або місцевого самоврядування.</a:t>
            </a:r>
          </a:p>
          <a:p>
            <a:pPr algn="just"/>
            <a:endParaRPr lang="uk-UA" sz="2400" dirty="0"/>
          </a:p>
          <a:p>
            <a:pPr algn="just"/>
            <a:r>
              <a:rPr lang="uk-UA" sz="2400" dirty="0"/>
              <a:t>Нормативно-правові акти, рішення, видані (прийняті) з порушенням вимог Закону, підлягають скасуванню органом або посадовою особою, уповноваженою на прийняття чи скасування відповідних актів, рішень, або можуть бути визнані незаконними в судовому порядку за заявою заінтересованої фізичної особи, об'єднання громадян, юридичної особи, прокурора, органу державної влади, зокрема Національного агентства, органу місцевого самоврядування (ч. 1 ст. 67 Закону).</a:t>
            </a:r>
          </a:p>
        </p:txBody>
      </p:sp>
    </p:spTree>
    <p:extLst>
      <p:ext uri="{BB962C8B-B14F-4D97-AF65-F5344CB8AC3E}">
        <p14:creationId xmlns:p14="http://schemas.microsoft.com/office/powerpoint/2010/main" val="25386347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5649" y="1720840"/>
            <a:ext cx="8981161" cy="4154984"/>
          </a:xfrm>
          <a:prstGeom prst="rect">
            <a:avLst/>
          </a:prstGeom>
        </p:spPr>
        <p:txBody>
          <a:bodyPr wrap="square">
            <a:spAutoFit/>
          </a:bodyPr>
          <a:lstStyle/>
          <a:p>
            <a:pPr algn="just"/>
            <a:r>
              <a:rPr lang="uk-UA" sz="2400" dirty="0"/>
              <a:t>Правила врегулювання конфлікту інтересів в діяльності зазначених осіб визначені статтею 59-1 "Конфлікт інтересів" Закону України "Про місцеве самоврядування в Україні", згідно з якою сільський, селищний, міський голова, секретар, депутат сільської, селищної, міської ради, голова, заступник голови, депутат районної, обласної, районної у місті ради бере участь у розгляді, підготовці та прийнятті рішень відповідною радою за умови самостійного публічного оголошення про конфлікт інтересів під час засідання ради, на якому розглядається відповідне питання.</a:t>
            </a:r>
          </a:p>
        </p:txBody>
      </p:sp>
    </p:spTree>
    <p:extLst>
      <p:ext uri="{BB962C8B-B14F-4D97-AF65-F5344CB8AC3E}">
        <p14:creationId xmlns:p14="http://schemas.microsoft.com/office/powerpoint/2010/main" val="409671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6510" y="474345"/>
            <a:ext cx="11135638" cy="6001643"/>
          </a:xfrm>
          <a:prstGeom prst="rect">
            <a:avLst/>
          </a:prstGeom>
        </p:spPr>
        <p:txBody>
          <a:bodyPr wrap="square">
            <a:spAutoFit/>
          </a:bodyPr>
          <a:lstStyle/>
          <a:p>
            <a:pPr algn="just"/>
            <a:r>
              <a:rPr lang="uk-UA" sz="2400" dirty="0"/>
              <a:t>Отже, в ситуації потенційного чи реального конфлікту інтересів особи, уповноважені на виконання функцій місцевого самоврядування, можуть брати участь у розгляді, підготовці, прийнятті рішень відповідною радою за сукупності таких умов:</a:t>
            </a:r>
          </a:p>
          <a:p>
            <a:pPr algn="just"/>
            <a:endParaRPr lang="uk-UA" sz="2400" dirty="0"/>
          </a:p>
          <a:p>
            <a:pPr algn="just"/>
            <a:r>
              <a:rPr lang="uk-UA" sz="2400" dirty="0"/>
              <a:t>особа самостійно заявляє про конфлікт інтересів публічно (про що вноситься відповідний запис до протоколу засідання ради);</a:t>
            </a:r>
          </a:p>
          <a:p>
            <a:pPr algn="just"/>
            <a:endParaRPr lang="uk-UA" sz="2400" dirty="0"/>
          </a:p>
          <a:p>
            <a:pPr algn="just"/>
            <a:r>
              <a:rPr lang="uk-UA" sz="2400" dirty="0"/>
              <a:t>оголошення про конфлікт інтересів здійснюється під час засідання ради, до початку розгляду питання, у вирішенні якого є приватний інтерес.</a:t>
            </a:r>
          </a:p>
          <a:p>
            <a:pPr algn="just"/>
            <a:endParaRPr lang="uk-UA" sz="2400" dirty="0"/>
          </a:p>
          <a:p>
            <a:pPr algn="just"/>
            <a:r>
              <a:rPr lang="uk-UA" sz="2400" dirty="0"/>
              <a:t>Таким чином, прийняття відповідних рішень (голосування) депутатом на засіданні місцевої ради може здійснюватися за умови дотримання правил врегулювання конфлікту інтересів, передбачених статтею 59-1 Закону України "Про місцеве самоврядування в Україні".</a:t>
            </a:r>
          </a:p>
        </p:txBody>
      </p:sp>
    </p:spTree>
    <p:extLst>
      <p:ext uri="{BB962C8B-B14F-4D97-AF65-F5344CB8AC3E}">
        <p14:creationId xmlns:p14="http://schemas.microsoft.com/office/powerpoint/2010/main" val="3688399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27342" y="721300"/>
            <a:ext cx="10070926" cy="5632311"/>
          </a:xfrm>
          <a:prstGeom prst="rect">
            <a:avLst/>
          </a:prstGeom>
        </p:spPr>
        <p:txBody>
          <a:bodyPr wrap="square">
            <a:spAutoFit/>
          </a:bodyPr>
          <a:lstStyle/>
          <a:p>
            <a:pPr algn="just"/>
            <a:r>
              <a:rPr lang="uk-UA" sz="2000" dirty="0"/>
              <a:t>1. Сільський, селищний, міський голова, секретар, депутат сільської, селищної, міської ради, голова, заступник голови, депутат районної, обласної, районної у місті ради публічно повідомляє про конфлікт інтересів, який виник під час участі у засіданні ради, іншого колегіального органу (комісії, комітету, колегії тощо), відповідному колегіальному органу та не бере участі у розгляді, підготовці та прийнятті рішень відповідним колегіальним органом.</a:t>
            </a:r>
          </a:p>
          <a:p>
            <a:pPr algn="just"/>
            <a:endParaRPr lang="uk-UA" sz="2000" dirty="0"/>
          </a:p>
          <a:p>
            <a:pPr algn="just"/>
            <a:r>
              <a:rPr lang="uk-UA" sz="2000" dirty="0"/>
              <a:t>2. Якщо неучасть зазначених осіб у прийнятті рішення призведе до втрати </a:t>
            </a:r>
            <a:r>
              <a:rPr lang="uk-UA" sz="2000" dirty="0" err="1"/>
              <a:t>повноважності</a:t>
            </a:r>
            <a:r>
              <a:rPr lang="uk-UA" sz="2000" dirty="0"/>
              <a:t> відповідної ради, іншого колегіального органу, особи, у яких наявний конфлікт інтересів, беруть участь у прийнятті радою, іншим колегіальним органом рішення, за умови публічного самостійного повідомлення про конфлікт інтересів під час засідання колегіального органу.</a:t>
            </a:r>
          </a:p>
          <a:p>
            <a:pPr algn="just"/>
            <a:endParaRPr lang="uk-UA" sz="2000" dirty="0"/>
          </a:p>
          <a:p>
            <a:pPr algn="just"/>
            <a:r>
              <a:rPr lang="uk-UA" sz="2000" dirty="0"/>
              <a:t>3. Якщо повідомлення про конфлікт інтересів здійснено на засіданні ради, іншого колегіального органу, інформація про таке повідомлення обов’язково вноситься до протоколу засідання ради, іншого колегіального органу.</a:t>
            </a:r>
          </a:p>
        </p:txBody>
      </p:sp>
    </p:spTree>
    <p:extLst>
      <p:ext uri="{BB962C8B-B14F-4D97-AF65-F5344CB8AC3E}">
        <p14:creationId xmlns:p14="http://schemas.microsoft.com/office/powerpoint/2010/main" val="12382927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4609" y="451433"/>
            <a:ext cx="10208712" cy="5632311"/>
          </a:xfrm>
          <a:prstGeom prst="rect">
            <a:avLst/>
          </a:prstGeom>
        </p:spPr>
        <p:txBody>
          <a:bodyPr wrap="square">
            <a:spAutoFit/>
          </a:bodyPr>
          <a:lstStyle/>
          <a:p>
            <a:pPr algn="just"/>
            <a:r>
              <a:rPr lang="uk-UA" sz="2400" dirty="0"/>
              <a:t>Наприклад: міський голова головує на сесії міської ради під час розгляду питання щодо затвердження технічної документації із землеустрою щодо встановлення (відновлення) меж земельної ділянки в натурі (на місцевості), яка вже приватизована та перебуває у власності такого міського голови. </a:t>
            </a:r>
          </a:p>
          <a:p>
            <a:pPr algn="just"/>
            <a:endParaRPr lang="uk-UA" sz="2400" dirty="0"/>
          </a:p>
          <a:p>
            <a:pPr algn="just"/>
            <a:r>
              <a:rPr lang="uk-UA" sz="2400" dirty="0"/>
              <a:t>Якщо сільський, селищний, міський голова бере участь у розгляді, підготовці та прийнятті відповідною радою рішень, що містять його приватний інтерес, в т.ч. рішення щодо затвердження технічної документації із землеустрою щодо встановлення (відновлення) меж земельної ділянки в натурі (на місцевості), яка перебуває у приватній власності такого сільського, селищного, міського голови, останній повинен самостійно публічно оголосити про конфлікт інтересів перед розглядом, підготовкою, прийняттям такого рішення.</a:t>
            </a:r>
          </a:p>
        </p:txBody>
      </p:sp>
    </p:spTree>
    <p:extLst>
      <p:ext uri="{BB962C8B-B14F-4D97-AF65-F5344CB8AC3E}">
        <p14:creationId xmlns:p14="http://schemas.microsoft.com/office/powerpoint/2010/main" val="19438768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Oksana\AppData\Local\Microsoft\Windows\INetCache\IE\KEZ3EJ81\shutterstock_304769828_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463550"/>
            <a:ext cx="8890000" cy="593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744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Викривачі</a:t>
            </a:r>
            <a:r>
              <a:rPr lang="ru-RU" dirty="0"/>
              <a:t> </a:t>
            </a:r>
            <a:r>
              <a:rPr lang="ru-RU" dirty="0" err="1"/>
              <a:t>корупції</a:t>
            </a:r>
            <a:endParaRPr lang="ru-RU" dirty="0"/>
          </a:p>
        </p:txBody>
      </p:sp>
      <p:pic>
        <p:nvPicPr>
          <p:cNvPr id="4" name="Объект 3"/>
          <p:cNvPicPr>
            <a:picLocks noGrp="1" noChangeAspect="1"/>
          </p:cNvPicPr>
          <p:nvPr>
            <p:ph idx="1"/>
          </p:nvPr>
        </p:nvPicPr>
        <p:blipFill>
          <a:blip r:embed="rId2"/>
          <a:stretch>
            <a:fillRect/>
          </a:stretch>
        </p:blipFill>
        <p:spPr>
          <a:xfrm>
            <a:off x="1868646" y="2052638"/>
            <a:ext cx="7416484" cy="4195762"/>
          </a:xfrm>
          <a:prstGeom prst="rect">
            <a:avLst/>
          </a:prstGeom>
        </p:spPr>
      </p:pic>
    </p:spTree>
    <p:extLst>
      <p:ext uri="{BB962C8B-B14F-4D97-AF65-F5344CB8AC3E}">
        <p14:creationId xmlns:p14="http://schemas.microsoft.com/office/powerpoint/2010/main" val="808534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solidFill>
                  <a:srgbClr val="EBEBEB"/>
                </a:solidFill>
              </a:rPr>
              <a:t>НАЗК у </a:t>
            </a:r>
            <a:r>
              <a:rPr lang="ru-RU" sz="2800" dirty="0" err="1">
                <a:solidFill>
                  <a:srgbClr val="EBEBEB"/>
                </a:solidFill>
              </a:rPr>
              <a:t>своїй</a:t>
            </a:r>
            <a:r>
              <a:rPr lang="ru-RU" sz="2800" dirty="0">
                <a:solidFill>
                  <a:srgbClr val="EBEBEB"/>
                </a:solidFill>
              </a:rPr>
              <a:t> </a:t>
            </a:r>
            <a:r>
              <a:rPr lang="ru-RU" sz="2800" dirty="0" err="1">
                <a:solidFill>
                  <a:srgbClr val="EBEBEB"/>
                </a:solidFill>
              </a:rPr>
              <a:t>роботі</a:t>
            </a:r>
            <a:r>
              <a:rPr lang="ru-RU" sz="2800" dirty="0">
                <a:solidFill>
                  <a:srgbClr val="EBEBEB"/>
                </a:solidFill>
              </a:rPr>
              <a:t> з </a:t>
            </a:r>
            <a:r>
              <a:rPr lang="ru-RU" sz="2800" dirty="0" err="1">
                <a:solidFill>
                  <a:srgbClr val="EBEBEB"/>
                </a:solidFill>
              </a:rPr>
              <a:t>викривачами</a:t>
            </a:r>
            <a:r>
              <a:rPr lang="ru-RU" sz="2800" dirty="0">
                <a:solidFill>
                  <a:srgbClr val="EBEBEB"/>
                </a:solidFill>
              </a:rPr>
              <a:t> </a:t>
            </a:r>
            <a:r>
              <a:rPr lang="ru-RU" sz="2800" dirty="0" err="1">
                <a:solidFill>
                  <a:srgbClr val="EBEBEB"/>
                </a:solidFill>
              </a:rPr>
              <a:t>користується</a:t>
            </a:r>
            <a:r>
              <a:rPr lang="ru-RU" sz="2800" dirty="0">
                <a:solidFill>
                  <a:srgbClr val="EBEBEB"/>
                </a:solidFill>
              </a:rPr>
              <a:t> </a:t>
            </a:r>
            <a:r>
              <a:rPr lang="ru-RU" sz="2800" dirty="0" err="1">
                <a:solidFill>
                  <a:srgbClr val="EBEBEB"/>
                </a:solidFill>
              </a:rPr>
              <a:t>формулюванням</a:t>
            </a:r>
            <a:r>
              <a:rPr lang="ru-RU" sz="2800" dirty="0">
                <a:solidFill>
                  <a:srgbClr val="EBEBEB"/>
                </a:solidFill>
              </a:rPr>
              <a:t>, </a:t>
            </a:r>
            <a:r>
              <a:rPr lang="ru-RU" sz="2800" dirty="0" err="1">
                <a:solidFill>
                  <a:srgbClr val="EBEBEB"/>
                </a:solidFill>
              </a:rPr>
              <a:t>поданим</a:t>
            </a:r>
            <a:r>
              <a:rPr lang="ru-RU" sz="2800" dirty="0">
                <a:solidFill>
                  <a:srgbClr val="EBEBEB"/>
                </a:solidFill>
              </a:rPr>
              <a:t> у </a:t>
            </a:r>
            <a:r>
              <a:rPr lang="ru-RU" sz="2800" dirty="0" err="1">
                <a:solidFill>
                  <a:srgbClr val="EBEBEB"/>
                </a:solidFill>
              </a:rPr>
              <a:t>Законі</a:t>
            </a:r>
            <a:r>
              <a:rPr lang="ru-RU" sz="2800" dirty="0">
                <a:solidFill>
                  <a:srgbClr val="EBEBEB"/>
                </a:solidFill>
              </a:rPr>
              <a:t> </a:t>
            </a:r>
            <a:r>
              <a:rPr lang="ru-RU" sz="2800" dirty="0" err="1">
                <a:solidFill>
                  <a:srgbClr val="EBEBEB"/>
                </a:solidFill>
              </a:rPr>
              <a:t>України</a:t>
            </a:r>
            <a:r>
              <a:rPr lang="ru-RU" sz="2800" dirty="0">
                <a:solidFill>
                  <a:srgbClr val="EBEBEB"/>
                </a:solidFill>
              </a:rPr>
              <a:t> «Про </a:t>
            </a:r>
            <a:r>
              <a:rPr lang="ru-RU" sz="2800" dirty="0" err="1">
                <a:solidFill>
                  <a:srgbClr val="EBEBEB"/>
                </a:solidFill>
              </a:rPr>
              <a:t>запобігання</a:t>
            </a:r>
            <a:r>
              <a:rPr lang="ru-RU" sz="2800" dirty="0">
                <a:solidFill>
                  <a:srgbClr val="EBEBEB"/>
                </a:solidFill>
              </a:rPr>
              <a:t> </a:t>
            </a:r>
            <a:r>
              <a:rPr lang="ru-RU" sz="2800" dirty="0" err="1">
                <a:solidFill>
                  <a:srgbClr val="EBEBEB"/>
                </a:solidFill>
              </a:rPr>
              <a:t>корупції</a:t>
            </a:r>
            <a:r>
              <a:rPr lang="ru-RU" sz="2800" dirty="0">
                <a:solidFill>
                  <a:srgbClr val="EBEBEB"/>
                </a:solidFill>
              </a:rPr>
              <a:t>»</a:t>
            </a:r>
            <a:endParaRPr lang="ru-RU" dirty="0"/>
          </a:p>
        </p:txBody>
      </p:sp>
      <p:sp>
        <p:nvSpPr>
          <p:cNvPr id="3" name="Объект 2"/>
          <p:cNvSpPr>
            <a:spLocks noGrp="1"/>
          </p:cNvSpPr>
          <p:nvPr>
            <p:ph idx="1"/>
          </p:nvPr>
        </p:nvSpPr>
        <p:spPr/>
        <p:txBody>
          <a:bodyPr>
            <a:normAutofit fontScale="92500" lnSpcReduction="20000"/>
          </a:bodyPr>
          <a:lstStyle/>
          <a:p>
            <a:pPr algn="just"/>
            <a:r>
              <a:rPr lang="ru-RU" sz="2200" dirty="0"/>
              <a:t>викривач – </a:t>
            </a:r>
            <a:r>
              <a:rPr lang="ru-RU" sz="2200" dirty="0" err="1"/>
              <a:t>це</a:t>
            </a:r>
            <a:r>
              <a:rPr lang="ru-RU" sz="2200" dirty="0"/>
              <a:t> </a:t>
            </a:r>
            <a:r>
              <a:rPr lang="ru-RU" sz="2200" dirty="0" err="1"/>
              <a:t>фізична</a:t>
            </a:r>
            <a:r>
              <a:rPr lang="ru-RU" sz="2200" dirty="0"/>
              <a:t> особа, яка:</a:t>
            </a:r>
          </a:p>
          <a:p>
            <a:pPr algn="just"/>
            <a:endParaRPr lang="ru-RU" sz="2200" dirty="0"/>
          </a:p>
          <a:p>
            <a:pPr algn="just"/>
            <a:r>
              <a:rPr lang="ru-RU" sz="2200" dirty="0" err="1"/>
              <a:t>Володіє</a:t>
            </a:r>
            <a:r>
              <a:rPr lang="ru-RU" sz="2200" dirty="0"/>
              <a:t> </a:t>
            </a:r>
            <a:r>
              <a:rPr lang="ru-RU" sz="2200" dirty="0" err="1"/>
              <a:t>інформацією</a:t>
            </a:r>
            <a:r>
              <a:rPr lang="ru-RU" sz="2200" dirty="0"/>
              <a:t> про </a:t>
            </a:r>
            <a:r>
              <a:rPr lang="ru-RU" sz="2200" dirty="0" err="1"/>
              <a:t>можливі</a:t>
            </a:r>
            <a:r>
              <a:rPr lang="ru-RU" sz="2200" dirty="0"/>
              <a:t> </a:t>
            </a:r>
            <a:r>
              <a:rPr lang="ru-RU" sz="2200" dirty="0" err="1"/>
              <a:t>факти</a:t>
            </a:r>
            <a:r>
              <a:rPr lang="ru-RU" sz="2200" dirty="0"/>
              <a:t> </a:t>
            </a:r>
            <a:r>
              <a:rPr lang="ru-RU" sz="2200" dirty="0" err="1"/>
              <a:t>корупційних</a:t>
            </a:r>
            <a:r>
              <a:rPr lang="ru-RU" sz="2200" dirty="0"/>
              <a:t> </a:t>
            </a:r>
            <a:r>
              <a:rPr lang="ru-RU" sz="2200" dirty="0" err="1"/>
              <a:t>правопорушень</a:t>
            </a:r>
            <a:r>
              <a:rPr lang="ru-RU" sz="2200" dirty="0"/>
              <a:t> – </a:t>
            </a:r>
            <a:r>
              <a:rPr lang="ru-RU" sz="2200" dirty="0" err="1"/>
              <a:t>фактичними</a:t>
            </a:r>
            <a:r>
              <a:rPr lang="ru-RU" sz="2200" dirty="0"/>
              <a:t> </a:t>
            </a:r>
            <a:r>
              <a:rPr lang="ru-RU" sz="2200" dirty="0" err="1"/>
              <a:t>даними</a:t>
            </a:r>
            <a:r>
              <a:rPr lang="ru-RU" sz="2200" dirty="0"/>
              <a:t>, а </a:t>
            </a:r>
            <a:r>
              <a:rPr lang="ru-RU" sz="2200" dirty="0" err="1"/>
              <a:t>саме</a:t>
            </a:r>
            <a:r>
              <a:rPr lang="ru-RU" sz="2200" dirty="0"/>
              <a:t> про </a:t>
            </a:r>
            <a:r>
              <a:rPr lang="ru-RU" sz="2200" dirty="0" err="1"/>
              <a:t>обставини</a:t>
            </a:r>
            <a:r>
              <a:rPr lang="ru-RU" sz="2200" dirty="0"/>
              <a:t> </a:t>
            </a:r>
            <a:r>
              <a:rPr lang="ru-RU" sz="2200" dirty="0" err="1"/>
              <a:t>правопорушення</a:t>
            </a:r>
            <a:r>
              <a:rPr lang="ru-RU" sz="2200" dirty="0"/>
              <a:t>, </a:t>
            </a:r>
            <a:r>
              <a:rPr lang="ru-RU" sz="2200" dirty="0" err="1"/>
              <a:t>місце</a:t>
            </a:r>
            <a:r>
              <a:rPr lang="ru-RU" sz="2200" dirty="0"/>
              <a:t> і час </a:t>
            </a:r>
            <a:r>
              <a:rPr lang="ru-RU" sz="2200" dirty="0" err="1"/>
              <a:t>його</a:t>
            </a:r>
            <a:r>
              <a:rPr lang="ru-RU" sz="2200" dirty="0"/>
              <a:t> </a:t>
            </a:r>
            <a:r>
              <a:rPr lang="ru-RU" sz="2200" dirty="0" err="1"/>
              <a:t>вчинення</a:t>
            </a:r>
            <a:r>
              <a:rPr lang="ru-RU" sz="2200" dirty="0"/>
              <a:t> та особу, яка вчинила </a:t>
            </a:r>
            <a:r>
              <a:rPr lang="ru-RU" sz="2200" dirty="0" err="1"/>
              <a:t>правопорушення</a:t>
            </a:r>
            <a:r>
              <a:rPr lang="ru-RU" sz="2200" dirty="0"/>
              <a:t>;</a:t>
            </a:r>
          </a:p>
          <a:p>
            <a:pPr algn="just"/>
            <a:r>
              <a:rPr lang="ru-RU" sz="2200" dirty="0" err="1"/>
              <a:t>Переконана</a:t>
            </a:r>
            <a:r>
              <a:rPr lang="ru-RU" sz="2200" dirty="0"/>
              <a:t> у </a:t>
            </a:r>
            <a:r>
              <a:rPr lang="ru-RU" sz="2200" dirty="0" err="1"/>
              <a:t>достовірності</a:t>
            </a:r>
            <a:r>
              <a:rPr lang="ru-RU" sz="2200" dirty="0"/>
              <a:t> </a:t>
            </a:r>
            <a:r>
              <a:rPr lang="ru-RU" sz="2200" dirty="0" err="1"/>
              <a:t>цієї</a:t>
            </a:r>
            <a:r>
              <a:rPr lang="ru-RU" sz="2200" dirty="0"/>
              <a:t> </a:t>
            </a:r>
            <a:r>
              <a:rPr lang="ru-RU" sz="2200" dirty="0" err="1"/>
              <a:t>інформації</a:t>
            </a:r>
            <a:r>
              <a:rPr lang="ru-RU" sz="2200" dirty="0"/>
              <a:t>;</a:t>
            </a:r>
          </a:p>
          <a:p>
            <a:pPr algn="just"/>
            <a:r>
              <a:rPr lang="ru-RU" sz="2200" dirty="0" err="1"/>
              <a:t>Отримала</a:t>
            </a:r>
            <a:r>
              <a:rPr lang="ru-RU" sz="2200" dirty="0"/>
              <a:t> </a:t>
            </a:r>
            <a:r>
              <a:rPr lang="ru-RU" sz="2200" dirty="0" err="1"/>
              <a:t>цю</a:t>
            </a:r>
            <a:r>
              <a:rPr lang="ru-RU" sz="2200" dirty="0"/>
              <a:t> </a:t>
            </a:r>
            <a:r>
              <a:rPr lang="ru-RU" sz="2200" dirty="0" err="1"/>
              <a:t>інформацію</a:t>
            </a:r>
            <a:r>
              <a:rPr lang="ru-RU" sz="2200" dirty="0"/>
              <a:t> </a:t>
            </a:r>
            <a:r>
              <a:rPr lang="ru-RU" sz="2200" dirty="0" err="1"/>
              <a:t>під</a:t>
            </a:r>
            <a:r>
              <a:rPr lang="ru-RU" sz="2200" dirty="0"/>
              <a:t> час </a:t>
            </a:r>
            <a:r>
              <a:rPr lang="ru-RU" sz="2200" dirty="0" err="1"/>
              <a:t>трудової</a:t>
            </a:r>
            <a:r>
              <a:rPr lang="ru-RU" sz="2200" dirty="0"/>
              <a:t>, </a:t>
            </a:r>
            <a:r>
              <a:rPr lang="ru-RU" sz="2200" dirty="0" err="1"/>
              <a:t>професійної</a:t>
            </a:r>
            <a:r>
              <a:rPr lang="ru-RU" sz="2200" dirty="0"/>
              <a:t>, </a:t>
            </a:r>
            <a:r>
              <a:rPr lang="ru-RU" sz="2200" dirty="0" err="1"/>
              <a:t>господарської</a:t>
            </a:r>
            <a:r>
              <a:rPr lang="ru-RU" sz="2200" dirty="0"/>
              <a:t>, </a:t>
            </a:r>
            <a:r>
              <a:rPr lang="ru-RU" sz="2200" dirty="0" err="1"/>
              <a:t>громадської</a:t>
            </a:r>
            <a:r>
              <a:rPr lang="ru-RU" sz="2200" dirty="0"/>
              <a:t>, </a:t>
            </a:r>
            <a:r>
              <a:rPr lang="ru-RU" sz="2200" dirty="0" err="1"/>
              <a:t>наукової</a:t>
            </a:r>
            <a:r>
              <a:rPr lang="ru-RU" sz="2200" dirty="0"/>
              <a:t> </a:t>
            </a:r>
            <a:r>
              <a:rPr lang="ru-RU" sz="2200" dirty="0" err="1"/>
              <a:t>діяльності</a:t>
            </a:r>
            <a:r>
              <a:rPr lang="ru-RU" sz="2200" dirty="0"/>
              <a:t>, </a:t>
            </a:r>
            <a:r>
              <a:rPr lang="ru-RU" sz="2200" dirty="0" err="1"/>
              <a:t>проходження</a:t>
            </a:r>
            <a:r>
              <a:rPr lang="ru-RU" sz="2200" dirty="0"/>
              <a:t> </a:t>
            </a:r>
            <a:r>
              <a:rPr lang="ru-RU" sz="2200" dirty="0" err="1"/>
              <a:t>служби</a:t>
            </a:r>
            <a:r>
              <a:rPr lang="ru-RU" sz="2200" dirty="0"/>
              <a:t> </a:t>
            </a:r>
            <a:r>
              <a:rPr lang="ru-RU" sz="2200" dirty="0" err="1"/>
              <a:t>чи</a:t>
            </a:r>
            <a:r>
              <a:rPr lang="ru-RU" sz="2200" dirty="0"/>
              <a:t> </a:t>
            </a:r>
            <a:r>
              <a:rPr lang="ru-RU" sz="2200" dirty="0" err="1"/>
              <a:t>навчання</a:t>
            </a:r>
            <a:r>
              <a:rPr lang="ru-RU" sz="2200" dirty="0"/>
              <a:t>.</a:t>
            </a:r>
          </a:p>
          <a:p>
            <a:pPr algn="just"/>
            <a:r>
              <a:rPr lang="ru-RU" sz="2200" dirty="0" err="1"/>
              <a:t>Якщо</a:t>
            </a:r>
            <a:r>
              <a:rPr lang="ru-RU" sz="2200" dirty="0"/>
              <a:t> </a:t>
            </a:r>
            <a:r>
              <a:rPr lang="ru-RU" sz="2200" dirty="0" err="1"/>
              <a:t>хоча</a:t>
            </a:r>
            <a:r>
              <a:rPr lang="ru-RU" sz="2200" dirty="0"/>
              <a:t> б одна з </a:t>
            </a:r>
            <a:r>
              <a:rPr lang="ru-RU" sz="2200" dirty="0" err="1"/>
              <a:t>цих</a:t>
            </a:r>
            <a:r>
              <a:rPr lang="ru-RU" sz="2200" dirty="0"/>
              <a:t> умов не </a:t>
            </a:r>
            <a:r>
              <a:rPr lang="ru-RU" sz="2200" dirty="0" err="1"/>
              <a:t>виконана</a:t>
            </a:r>
            <a:r>
              <a:rPr lang="ru-RU" sz="2200" dirty="0"/>
              <a:t>, особа не </a:t>
            </a:r>
            <a:r>
              <a:rPr lang="ru-RU" sz="2200" dirty="0" err="1"/>
              <a:t>може</a:t>
            </a:r>
            <a:r>
              <a:rPr lang="ru-RU" sz="2200" dirty="0"/>
              <a:t> </a:t>
            </a:r>
            <a:r>
              <a:rPr lang="ru-RU" sz="2200" dirty="0" err="1"/>
              <a:t>вважатися</a:t>
            </a:r>
            <a:r>
              <a:rPr lang="ru-RU" sz="2200" dirty="0"/>
              <a:t> </a:t>
            </a:r>
            <a:r>
              <a:rPr lang="ru-RU" sz="2200" dirty="0" err="1"/>
              <a:t>викривачем</a:t>
            </a:r>
            <a:r>
              <a:rPr lang="ru-RU" sz="2200" dirty="0"/>
              <a:t>, і НАЗК не </a:t>
            </a:r>
            <a:r>
              <a:rPr lang="ru-RU" sz="2200" dirty="0" err="1"/>
              <a:t>може</a:t>
            </a:r>
            <a:r>
              <a:rPr lang="ru-RU" sz="2200" dirty="0"/>
              <a:t> </a:t>
            </a:r>
            <a:r>
              <a:rPr lang="ru-RU" sz="2200" dirty="0" err="1"/>
              <a:t>розглядати</a:t>
            </a:r>
            <a:r>
              <a:rPr lang="ru-RU" sz="2200" dirty="0"/>
              <a:t> </a:t>
            </a:r>
            <a:r>
              <a:rPr lang="ru-RU" sz="2200" dirty="0" err="1"/>
              <a:t>повідомлення</a:t>
            </a:r>
            <a:r>
              <a:rPr lang="ru-RU" sz="2200" dirty="0"/>
              <a:t> </a:t>
            </a:r>
            <a:r>
              <a:rPr lang="ru-RU" sz="2200" dirty="0" err="1"/>
              <a:t>від</a:t>
            </a:r>
            <a:r>
              <a:rPr lang="ru-RU" sz="2200" dirty="0"/>
              <a:t> </a:t>
            </a:r>
            <a:r>
              <a:rPr lang="ru-RU" sz="2200" dirty="0" err="1"/>
              <a:t>неї</a:t>
            </a:r>
            <a:r>
              <a:rPr lang="ru-RU" sz="2200" dirty="0"/>
              <a:t>.</a:t>
            </a:r>
          </a:p>
          <a:p>
            <a:endParaRPr lang="ru-RU" dirty="0"/>
          </a:p>
        </p:txBody>
      </p:sp>
    </p:spTree>
    <p:extLst>
      <p:ext uri="{BB962C8B-B14F-4D97-AF65-F5344CB8AC3E}">
        <p14:creationId xmlns:p14="http://schemas.microsoft.com/office/powerpoint/2010/main" val="12402549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766482"/>
          </a:xfrm>
        </p:spPr>
        <p:txBody>
          <a:bodyPr/>
          <a:lstStyle/>
          <a:p>
            <a:r>
              <a:rPr lang="ru-RU" sz="1800" dirty="0"/>
              <a:t>Проект закону </a:t>
            </a:r>
            <a:r>
              <a:rPr lang="ru-RU" sz="1800" dirty="0" err="1"/>
              <a:t>України</a:t>
            </a:r>
            <a:r>
              <a:rPr lang="ru-RU" sz="1800" dirty="0"/>
              <a:t> «Про </a:t>
            </a:r>
            <a:r>
              <a:rPr lang="ru-RU" sz="1800" dirty="0" err="1"/>
              <a:t>захист</a:t>
            </a:r>
            <a:r>
              <a:rPr lang="ru-RU" sz="1800" dirty="0"/>
              <a:t> </a:t>
            </a:r>
            <a:r>
              <a:rPr lang="ru-RU" sz="1800" dirty="0" err="1"/>
              <a:t>викривачів</a:t>
            </a:r>
            <a:r>
              <a:rPr lang="ru-RU" sz="1800" dirty="0"/>
              <a:t> і </a:t>
            </a:r>
            <a:r>
              <a:rPr lang="ru-RU" sz="1800" dirty="0" err="1"/>
              <a:t>розкриття</a:t>
            </a:r>
            <a:r>
              <a:rPr lang="ru-RU" sz="1800" dirty="0"/>
              <a:t> </a:t>
            </a:r>
            <a:r>
              <a:rPr lang="ru-RU" sz="1800" dirty="0" err="1"/>
              <a:t>інформації</a:t>
            </a:r>
            <a:r>
              <a:rPr lang="ru-RU" sz="1800" dirty="0"/>
              <a:t> про шкоду </a:t>
            </a:r>
            <a:r>
              <a:rPr lang="ru-RU" sz="1800" dirty="0" err="1"/>
              <a:t>або</a:t>
            </a:r>
            <a:r>
              <a:rPr lang="ru-RU" sz="1800" dirty="0"/>
              <a:t> </a:t>
            </a:r>
            <a:r>
              <a:rPr lang="ru-RU" sz="1800" dirty="0" err="1"/>
              <a:t>загрозу</a:t>
            </a:r>
            <a:r>
              <a:rPr lang="ru-RU" sz="1800" dirty="0"/>
              <a:t> </a:t>
            </a:r>
            <a:r>
              <a:rPr lang="ru-RU" sz="1800" dirty="0" err="1"/>
              <a:t>суспільним</a:t>
            </a:r>
            <a:r>
              <a:rPr lang="ru-RU" sz="1800" dirty="0"/>
              <a:t> </a:t>
            </a:r>
            <a:r>
              <a:rPr lang="ru-RU" sz="1800" dirty="0" err="1"/>
              <a:t>інтересам</a:t>
            </a:r>
            <a:r>
              <a:rPr lang="ru-RU" sz="1800" dirty="0"/>
              <a:t>»</a:t>
            </a:r>
          </a:p>
        </p:txBody>
      </p:sp>
      <p:sp>
        <p:nvSpPr>
          <p:cNvPr id="3" name="Объект 2"/>
          <p:cNvSpPr>
            <a:spLocks noGrp="1"/>
          </p:cNvSpPr>
          <p:nvPr>
            <p:ph idx="1"/>
          </p:nvPr>
        </p:nvSpPr>
        <p:spPr>
          <a:xfrm>
            <a:off x="275574" y="1252604"/>
            <a:ext cx="11916426" cy="5398718"/>
          </a:xfrm>
        </p:spPr>
        <p:txBody>
          <a:bodyPr>
            <a:normAutofit fontScale="25000" lnSpcReduction="20000"/>
          </a:bodyPr>
          <a:lstStyle/>
          <a:p>
            <a:pPr algn="just"/>
            <a:r>
              <a:rPr lang="ru-RU" sz="7200" dirty="0"/>
              <a:t>викривач - </a:t>
            </a:r>
            <a:r>
              <a:rPr lang="ru-RU" sz="7200" dirty="0" err="1"/>
              <a:t>фізична</a:t>
            </a:r>
            <a:r>
              <a:rPr lang="ru-RU" sz="7200" dirty="0"/>
              <a:t> особа, яка за </a:t>
            </a:r>
            <a:r>
              <a:rPr lang="ru-RU" sz="7200" dirty="0" err="1"/>
              <a:t>наявності</a:t>
            </a:r>
            <a:r>
              <a:rPr lang="ru-RU" sz="7200" dirty="0"/>
              <a:t> </a:t>
            </a:r>
            <a:r>
              <a:rPr lang="ru-RU" sz="7200" dirty="0" err="1"/>
              <a:t>обґрунтованого</a:t>
            </a:r>
            <a:r>
              <a:rPr lang="ru-RU" sz="7200" dirty="0"/>
              <a:t> </a:t>
            </a:r>
            <a:r>
              <a:rPr lang="ru-RU" sz="7200" dirty="0" err="1"/>
              <a:t>переконання</a:t>
            </a:r>
            <a:r>
              <a:rPr lang="ru-RU" sz="7200" dirty="0"/>
              <a:t>, </a:t>
            </a:r>
            <a:r>
              <a:rPr lang="ru-RU" sz="7200" dirty="0" err="1"/>
              <a:t>що</a:t>
            </a:r>
            <a:r>
              <a:rPr lang="ru-RU" sz="7200" dirty="0"/>
              <a:t> </a:t>
            </a:r>
            <a:r>
              <a:rPr lang="ru-RU" sz="7200" dirty="0" err="1"/>
              <a:t>інформація</a:t>
            </a:r>
            <a:r>
              <a:rPr lang="ru-RU" sz="7200" dirty="0"/>
              <a:t> є </a:t>
            </a:r>
            <a:r>
              <a:rPr lang="ru-RU" sz="7200" dirty="0" err="1"/>
              <a:t>достовірною</a:t>
            </a:r>
            <a:r>
              <a:rPr lang="ru-RU" sz="7200" dirty="0"/>
              <a:t>, </a:t>
            </a:r>
            <a:r>
              <a:rPr lang="ru-RU" sz="7200" dirty="0" err="1"/>
              <a:t>розкрила</a:t>
            </a:r>
            <a:r>
              <a:rPr lang="ru-RU" sz="7200" dirty="0"/>
              <a:t>, </a:t>
            </a:r>
            <a:r>
              <a:rPr lang="ru-RU" sz="7200" dirty="0" err="1"/>
              <a:t>або</a:t>
            </a:r>
            <a:r>
              <a:rPr lang="ru-RU" sz="7200" dirty="0"/>
              <a:t> </a:t>
            </a:r>
            <a:r>
              <a:rPr lang="ru-RU" sz="7200" dirty="0" err="1"/>
              <a:t>здійснила</a:t>
            </a:r>
            <a:r>
              <a:rPr lang="ru-RU" sz="7200" dirty="0"/>
              <a:t> </a:t>
            </a:r>
            <a:r>
              <a:rPr lang="ru-RU" sz="7200" dirty="0" err="1"/>
              <a:t>підтверджену</a:t>
            </a:r>
            <a:r>
              <a:rPr lang="ru-RU" sz="7200" dirty="0"/>
              <a:t> </a:t>
            </a:r>
            <a:r>
              <a:rPr lang="ru-RU" sz="7200" dirty="0" err="1"/>
              <a:t>реальними</a:t>
            </a:r>
            <a:r>
              <a:rPr lang="ru-RU" sz="7200" dirty="0"/>
              <a:t> </a:t>
            </a:r>
            <a:r>
              <a:rPr lang="ru-RU" sz="7200" dirty="0" err="1"/>
              <a:t>діями</a:t>
            </a:r>
            <a:r>
              <a:rPr lang="ru-RU" sz="7200" dirty="0"/>
              <a:t> </a:t>
            </a:r>
            <a:r>
              <a:rPr lang="ru-RU" sz="7200" dirty="0" err="1"/>
              <a:t>спробу</a:t>
            </a:r>
            <a:r>
              <a:rPr lang="ru-RU" sz="7200" dirty="0"/>
              <a:t> </a:t>
            </a:r>
            <a:r>
              <a:rPr lang="ru-RU" sz="7200" dirty="0" err="1"/>
              <a:t>розкрити</a:t>
            </a:r>
            <a:r>
              <a:rPr lang="ru-RU" sz="7200" dirty="0"/>
              <a:t> </a:t>
            </a:r>
            <a:r>
              <a:rPr lang="ru-RU" sz="7200" dirty="0" err="1"/>
              <a:t>інформацію</a:t>
            </a:r>
            <a:r>
              <a:rPr lang="ru-RU" sz="7200" dirty="0"/>
              <a:t> про шкоду </a:t>
            </a:r>
            <a:r>
              <a:rPr lang="ru-RU" sz="7200" dirty="0" err="1"/>
              <a:t>або</a:t>
            </a:r>
            <a:r>
              <a:rPr lang="ru-RU" sz="7200" dirty="0"/>
              <a:t> </a:t>
            </a:r>
            <a:r>
              <a:rPr lang="ru-RU" sz="7200" dirty="0" err="1"/>
              <a:t>загрозу</a:t>
            </a:r>
            <a:r>
              <a:rPr lang="ru-RU" sz="7200" dirty="0"/>
              <a:t> </a:t>
            </a:r>
            <a:r>
              <a:rPr lang="ru-RU" sz="7200" dirty="0" err="1"/>
              <a:t>суспільним</a:t>
            </a:r>
            <a:r>
              <a:rPr lang="ru-RU" sz="7200" dirty="0"/>
              <a:t> </a:t>
            </a:r>
            <a:r>
              <a:rPr lang="ru-RU" sz="7200" dirty="0" err="1"/>
              <a:t>інтересам</a:t>
            </a:r>
            <a:r>
              <a:rPr lang="ru-RU" sz="7200" dirty="0"/>
              <a:t> з боку </a:t>
            </a:r>
            <a:r>
              <a:rPr lang="ru-RU" sz="7200" dirty="0" err="1"/>
              <a:t>інших</a:t>
            </a:r>
            <a:r>
              <a:rPr lang="ru-RU" sz="7200" dirty="0"/>
              <a:t> </a:t>
            </a:r>
            <a:r>
              <a:rPr lang="ru-RU" sz="7200" dirty="0" err="1"/>
              <a:t>осіб</a:t>
            </a:r>
            <a:r>
              <a:rPr lang="ru-RU" sz="7200" dirty="0"/>
              <a:t>, </a:t>
            </a:r>
            <a:r>
              <a:rPr lang="ru-RU" sz="7200" dirty="0" err="1"/>
              <a:t>якщо</a:t>
            </a:r>
            <a:r>
              <a:rPr lang="ru-RU" sz="7200" dirty="0"/>
              <a:t> </a:t>
            </a:r>
            <a:r>
              <a:rPr lang="ru-RU" sz="7200" dirty="0" err="1"/>
              <a:t>така</a:t>
            </a:r>
            <a:r>
              <a:rPr lang="ru-RU" sz="7200" dirty="0"/>
              <a:t> </a:t>
            </a:r>
            <a:r>
              <a:rPr lang="ru-RU" sz="7200" dirty="0" err="1"/>
              <a:t>інформація</a:t>
            </a:r>
            <a:r>
              <a:rPr lang="ru-RU" sz="7200" dirty="0"/>
              <a:t> стала </a:t>
            </a:r>
            <a:r>
              <a:rPr lang="ru-RU" sz="7200" dirty="0" err="1"/>
              <a:t>їй</a:t>
            </a:r>
            <a:r>
              <a:rPr lang="ru-RU" sz="7200" dirty="0"/>
              <a:t> </a:t>
            </a:r>
            <a:r>
              <a:rPr lang="ru-RU" sz="7200" dirty="0" err="1"/>
              <a:t>відома</a:t>
            </a:r>
            <a:r>
              <a:rPr lang="ru-RU" sz="7200" dirty="0"/>
              <a:t> у </a:t>
            </a:r>
            <a:r>
              <a:rPr lang="ru-RU" sz="7200" dirty="0" err="1"/>
              <a:t>зв'язку</a:t>
            </a:r>
            <a:r>
              <a:rPr lang="ru-RU" sz="7200" dirty="0"/>
              <a:t> з </a:t>
            </a:r>
            <a:r>
              <a:rPr lang="ru-RU" sz="7200" dirty="0" err="1"/>
              <a:t>її</a:t>
            </a:r>
            <a:r>
              <a:rPr lang="ru-RU" sz="7200" dirty="0"/>
              <a:t> трудовою, </a:t>
            </a:r>
            <a:r>
              <a:rPr lang="ru-RU" sz="7200" dirty="0" err="1"/>
              <a:t>професійною</a:t>
            </a:r>
            <a:r>
              <a:rPr lang="ru-RU" sz="7200" dirty="0"/>
              <a:t>, </a:t>
            </a:r>
            <a:r>
              <a:rPr lang="ru-RU" sz="7200" dirty="0" err="1"/>
              <a:t>господарською</a:t>
            </a:r>
            <a:r>
              <a:rPr lang="ru-RU" sz="7200" dirty="0"/>
              <a:t>, </a:t>
            </a:r>
            <a:r>
              <a:rPr lang="ru-RU" sz="7200" dirty="0" err="1"/>
              <a:t>громадською</a:t>
            </a:r>
            <a:r>
              <a:rPr lang="ru-RU" sz="7200" dirty="0"/>
              <a:t>, </a:t>
            </a:r>
            <a:r>
              <a:rPr lang="ru-RU" sz="7200" dirty="0" err="1"/>
              <a:t>науковою</a:t>
            </a:r>
            <a:r>
              <a:rPr lang="ru-RU" sz="7200" dirty="0"/>
              <a:t> </a:t>
            </a:r>
            <a:r>
              <a:rPr lang="ru-RU" sz="7200" dirty="0" err="1"/>
              <a:t>діяльністю</a:t>
            </a:r>
            <a:r>
              <a:rPr lang="ru-RU" sz="7200" dirty="0"/>
              <a:t>, </a:t>
            </a:r>
            <a:r>
              <a:rPr lang="ru-RU" sz="7200" dirty="0" err="1"/>
              <a:t>проходженням</a:t>
            </a:r>
            <a:r>
              <a:rPr lang="ru-RU" sz="7200" dirty="0"/>
              <a:t> нею </a:t>
            </a:r>
            <a:r>
              <a:rPr lang="ru-RU" sz="7200" dirty="0" err="1"/>
              <a:t>служби</a:t>
            </a:r>
            <a:r>
              <a:rPr lang="ru-RU" sz="7200" dirty="0"/>
              <a:t> </a:t>
            </a:r>
            <a:r>
              <a:rPr lang="ru-RU" sz="7200" dirty="0" err="1"/>
              <a:t>чи</a:t>
            </a:r>
            <a:r>
              <a:rPr lang="ru-RU" sz="7200" dirty="0"/>
              <a:t> </a:t>
            </a:r>
            <a:r>
              <a:rPr lang="ru-RU" sz="7200" dirty="0" err="1"/>
              <a:t>навчання</a:t>
            </a:r>
            <a:r>
              <a:rPr lang="ru-RU" sz="7200" dirty="0"/>
              <a:t> </a:t>
            </a:r>
            <a:r>
              <a:rPr lang="ru-RU" sz="7200" dirty="0" err="1"/>
              <a:t>або</a:t>
            </a:r>
            <a:r>
              <a:rPr lang="ru-RU" sz="7200" dirty="0"/>
              <a:t> </a:t>
            </a:r>
            <a:r>
              <a:rPr lang="ru-RU" sz="7200" dirty="0" err="1"/>
              <a:t>її</a:t>
            </a:r>
            <a:r>
              <a:rPr lang="ru-RU" sz="7200" dirty="0"/>
              <a:t> </a:t>
            </a:r>
            <a:r>
              <a:rPr lang="ru-RU" sz="7200" dirty="0" err="1"/>
              <a:t>участю</a:t>
            </a:r>
            <a:r>
              <a:rPr lang="ru-RU" sz="7200" dirty="0"/>
              <a:t> у </a:t>
            </a:r>
            <a:r>
              <a:rPr lang="ru-RU" sz="7200" dirty="0" err="1"/>
              <a:t>передбачених</a:t>
            </a:r>
            <a:r>
              <a:rPr lang="ru-RU" sz="7200" dirty="0"/>
              <a:t> </a:t>
            </a:r>
            <a:r>
              <a:rPr lang="ru-RU" sz="7200" dirty="0" err="1"/>
              <a:t>законодавством</a:t>
            </a:r>
            <a:r>
              <a:rPr lang="ru-RU" sz="7200" dirty="0"/>
              <a:t> процедурах, </a:t>
            </a:r>
            <a:r>
              <a:rPr lang="ru-RU" sz="7200" dirty="0" err="1"/>
              <a:t>які</a:t>
            </a:r>
            <a:r>
              <a:rPr lang="ru-RU" sz="7200" dirty="0"/>
              <a:t> є </a:t>
            </a:r>
            <a:r>
              <a:rPr lang="ru-RU" sz="7200" dirty="0" err="1"/>
              <a:t>обов'язковими</a:t>
            </a:r>
            <a:r>
              <a:rPr lang="ru-RU" sz="7200" dirty="0"/>
              <a:t> для початку </a:t>
            </a:r>
            <a:r>
              <a:rPr lang="ru-RU" sz="7200" dirty="0" err="1"/>
              <a:t>такої</a:t>
            </a:r>
            <a:r>
              <a:rPr lang="ru-RU" sz="7200" dirty="0"/>
              <a:t> </a:t>
            </a:r>
            <a:r>
              <a:rPr lang="ru-RU" sz="7200" dirty="0" err="1"/>
              <a:t>діяльності</a:t>
            </a:r>
            <a:r>
              <a:rPr lang="ru-RU" sz="7200" dirty="0"/>
              <a:t>, </a:t>
            </a:r>
            <a:r>
              <a:rPr lang="ru-RU" sz="7200" dirty="0" err="1"/>
              <a:t>проходження</a:t>
            </a:r>
            <a:r>
              <a:rPr lang="ru-RU" sz="7200" dirty="0"/>
              <a:t> </a:t>
            </a:r>
            <a:r>
              <a:rPr lang="ru-RU" sz="7200" dirty="0" err="1"/>
              <a:t>служби</a:t>
            </a:r>
            <a:r>
              <a:rPr lang="ru-RU" sz="7200" dirty="0"/>
              <a:t> </a:t>
            </a:r>
            <a:r>
              <a:rPr lang="ru-RU" sz="7200" dirty="0" err="1"/>
              <a:t>чи</a:t>
            </a:r>
            <a:r>
              <a:rPr lang="ru-RU" sz="7200" dirty="0"/>
              <a:t> </a:t>
            </a:r>
            <a:r>
              <a:rPr lang="ru-RU" sz="7200" dirty="0" err="1"/>
              <a:t>навчання</a:t>
            </a:r>
            <a:r>
              <a:rPr lang="ru-RU" sz="7200" dirty="0"/>
              <a:t>;</a:t>
            </a:r>
          </a:p>
          <a:p>
            <a:pPr algn="just"/>
            <a:r>
              <a:rPr lang="ru-RU" sz="7200" dirty="0"/>
              <a:t>2) </a:t>
            </a:r>
            <a:r>
              <a:rPr lang="ru-RU" sz="7200" dirty="0" err="1"/>
              <a:t>інформація</a:t>
            </a:r>
            <a:r>
              <a:rPr lang="ru-RU" sz="7200" dirty="0"/>
              <a:t> про шкоду </a:t>
            </a:r>
            <a:r>
              <a:rPr lang="ru-RU" sz="7200" dirty="0" err="1"/>
              <a:t>або</a:t>
            </a:r>
            <a:r>
              <a:rPr lang="ru-RU" sz="7200" dirty="0"/>
              <a:t> </a:t>
            </a:r>
            <a:r>
              <a:rPr lang="ru-RU" sz="7200" dirty="0" err="1"/>
              <a:t>загрозу</a:t>
            </a:r>
            <a:r>
              <a:rPr lang="ru-RU" sz="7200" dirty="0"/>
              <a:t> </a:t>
            </a:r>
            <a:r>
              <a:rPr lang="ru-RU" sz="7200" dirty="0" err="1"/>
              <a:t>суспільним</a:t>
            </a:r>
            <a:r>
              <a:rPr lang="ru-RU" sz="7200" dirty="0"/>
              <a:t> </a:t>
            </a:r>
            <a:r>
              <a:rPr lang="ru-RU" sz="7200" dirty="0" err="1"/>
              <a:t>інтересам</a:t>
            </a:r>
            <a:r>
              <a:rPr lang="ru-RU" sz="7200" dirty="0"/>
              <a:t> - </a:t>
            </a:r>
            <a:r>
              <a:rPr lang="ru-RU" sz="7200" dirty="0" err="1"/>
              <a:t>це</a:t>
            </a:r>
            <a:r>
              <a:rPr lang="ru-RU" sz="7200" dirty="0"/>
              <a:t> </a:t>
            </a:r>
            <a:r>
              <a:rPr lang="ru-RU" sz="7200" dirty="0" err="1"/>
              <a:t>інформація</a:t>
            </a:r>
            <a:r>
              <a:rPr lang="ru-RU" sz="7200" dirty="0"/>
              <a:t> про:</a:t>
            </a:r>
          </a:p>
          <a:p>
            <a:pPr algn="just"/>
            <a:r>
              <a:rPr lang="ru-RU" sz="7200" dirty="0" err="1"/>
              <a:t>порушення</a:t>
            </a:r>
            <a:r>
              <a:rPr lang="ru-RU" sz="7200" dirty="0"/>
              <a:t> прав </a:t>
            </a:r>
            <a:r>
              <a:rPr lang="ru-RU" sz="7200" dirty="0" err="1"/>
              <a:t>людини</a:t>
            </a:r>
            <a:r>
              <a:rPr lang="ru-RU" sz="7200" dirty="0"/>
              <a:t>;</a:t>
            </a:r>
          </a:p>
          <a:p>
            <a:pPr algn="just"/>
            <a:r>
              <a:rPr lang="ru-RU" sz="7200" dirty="0" err="1"/>
              <a:t>кримінальне</a:t>
            </a:r>
            <a:r>
              <a:rPr lang="ru-RU" sz="7200" dirty="0"/>
              <a:t> </a:t>
            </a:r>
            <a:r>
              <a:rPr lang="ru-RU" sz="7200" dirty="0" err="1"/>
              <a:t>правопорушення</a:t>
            </a:r>
            <a:r>
              <a:rPr lang="ru-RU" sz="7200" dirty="0"/>
              <a:t>, у тому </a:t>
            </a:r>
            <a:r>
              <a:rPr lang="ru-RU" sz="7200" dirty="0" err="1"/>
              <a:t>числі</a:t>
            </a:r>
            <a:r>
              <a:rPr lang="ru-RU" sz="7200" dirty="0"/>
              <a:t> </a:t>
            </a:r>
            <a:r>
              <a:rPr lang="ru-RU" sz="7200" dirty="0" err="1"/>
              <a:t>незакінчене</a:t>
            </a:r>
            <a:r>
              <a:rPr lang="ru-RU" sz="7200" dirty="0"/>
              <a:t>;</a:t>
            </a:r>
          </a:p>
          <a:p>
            <a:pPr algn="just"/>
            <a:r>
              <a:rPr lang="ru-RU" sz="7200" dirty="0" err="1"/>
              <a:t>аварії</a:t>
            </a:r>
            <a:r>
              <a:rPr lang="ru-RU" sz="7200" dirty="0"/>
              <a:t>, </a:t>
            </a:r>
            <a:r>
              <a:rPr lang="ru-RU" sz="7200" dirty="0" err="1"/>
              <a:t>катастрофи</a:t>
            </a:r>
            <a:r>
              <a:rPr lang="ru-RU" sz="7200" dirty="0"/>
              <a:t>, </a:t>
            </a:r>
            <a:r>
              <a:rPr lang="ru-RU" sz="7200" dirty="0" err="1"/>
              <a:t>небезпечні</a:t>
            </a:r>
            <a:r>
              <a:rPr lang="ru-RU" sz="7200" dirty="0"/>
              <a:t> </a:t>
            </a:r>
            <a:r>
              <a:rPr lang="ru-RU" sz="7200" dirty="0" err="1"/>
              <a:t>природні</a:t>
            </a:r>
            <a:r>
              <a:rPr lang="ru-RU" sz="7200" dirty="0"/>
              <a:t> </a:t>
            </a:r>
            <a:r>
              <a:rPr lang="ru-RU" sz="7200" dirty="0" err="1"/>
              <a:t>явища</a:t>
            </a:r>
            <a:r>
              <a:rPr lang="ru-RU" sz="7200" dirty="0"/>
              <a:t> та </a:t>
            </a:r>
            <a:r>
              <a:rPr lang="ru-RU" sz="7200" dirty="0" err="1"/>
              <a:t>інші</a:t>
            </a:r>
            <a:r>
              <a:rPr lang="ru-RU" sz="7200" dirty="0"/>
              <a:t> </a:t>
            </a:r>
            <a:r>
              <a:rPr lang="ru-RU" sz="7200" dirty="0" err="1"/>
              <a:t>надзвичайні</a:t>
            </a:r>
            <a:r>
              <a:rPr lang="ru-RU" sz="7200" dirty="0"/>
              <a:t> </a:t>
            </a:r>
            <a:r>
              <a:rPr lang="ru-RU" sz="7200" dirty="0" err="1"/>
              <a:t>події</a:t>
            </a:r>
            <a:r>
              <a:rPr lang="ru-RU" sz="7200" dirty="0"/>
              <a:t>, </a:t>
            </a:r>
            <a:r>
              <a:rPr lang="ru-RU" sz="7200" dirty="0" err="1"/>
              <a:t>що</a:t>
            </a:r>
            <a:r>
              <a:rPr lang="ru-RU" sz="7200" dirty="0"/>
              <a:t> </a:t>
            </a:r>
            <a:r>
              <a:rPr lang="ru-RU" sz="7200" dirty="0" err="1"/>
              <a:t>сталися</a:t>
            </a:r>
            <a:r>
              <a:rPr lang="ru-RU" sz="7200" dirty="0"/>
              <a:t> </a:t>
            </a:r>
            <a:r>
              <a:rPr lang="ru-RU" sz="7200" dirty="0" err="1"/>
              <a:t>або</a:t>
            </a:r>
            <a:r>
              <a:rPr lang="ru-RU" sz="7200" dirty="0"/>
              <a:t> </a:t>
            </a:r>
            <a:r>
              <a:rPr lang="ru-RU" sz="7200" dirty="0" err="1"/>
              <a:t>небезпека</a:t>
            </a:r>
            <a:r>
              <a:rPr lang="ru-RU" sz="7200" dirty="0"/>
              <a:t> </a:t>
            </a:r>
            <a:r>
              <a:rPr lang="ru-RU" sz="7200" dirty="0" err="1"/>
              <a:t>яких</a:t>
            </a:r>
            <a:r>
              <a:rPr lang="ru-RU" sz="7200" dirty="0"/>
              <a:t> реально </a:t>
            </a:r>
            <a:r>
              <a:rPr lang="ru-RU" sz="7200" dirty="0" err="1"/>
              <a:t>виникла</a:t>
            </a:r>
            <a:r>
              <a:rPr lang="ru-RU" sz="7200" dirty="0"/>
              <a:t>;</a:t>
            </a:r>
          </a:p>
          <a:p>
            <a:pPr algn="just"/>
            <a:r>
              <a:rPr lang="ru-RU" sz="7200" dirty="0" err="1"/>
              <a:t>харчові</a:t>
            </a:r>
            <a:r>
              <a:rPr lang="ru-RU" sz="7200" dirty="0"/>
              <a:t> </a:t>
            </a:r>
            <a:r>
              <a:rPr lang="ru-RU" sz="7200" dirty="0" err="1"/>
              <a:t>продукти</a:t>
            </a:r>
            <a:r>
              <a:rPr lang="ru-RU" sz="7200" dirty="0"/>
              <a:t>, і </a:t>
            </a:r>
            <a:r>
              <a:rPr lang="ru-RU" sz="7200" dirty="0" err="1"/>
              <a:t>предмети</a:t>
            </a:r>
            <a:r>
              <a:rPr lang="ru-RU" sz="7200" dirty="0"/>
              <a:t> </a:t>
            </a:r>
            <a:r>
              <a:rPr lang="ru-RU" sz="7200" dirty="0" err="1"/>
              <a:t>побуту</a:t>
            </a:r>
            <a:r>
              <a:rPr lang="ru-RU" sz="7200" dirty="0"/>
              <a:t> </a:t>
            </a:r>
            <a:r>
              <a:rPr lang="ru-RU" sz="7200" dirty="0" err="1"/>
              <a:t>або</a:t>
            </a:r>
            <a:r>
              <a:rPr lang="ru-RU" sz="7200" dirty="0"/>
              <a:t> </a:t>
            </a:r>
            <a:r>
              <a:rPr lang="ru-RU" sz="7200" dirty="0" err="1"/>
              <a:t>загрозу</a:t>
            </a:r>
            <a:r>
              <a:rPr lang="ru-RU" sz="7200" dirty="0"/>
              <a:t> </a:t>
            </a:r>
            <a:r>
              <a:rPr lang="ru-RU" sz="7200" dirty="0" err="1"/>
              <a:t>погіршення</a:t>
            </a:r>
            <a:r>
              <a:rPr lang="ru-RU" sz="7200" dirty="0"/>
              <a:t> </a:t>
            </a:r>
            <a:r>
              <a:rPr lang="ru-RU" sz="7200" dirty="0" err="1"/>
              <a:t>їхньої</a:t>
            </a:r>
            <a:r>
              <a:rPr lang="ru-RU" sz="7200" dirty="0"/>
              <a:t> </a:t>
            </a:r>
            <a:r>
              <a:rPr lang="ru-RU" sz="7200" dirty="0" err="1"/>
              <a:t>якості</a:t>
            </a:r>
            <a:r>
              <a:rPr lang="ru-RU" sz="7200" dirty="0"/>
              <a:t>, </a:t>
            </a:r>
            <a:r>
              <a:rPr lang="ru-RU" sz="7200" dirty="0" err="1"/>
              <a:t>які</a:t>
            </a:r>
            <a:r>
              <a:rPr lang="ru-RU" sz="7200" dirty="0"/>
              <a:t> є </a:t>
            </a:r>
            <a:r>
              <a:rPr lang="ru-RU" sz="7200" dirty="0" err="1"/>
              <a:t>небезпечними</a:t>
            </a:r>
            <a:r>
              <a:rPr lang="ru-RU" sz="7200" dirty="0"/>
              <a:t> для </a:t>
            </a:r>
            <a:r>
              <a:rPr lang="ru-RU" sz="7200" dirty="0" err="1"/>
              <a:t>життя</a:t>
            </a:r>
            <a:r>
              <a:rPr lang="ru-RU" sz="7200" dirty="0"/>
              <a:t> і </a:t>
            </a:r>
            <a:r>
              <a:rPr lang="ru-RU" sz="7200" dirty="0" err="1"/>
              <a:t>здоров'я</a:t>
            </a:r>
            <a:r>
              <a:rPr lang="ru-RU" sz="7200" dirty="0"/>
              <a:t> </a:t>
            </a:r>
            <a:r>
              <a:rPr lang="ru-RU" sz="7200" dirty="0" err="1"/>
              <a:t>людини</a:t>
            </a:r>
            <a:r>
              <a:rPr lang="ru-RU" sz="7200" dirty="0"/>
              <a:t>;</a:t>
            </a:r>
          </a:p>
          <a:p>
            <a:pPr algn="just"/>
            <a:r>
              <a:rPr lang="ru-RU" sz="7200" dirty="0" err="1"/>
              <a:t>адміністративне</a:t>
            </a:r>
            <a:r>
              <a:rPr lang="ru-RU" sz="7200" dirty="0"/>
              <a:t> </a:t>
            </a:r>
            <a:r>
              <a:rPr lang="ru-RU" sz="7200" dirty="0" err="1"/>
              <a:t>правопорушення</a:t>
            </a:r>
            <a:r>
              <a:rPr lang="ru-RU" sz="7200" dirty="0"/>
              <a:t>, </a:t>
            </a:r>
            <a:r>
              <a:rPr lang="ru-RU" sz="7200" dirty="0" err="1"/>
              <a:t>пов'язане</a:t>
            </a:r>
            <a:r>
              <a:rPr lang="ru-RU" sz="7200" dirty="0"/>
              <a:t> з </a:t>
            </a:r>
            <a:r>
              <a:rPr lang="ru-RU" sz="7200" dirty="0" err="1"/>
              <a:t>корупцією</a:t>
            </a:r>
            <a:r>
              <a:rPr lang="ru-RU" sz="7200" dirty="0"/>
              <a:t>; </a:t>
            </a:r>
            <a:r>
              <a:rPr lang="ru-RU" sz="7200" dirty="0" err="1"/>
              <a:t>дисциплінарний</a:t>
            </a:r>
            <a:r>
              <a:rPr lang="ru-RU" sz="7200" dirty="0"/>
              <a:t> проступок, </a:t>
            </a:r>
            <a:r>
              <a:rPr lang="ru-RU" sz="7200" dirty="0" err="1"/>
              <a:t>адміністративне</a:t>
            </a:r>
            <a:r>
              <a:rPr lang="ru-RU" sz="7200" dirty="0"/>
              <a:t> </a:t>
            </a:r>
            <a:r>
              <a:rPr lang="ru-RU" sz="7200" dirty="0" err="1"/>
              <a:t>правопорушення</a:t>
            </a:r>
            <a:r>
              <a:rPr lang="ru-RU" sz="7200" dirty="0"/>
              <a:t>, </a:t>
            </a:r>
            <a:r>
              <a:rPr lang="ru-RU" sz="7200" dirty="0" err="1"/>
              <a:t>інші</a:t>
            </a:r>
            <a:r>
              <a:rPr lang="ru-RU" sz="7200" dirty="0"/>
              <a:t> </a:t>
            </a:r>
            <a:r>
              <a:rPr lang="ru-RU" sz="7200" dirty="0" err="1"/>
              <a:t>дії</a:t>
            </a:r>
            <a:r>
              <a:rPr lang="ru-RU" sz="7200" dirty="0"/>
              <a:t> </a:t>
            </a:r>
            <a:r>
              <a:rPr lang="ru-RU" sz="7200" dirty="0" err="1"/>
              <a:t>або</a:t>
            </a:r>
            <a:r>
              <a:rPr lang="ru-RU" sz="7200" dirty="0"/>
              <a:t> </a:t>
            </a:r>
            <a:r>
              <a:rPr lang="ru-RU" sz="7200" dirty="0" err="1"/>
              <a:t>бездіяльність</a:t>
            </a:r>
            <a:r>
              <a:rPr lang="ru-RU" sz="7200" dirty="0"/>
              <a:t> </a:t>
            </a:r>
            <a:r>
              <a:rPr lang="ru-RU" sz="7200" dirty="0" err="1"/>
              <a:t>суб'єктів</a:t>
            </a:r>
            <a:r>
              <a:rPr lang="ru-RU" sz="7200" dirty="0"/>
              <a:t> </a:t>
            </a:r>
            <a:r>
              <a:rPr lang="ru-RU" sz="7200" dirty="0" err="1"/>
              <a:t>владних</a:t>
            </a:r>
            <a:r>
              <a:rPr lang="ru-RU" sz="7200" dirty="0"/>
              <a:t> </a:t>
            </a:r>
            <a:r>
              <a:rPr lang="ru-RU" sz="7200" dirty="0" err="1"/>
              <a:t>повноважень</a:t>
            </a:r>
            <a:r>
              <a:rPr lang="ru-RU" sz="7200" dirty="0"/>
              <a:t>, </a:t>
            </a:r>
            <a:r>
              <a:rPr lang="ru-RU" sz="7200" dirty="0" err="1"/>
              <a:t>юридичних</a:t>
            </a:r>
            <a:r>
              <a:rPr lang="ru-RU" sz="7200" dirty="0"/>
              <a:t> </a:t>
            </a:r>
            <a:r>
              <a:rPr lang="ru-RU" sz="7200" dirty="0" err="1"/>
              <a:t>осіб</a:t>
            </a:r>
            <a:r>
              <a:rPr lang="ru-RU" sz="7200" dirty="0"/>
              <a:t>, </a:t>
            </a:r>
            <a:r>
              <a:rPr lang="ru-RU" sz="7200" dirty="0" err="1"/>
              <a:t>їх</a:t>
            </a:r>
            <a:r>
              <a:rPr lang="ru-RU" sz="7200" dirty="0"/>
              <a:t> </a:t>
            </a:r>
            <a:r>
              <a:rPr lang="ru-RU" sz="7200" dirty="0" err="1"/>
              <a:t>посадових</a:t>
            </a:r>
            <a:r>
              <a:rPr lang="ru-RU" sz="7200" dirty="0"/>
              <a:t> </a:t>
            </a:r>
            <a:r>
              <a:rPr lang="ru-RU" sz="7200" dirty="0" err="1"/>
              <a:t>чи</a:t>
            </a:r>
            <a:r>
              <a:rPr lang="ru-RU" sz="7200" dirty="0"/>
              <a:t> </a:t>
            </a:r>
            <a:r>
              <a:rPr lang="ru-RU" sz="7200" dirty="0" err="1"/>
              <a:t>службових</a:t>
            </a:r>
            <a:r>
              <a:rPr lang="ru-RU" sz="7200" dirty="0"/>
              <a:t> </a:t>
            </a:r>
            <a:r>
              <a:rPr lang="ru-RU" sz="7200" dirty="0" err="1"/>
              <a:t>осіб</a:t>
            </a:r>
            <a:r>
              <a:rPr lang="ru-RU" sz="7200" dirty="0"/>
              <a:t>, </a:t>
            </a:r>
            <a:r>
              <a:rPr lang="ru-RU" sz="7200" dirty="0" err="1"/>
              <a:t>фізичних</a:t>
            </a:r>
            <a:r>
              <a:rPr lang="ru-RU" sz="7200" dirty="0"/>
              <a:t> </a:t>
            </a:r>
            <a:r>
              <a:rPr lang="ru-RU" sz="7200" dirty="0" err="1"/>
              <a:t>осіб</a:t>
            </a:r>
            <a:r>
              <a:rPr lang="ru-RU" sz="7200" dirty="0"/>
              <a:t>, </a:t>
            </a:r>
            <a:r>
              <a:rPr lang="ru-RU" sz="7200" dirty="0" err="1"/>
              <a:t>якими</a:t>
            </a:r>
            <a:r>
              <a:rPr lang="ru-RU" sz="7200" dirty="0"/>
              <a:t> </a:t>
            </a:r>
            <a:r>
              <a:rPr lang="ru-RU" sz="7200" dirty="0" err="1"/>
              <a:t>завдано</a:t>
            </a:r>
            <a:r>
              <a:rPr lang="ru-RU" sz="7200" dirty="0"/>
              <a:t> шкоду </a:t>
            </a:r>
            <a:r>
              <a:rPr lang="ru-RU" sz="7200" dirty="0" err="1"/>
              <a:t>конституційному</a:t>
            </a:r>
            <a:r>
              <a:rPr lang="ru-RU" sz="7200" dirty="0"/>
              <a:t> устрою </a:t>
            </a:r>
            <a:r>
              <a:rPr lang="ru-RU" sz="7200" dirty="0" err="1"/>
              <a:t>України</a:t>
            </a:r>
            <a:r>
              <a:rPr lang="ru-RU" sz="7200" dirty="0"/>
              <a:t>, </a:t>
            </a:r>
            <a:r>
              <a:rPr lang="ru-RU" sz="7200" dirty="0" err="1"/>
              <a:t>життю</a:t>
            </a:r>
            <a:r>
              <a:rPr lang="ru-RU" sz="7200" dirty="0"/>
              <a:t>, </a:t>
            </a:r>
            <a:r>
              <a:rPr lang="ru-RU" sz="7200" dirty="0" err="1"/>
              <a:t>здоров'ю</a:t>
            </a:r>
            <a:r>
              <a:rPr lang="ru-RU" sz="7200" dirty="0"/>
              <a:t> </a:t>
            </a:r>
            <a:r>
              <a:rPr lang="ru-RU" sz="7200" dirty="0" err="1"/>
              <a:t>або</a:t>
            </a:r>
            <a:r>
              <a:rPr lang="ru-RU" sz="7200" dirty="0"/>
              <a:t> </a:t>
            </a:r>
            <a:r>
              <a:rPr lang="ru-RU" sz="7200" dirty="0" err="1"/>
              <a:t>безпеці</a:t>
            </a:r>
            <a:r>
              <a:rPr lang="ru-RU" sz="7200" dirty="0"/>
              <a:t> </a:t>
            </a:r>
            <a:r>
              <a:rPr lang="ru-RU" sz="7200" dirty="0" err="1"/>
              <a:t>людини</a:t>
            </a:r>
            <a:r>
              <a:rPr lang="ru-RU" sz="7200" dirty="0"/>
              <a:t>, стану </a:t>
            </a:r>
            <a:r>
              <a:rPr lang="ru-RU" sz="7200" dirty="0" err="1"/>
              <a:t>довкілля</a:t>
            </a:r>
            <a:r>
              <a:rPr lang="ru-RU" sz="7200" dirty="0"/>
              <a:t>, миру і </a:t>
            </a:r>
            <a:r>
              <a:rPr lang="ru-RU" sz="7200" dirty="0" err="1"/>
              <a:t>безпеці</a:t>
            </a:r>
            <a:r>
              <a:rPr lang="ru-RU" sz="7200" dirty="0"/>
              <a:t> </a:t>
            </a:r>
            <a:r>
              <a:rPr lang="ru-RU" sz="7200" dirty="0" err="1"/>
              <a:t>людства</a:t>
            </a:r>
            <a:r>
              <a:rPr lang="ru-RU" sz="7200" dirty="0"/>
              <a:t> </a:t>
            </a:r>
            <a:r>
              <a:rPr lang="ru-RU" sz="7200" dirty="0" err="1"/>
              <a:t>або</a:t>
            </a:r>
            <a:r>
              <a:rPr lang="ru-RU" sz="7200" dirty="0"/>
              <a:t> створено </a:t>
            </a:r>
            <a:r>
              <a:rPr lang="ru-RU" sz="7200" dirty="0" err="1"/>
              <a:t>реальну</a:t>
            </a:r>
            <a:r>
              <a:rPr lang="ru-RU" sz="7200" dirty="0"/>
              <a:t> </a:t>
            </a:r>
            <a:r>
              <a:rPr lang="ru-RU" sz="7200" dirty="0" err="1"/>
              <a:t>загрозу</a:t>
            </a:r>
            <a:r>
              <a:rPr lang="ru-RU" sz="7200" dirty="0"/>
              <a:t> </a:t>
            </a:r>
            <a:r>
              <a:rPr lang="ru-RU" sz="7200" dirty="0" err="1"/>
              <a:t>завдання</a:t>
            </a:r>
            <a:r>
              <a:rPr lang="ru-RU" sz="7200" dirty="0"/>
              <a:t> </a:t>
            </a:r>
            <a:r>
              <a:rPr lang="ru-RU" sz="7200" dirty="0" err="1"/>
              <a:t>такої</a:t>
            </a:r>
            <a:r>
              <a:rPr lang="ru-RU" sz="7200" dirty="0"/>
              <a:t> </a:t>
            </a:r>
            <a:r>
              <a:rPr lang="ru-RU" sz="7200" dirty="0" err="1"/>
              <a:t>шкоди</a:t>
            </a:r>
            <a:r>
              <a:rPr lang="ru-RU" sz="7200" dirty="0"/>
              <a:t>;</a:t>
            </a:r>
          </a:p>
          <a:p>
            <a:endParaRPr lang="ru-RU" dirty="0"/>
          </a:p>
        </p:txBody>
      </p:sp>
    </p:spTree>
    <p:extLst>
      <p:ext uri="{BB962C8B-B14F-4D97-AF65-F5344CB8AC3E}">
        <p14:creationId xmlns:p14="http://schemas.microsoft.com/office/powerpoint/2010/main" val="3813283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4220" y="494282"/>
            <a:ext cx="9404723" cy="1400530"/>
          </a:xfrm>
        </p:spPr>
        <p:txBody>
          <a:bodyPr/>
          <a:lstStyle/>
          <a:p>
            <a:r>
              <a:rPr lang="ru-RU" sz="3200" dirty="0">
                <a:solidFill>
                  <a:srgbClr val="EBEBEB"/>
                </a:solidFill>
              </a:rPr>
              <a:t>Повідомити </a:t>
            </a:r>
            <a:r>
              <a:rPr lang="ru-RU" sz="3200" dirty="0" err="1">
                <a:solidFill>
                  <a:srgbClr val="EBEBEB"/>
                </a:solidFill>
              </a:rPr>
              <a:t>інформацію</a:t>
            </a:r>
            <a:r>
              <a:rPr lang="ru-RU" sz="3200" dirty="0">
                <a:solidFill>
                  <a:srgbClr val="EBEBEB"/>
                </a:solidFill>
              </a:rPr>
              <a:t> про </a:t>
            </a:r>
            <a:r>
              <a:rPr lang="ru-RU" sz="3200" dirty="0" err="1">
                <a:solidFill>
                  <a:srgbClr val="EBEBEB"/>
                </a:solidFill>
              </a:rPr>
              <a:t>корупційні</a:t>
            </a:r>
            <a:r>
              <a:rPr lang="ru-RU" sz="3200" dirty="0">
                <a:solidFill>
                  <a:srgbClr val="EBEBEB"/>
                </a:solidFill>
              </a:rPr>
              <a:t> </a:t>
            </a:r>
            <a:r>
              <a:rPr lang="ru-RU" sz="3200" dirty="0" err="1">
                <a:solidFill>
                  <a:srgbClr val="EBEBEB"/>
                </a:solidFill>
              </a:rPr>
              <a:t>порушення</a:t>
            </a:r>
            <a:r>
              <a:rPr lang="ru-RU" sz="3200" dirty="0">
                <a:solidFill>
                  <a:srgbClr val="EBEBEB"/>
                </a:solidFill>
              </a:rPr>
              <a:t> </a:t>
            </a:r>
            <a:r>
              <a:rPr lang="ru-RU" sz="3200" dirty="0" err="1">
                <a:solidFill>
                  <a:srgbClr val="EBEBEB"/>
                </a:solidFill>
              </a:rPr>
              <a:t>можна</a:t>
            </a:r>
            <a:r>
              <a:rPr lang="ru-RU" sz="3200" dirty="0">
                <a:solidFill>
                  <a:srgbClr val="EBEBEB"/>
                </a:solidFill>
              </a:rPr>
              <a:t> </a:t>
            </a:r>
            <a:r>
              <a:rPr lang="ru-RU" sz="3200" dirty="0" err="1">
                <a:solidFill>
                  <a:srgbClr val="EBEBEB"/>
                </a:solidFill>
              </a:rPr>
              <a:t>спеціальними</a:t>
            </a:r>
            <a:r>
              <a:rPr lang="ru-RU" sz="3200" dirty="0">
                <a:solidFill>
                  <a:srgbClr val="EBEBEB"/>
                </a:solidFill>
              </a:rPr>
              <a:t> каналами:</a:t>
            </a:r>
            <a:endParaRPr lang="ru-RU" dirty="0"/>
          </a:p>
        </p:txBody>
      </p:sp>
      <p:sp>
        <p:nvSpPr>
          <p:cNvPr id="3" name="Объект 2"/>
          <p:cNvSpPr>
            <a:spLocks noGrp="1"/>
          </p:cNvSpPr>
          <p:nvPr>
            <p:ph idx="1"/>
          </p:nvPr>
        </p:nvSpPr>
        <p:spPr>
          <a:xfrm>
            <a:off x="501042" y="2052918"/>
            <a:ext cx="10559440" cy="4195481"/>
          </a:xfrm>
        </p:spPr>
        <p:txBody>
          <a:bodyPr>
            <a:noAutofit/>
          </a:bodyPr>
          <a:lstStyle/>
          <a:p>
            <a:pPr lvl="0" algn="just">
              <a:buClr>
                <a:srgbClr val="1E5155">
                  <a:lumMod val="40000"/>
                  <a:lumOff val="60000"/>
                </a:srgbClr>
              </a:buClr>
            </a:pPr>
            <a:r>
              <a:rPr lang="ru-RU" sz="2400" dirty="0">
                <a:solidFill>
                  <a:prstClr val="white"/>
                </a:solidFill>
              </a:rPr>
              <a:t>внутрішніми – </a:t>
            </a:r>
            <a:r>
              <a:rPr lang="ru-RU" sz="2400" dirty="0" err="1">
                <a:solidFill>
                  <a:prstClr val="white"/>
                </a:solidFill>
              </a:rPr>
              <a:t>керівнику</a:t>
            </a:r>
            <a:r>
              <a:rPr lang="ru-RU" sz="2400" dirty="0">
                <a:solidFill>
                  <a:prstClr val="white"/>
                </a:solidFill>
              </a:rPr>
              <a:t> </a:t>
            </a:r>
            <a:r>
              <a:rPr lang="ru-RU" sz="2400" dirty="0" err="1">
                <a:solidFill>
                  <a:prstClr val="white"/>
                </a:solidFill>
              </a:rPr>
              <a:t>або</a:t>
            </a:r>
            <a:r>
              <a:rPr lang="ru-RU" sz="2400" dirty="0">
                <a:solidFill>
                  <a:prstClr val="white"/>
                </a:solidFill>
              </a:rPr>
              <a:t> </a:t>
            </a:r>
            <a:r>
              <a:rPr lang="ru-RU" sz="2400" dirty="0" err="1">
                <a:solidFill>
                  <a:prstClr val="white"/>
                </a:solidFill>
              </a:rPr>
              <a:t>уповноваженому</a:t>
            </a:r>
            <a:r>
              <a:rPr lang="ru-RU" sz="2400" dirty="0">
                <a:solidFill>
                  <a:prstClr val="white"/>
                </a:solidFill>
              </a:rPr>
              <a:t> </a:t>
            </a:r>
            <a:r>
              <a:rPr lang="ru-RU" sz="2400" dirty="0" err="1">
                <a:solidFill>
                  <a:prstClr val="white"/>
                </a:solidFill>
              </a:rPr>
              <a:t>підрозділу</a:t>
            </a:r>
            <a:r>
              <a:rPr lang="ru-RU" sz="2400" dirty="0">
                <a:solidFill>
                  <a:prstClr val="white"/>
                </a:solidFill>
              </a:rPr>
              <a:t> </a:t>
            </a:r>
            <a:r>
              <a:rPr lang="ru-RU" sz="2400" dirty="0" err="1">
                <a:solidFill>
                  <a:prstClr val="white"/>
                </a:solidFill>
              </a:rPr>
              <a:t>чи</a:t>
            </a:r>
            <a:r>
              <a:rPr lang="ru-RU" sz="2400" dirty="0">
                <a:solidFill>
                  <a:prstClr val="white"/>
                </a:solidFill>
              </a:rPr>
              <a:t> </a:t>
            </a:r>
            <a:r>
              <a:rPr lang="ru-RU" sz="2400" dirty="0" err="1">
                <a:solidFill>
                  <a:prstClr val="white"/>
                </a:solidFill>
              </a:rPr>
              <a:t>особі</a:t>
            </a:r>
            <a:r>
              <a:rPr lang="ru-RU" sz="2400" dirty="0">
                <a:solidFill>
                  <a:prstClr val="white"/>
                </a:solidFill>
              </a:rPr>
              <a:t> органу </a:t>
            </a:r>
            <a:r>
              <a:rPr lang="ru-RU" sz="2400" dirty="0" err="1">
                <a:solidFill>
                  <a:prstClr val="white"/>
                </a:solidFill>
              </a:rPr>
              <a:t>або</a:t>
            </a:r>
            <a:r>
              <a:rPr lang="ru-RU" sz="2400" dirty="0">
                <a:solidFill>
                  <a:prstClr val="white"/>
                </a:solidFill>
              </a:rPr>
              <a:t> </a:t>
            </a:r>
            <a:r>
              <a:rPr lang="ru-RU" sz="2400" dirty="0" err="1">
                <a:solidFill>
                  <a:prstClr val="white"/>
                </a:solidFill>
              </a:rPr>
              <a:t>юридичної</a:t>
            </a:r>
            <a:r>
              <a:rPr lang="ru-RU" sz="2400" dirty="0">
                <a:solidFill>
                  <a:prstClr val="white"/>
                </a:solidFill>
              </a:rPr>
              <a:t> особи, де викривач </a:t>
            </a:r>
            <a:r>
              <a:rPr lang="ru-RU" sz="2400" dirty="0" err="1">
                <a:solidFill>
                  <a:prstClr val="white"/>
                </a:solidFill>
              </a:rPr>
              <a:t>працює</a:t>
            </a:r>
            <a:r>
              <a:rPr lang="ru-RU" sz="2400" dirty="0">
                <a:solidFill>
                  <a:prstClr val="white"/>
                </a:solidFill>
              </a:rPr>
              <a:t>;</a:t>
            </a:r>
          </a:p>
          <a:p>
            <a:pPr lvl="0" algn="just">
              <a:buClr>
                <a:srgbClr val="1E5155">
                  <a:lumMod val="40000"/>
                  <a:lumOff val="60000"/>
                </a:srgbClr>
              </a:buClr>
            </a:pPr>
            <a:r>
              <a:rPr lang="ru-RU" sz="2400" dirty="0" err="1">
                <a:solidFill>
                  <a:prstClr val="white"/>
                </a:solidFill>
              </a:rPr>
              <a:t>регулярними</a:t>
            </a:r>
            <a:r>
              <a:rPr lang="ru-RU" sz="2400" dirty="0">
                <a:solidFill>
                  <a:prstClr val="white"/>
                </a:solidFill>
              </a:rPr>
              <a:t> – </a:t>
            </a:r>
            <a:r>
              <a:rPr lang="ru-RU" sz="2400" dirty="0" err="1">
                <a:solidFill>
                  <a:prstClr val="white"/>
                </a:solidFill>
              </a:rPr>
              <a:t>спеціально</a:t>
            </a:r>
            <a:r>
              <a:rPr lang="ru-RU" sz="2400" dirty="0">
                <a:solidFill>
                  <a:prstClr val="white"/>
                </a:solidFill>
              </a:rPr>
              <a:t> </a:t>
            </a:r>
            <a:r>
              <a:rPr lang="ru-RU" sz="2400" dirty="0" err="1">
                <a:solidFill>
                  <a:prstClr val="white"/>
                </a:solidFill>
              </a:rPr>
              <a:t>уповноваженим</a:t>
            </a:r>
            <a:r>
              <a:rPr lang="ru-RU" sz="2400" dirty="0">
                <a:solidFill>
                  <a:prstClr val="white"/>
                </a:solidFill>
              </a:rPr>
              <a:t> </a:t>
            </a:r>
            <a:r>
              <a:rPr lang="ru-RU" sz="2400" dirty="0" err="1">
                <a:solidFill>
                  <a:prstClr val="white"/>
                </a:solidFill>
              </a:rPr>
              <a:t>суб’єктам</a:t>
            </a:r>
            <a:r>
              <a:rPr lang="ru-RU" sz="2400" dirty="0">
                <a:solidFill>
                  <a:prstClr val="white"/>
                </a:solidFill>
              </a:rPr>
              <a:t> у </a:t>
            </a:r>
            <a:r>
              <a:rPr lang="ru-RU" sz="2400" dirty="0" err="1">
                <a:solidFill>
                  <a:prstClr val="white"/>
                </a:solidFill>
              </a:rPr>
              <a:t>сфері</a:t>
            </a:r>
            <a:r>
              <a:rPr lang="ru-RU" sz="2400" dirty="0">
                <a:solidFill>
                  <a:prstClr val="white"/>
                </a:solidFill>
              </a:rPr>
              <a:t> </a:t>
            </a:r>
            <a:r>
              <a:rPr lang="ru-RU" sz="2400" dirty="0" err="1">
                <a:solidFill>
                  <a:prstClr val="white"/>
                </a:solidFill>
              </a:rPr>
              <a:t>протидії</a:t>
            </a:r>
            <a:r>
              <a:rPr lang="ru-RU" sz="2400" dirty="0">
                <a:solidFill>
                  <a:prstClr val="white"/>
                </a:solidFill>
              </a:rPr>
              <a:t> </a:t>
            </a:r>
            <a:r>
              <a:rPr lang="ru-RU" sz="2400" dirty="0" err="1">
                <a:solidFill>
                  <a:prstClr val="white"/>
                </a:solidFill>
              </a:rPr>
              <a:t>корупції</a:t>
            </a:r>
            <a:r>
              <a:rPr lang="ru-RU" sz="2400" dirty="0">
                <a:solidFill>
                  <a:prstClr val="white"/>
                </a:solidFill>
              </a:rPr>
              <a:t>, органам </a:t>
            </a:r>
            <a:r>
              <a:rPr lang="ru-RU" sz="2400" dirty="0" err="1">
                <a:solidFill>
                  <a:prstClr val="white"/>
                </a:solidFill>
              </a:rPr>
              <a:t>досудового</a:t>
            </a:r>
            <a:r>
              <a:rPr lang="ru-RU" sz="2400" dirty="0">
                <a:solidFill>
                  <a:prstClr val="white"/>
                </a:solidFill>
              </a:rPr>
              <a:t> </a:t>
            </a:r>
            <a:r>
              <a:rPr lang="ru-RU" sz="2400" dirty="0" err="1">
                <a:solidFill>
                  <a:prstClr val="white"/>
                </a:solidFill>
              </a:rPr>
              <a:t>розслідування</a:t>
            </a:r>
            <a:r>
              <a:rPr lang="ru-RU" sz="2400" dirty="0">
                <a:solidFill>
                  <a:prstClr val="white"/>
                </a:solidFill>
              </a:rPr>
              <a:t>, органам, </a:t>
            </a:r>
            <a:r>
              <a:rPr lang="ru-RU" sz="2400" dirty="0" err="1">
                <a:solidFill>
                  <a:prstClr val="white"/>
                </a:solidFill>
              </a:rPr>
              <a:t>відповідальним</a:t>
            </a:r>
            <a:r>
              <a:rPr lang="ru-RU" sz="2400" dirty="0">
                <a:solidFill>
                  <a:prstClr val="white"/>
                </a:solidFill>
              </a:rPr>
              <a:t> за </a:t>
            </a:r>
            <a:r>
              <a:rPr lang="ru-RU" sz="2400" dirty="0" err="1">
                <a:solidFill>
                  <a:prstClr val="white"/>
                </a:solidFill>
              </a:rPr>
              <a:t>здійснення</a:t>
            </a:r>
            <a:r>
              <a:rPr lang="ru-RU" sz="2400" dirty="0">
                <a:solidFill>
                  <a:prstClr val="white"/>
                </a:solidFill>
              </a:rPr>
              <a:t> контролю за </a:t>
            </a:r>
            <a:r>
              <a:rPr lang="ru-RU" sz="2400" dirty="0" err="1">
                <a:solidFill>
                  <a:prstClr val="white"/>
                </a:solidFill>
              </a:rPr>
              <a:t>дотриманням</a:t>
            </a:r>
            <a:r>
              <a:rPr lang="ru-RU" sz="2400" dirty="0">
                <a:solidFill>
                  <a:prstClr val="white"/>
                </a:solidFill>
              </a:rPr>
              <a:t> </a:t>
            </a:r>
            <a:r>
              <a:rPr lang="ru-RU" sz="2400" dirty="0" err="1">
                <a:solidFill>
                  <a:prstClr val="white"/>
                </a:solidFill>
              </a:rPr>
              <a:t>законів</a:t>
            </a:r>
            <a:r>
              <a:rPr lang="ru-RU" sz="2400" dirty="0">
                <a:solidFill>
                  <a:prstClr val="white"/>
                </a:solidFill>
              </a:rPr>
              <a:t> у </a:t>
            </a:r>
            <a:r>
              <a:rPr lang="ru-RU" sz="2400" dirty="0" err="1">
                <a:solidFill>
                  <a:prstClr val="white"/>
                </a:solidFill>
              </a:rPr>
              <a:t>відповідних</a:t>
            </a:r>
            <a:r>
              <a:rPr lang="ru-RU" sz="2400" dirty="0">
                <a:solidFill>
                  <a:prstClr val="white"/>
                </a:solidFill>
              </a:rPr>
              <a:t> сферах, </a:t>
            </a:r>
            <a:r>
              <a:rPr lang="ru-RU" sz="2400" dirty="0" err="1">
                <a:solidFill>
                  <a:prstClr val="white"/>
                </a:solidFill>
              </a:rPr>
              <a:t>іншим</a:t>
            </a:r>
            <a:r>
              <a:rPr lang="ru-RU" sz="2400" dirty="0">
                <a:solidFill>
                  <a:prstClr val="white"/>
                </a:solidFill>
              </a:rPr>
              <a:t> </a:t>
            </a:r>
            <a:r>
              <a:rPr lang="ru-RU" sz="2400" dirty="0" err="1">
                <a:solidFill>
                  <a:prstClr val="white"/>
                </a:solidFill>
              </a:rPr>
              <a:t>державним</a:t>
            </a:r>
            <a:r>
              <a:rPr lang="ru-RU" sz="2400" dirty="0">
                <a:solidFill>
                  <a:prstClr val="white"/>
                </a:solidFill>
              </a:rPr>
              <a:t> органам, </a:t>
            </a:r>
            <a:r>
              <a:rPr lang="ru-RU" sz="2400" dirty="0" err="1">
                <a:solidFill>
                  <a:prstClr val="white"/>
                </a:solidFill>
              </a:rPr>
              <a:t>установам</a:t>
            </a:r>
            <a:r>
              <a:rPr lang="ru-RU" sz="2400" dirty="0">
                <a:solidFill>
                  <a:prstClr val="white"/>
                </a:solidFill>
              </a:rPr>
              <a:t>, </a:t>
            </a:r>
            <a:r>
              <a:rPr lang="ru-RU" sz="2400" dirty="0" err="1">
                <a:solidFill>
                  <a:prstClr val="white"/>
                </a:solidFill>
              </a:rPr>
              <a:t>організаціям</a:t>
            </a:r>
            <a:r>
              <a:rPr lang="ru-RU" sz="2400" dirty="0">
                <a:solidFill>
                  <a:prstClr val="white"/>
                </a:solidFill>
              </a:rPr>
              <a:t>;</a:t>
            </a:r>
          </a:p>
          <a:p>
            <a:pPr lvl="0" algn="just">
              <a:buClr>
                <a:srgbClr val="1E5155">
                  <a:lumMod val="40000"/>
                  <a:lumOff val="60000"/>
                </a:srgbClr>
              </a:buClr>
            </a:pPr>
            <a:r>
              <a:rPr lang="ru-RU" sz="2400" dirty="0" err="1">
                <a:solidFill>
                  <a:prstClr val="white"/>
                </a:solidFill>
              </a:rPr>
              <a:t>зовнішніми</a:t>
            </a:r>
            <a:r>
              <a:rPr lang="ru-RU" sz="2400" dirty="0">
                <a:solidFill>
                  <a:prstClr val="white"/>
                </a:solidFill>
              </a:rPr>
              <a:t> – через </a:t>
            </a:r>
            <a:r>
              <a:rPr lang="ru-RU" sz="2400" dirty="0" err="1">
                <a:solidFill>
                  <a:prstClr val="white"/>
                </a:solidFill>
              </a:rPr>
              <a:t>засоби</a:t>
            </a:r>
            <a:r>
              <a:rPr lang="ru-RU" sz="2400" dirty="0">
                <a:solidFill>
                  <a:prstClr val="white"/>
                </a:solidFill>
              </a:rPr>
              <a:t> </a:t>
            </a:r>
            <a:r>
              <a:rPr lang="ru-RU" sz="2400" dirty="0" err="1">
                <a:solidFill>
                  <a:prstClr val="white"/>
                </a:solidFill>
              </a:rPr>
              <a:t>масової</a:t>
            </a:r>
            <a:r>
              <a:rPr lang="ru-RU" sz="2400" dirty="0">
                <a:solidFill>
                  <a:prstClr val="white"/>
                </a:solidFill>
              </a:rPr>
              <a:t> </a:t>
            </a:r>
            <a:r>
              <a:rPr lang="ru-RU" sz="2400" dirty="0" err="1">
                <a:solidFill>
                  <a:prstClr val="white"/>
                </a:solidFill>
              </a:rPr>
              <a:t>інформації</a:t>
            </a:r>
            <a:r>
              <a:rPr lang="ru-RU" sz="2400" dirty="0">
                <a:solidFill>
                  <a:prstClr val="white"/>
                </a:solidFill>
              </a:rPr>
              <a:t>, </a:t>
            </a:r>
            <a:r>
              <a:rPr lang="ru-RU" sz="2400" dirty="0" err="1">
                <a:solidFill>
                  <a:prstClr val="white"/>
                </a:solidFill>
              </a:rPr>
              <a:t>журналістів</a:t>
            </a:r>
            <a:r>
              <a:rPr lang="ru-RU" sz="2400" dirty="0">
                <a:solidFill>
                  <a:prstClr val="white"/>
                </a:solidFill>
              </a:rPr>
              <a:t>, </a:t>
            </a:r>
            <a:r>
              <a:rPr lang="ru-RU" sz="2400" dirty="0" err="1">
                <a:solidFill>
                  <a:prstClr val="white"/>
                </a:solidFill>
              </a:rPr>
              <a:t>громадські</a:t>
            </a:r>
            <a:r>
              <a:rPr lang="ru-RU" sz="2400" dirty="0">
                <a:solidFill>
                  <a:prstClr val="white"/>
                </a:solidFill>
              </a:rPr>
              <a:t> </a:t>
            </a:r>
            <a:r>
              <a:rPr lang="ru-RU" sz="2400" dirty="0" err="1">
                <a:solidFill>
                  <a:prstClr val="white"/>
                </a:solidFill>
              </a:rPr>
              <a:t>об’єднання</a:t>
            </a:r>
            <a:r>
              <a:rPr lang="ru-RU" sz="2400" dirty="0">
                <a:solidFill>
                  <a:prstClr val="white"/>
                </a:solidFill>
              </a:rPr>
              <a:t>, </a:t>
            </a:r>
            <a:r>
              <a:rPr lang="ru-RU" sz="2400" dirty="0" err="1">
                <a:solidFill>
                  <a:prstClr val="white"/>
                </a:solidFill>
              </a:rPr>
              <a:t>професійні</a:t>
            </a:r>
            <a:r>
              <a:rPr lang="ru-RU" sz="2400" dirty="0">
                <a:solidFill>
                  <a:prstClr val="white"/>
                </a:solidFill>
              </a:rPr>
              <a:t> </a:t>
            </a:r>
            <a:r>
              <a:rPr lang="ru-RU" sz="2400" dirty="0" err="1">
                <a:solidFill>
                  <a:prstClr val="white"/>
                </a:solidFill>
              </a:rPr>
              <a:t>спілки</a:t>
            </a:r>
            <a:r>
              <a:rPr lang="ru-RU" sz="2400" dirty="0">
                <a:solidFill>
                  <a:prstClr val="white"/>
                </a:solidFill>
              </a:rPr>
              <a:t> </a:t>
            </a:r>
            <a:r>
              <a:rPr lang="ru-RU" sz="2400" dirty="0" err="1">
                <a:solidFill>
                  <a:prstClr val="white"/>
                </a:solidFill>
              </a:rPr>
              <a:t>тощо</a:t>
            </a:r>
            <a:r>
              <a:rPr lang="ru-RU" sz="2400" dirty="0">
                <a:solidFill>
                  <a:prstClr val="white"/>
                </a:solidFill>
              </a:rPr>
              <a:t>.</a:t>
            </a:r>
          </a:p>
          <a:p>
            <a:pPr algn="just"/>
            <a:endParaRPr lang="ru-RU" sz="2400" dirty="0"/>
          </a:p>
        </p:txBody>
      </p:sp>
    </p:spTree>
    <p:extLst>
      <p:ext uri="{BB962C8B-B14F-4D97-AF65-F5344CB8AC3E}">
        <p14:creationId xmlns:p14="http://schemas.microsoft.com/office/powerpoint/2010/main" val="2014508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B75502-F451-48FD-8861-FAA3239C491C}"/>
              </a:ext>
            </a:extLst>
          </p:cNvPr>
          <p:cNvSpPr>
            <a:spLocks noGrp="1"/>
          </p:cNvSpPr>
          <p:nvPr>
            <p:ph type="title"/>
          </p:nvPr>
        </p:nvSpPr>
        <p:spPr/>
        <p:txBody>
          <a:bodyPr/>
          <a:lstStyle/>
          <a:p>
            <a:r>
              <a:rPr lang="uk-UA" dirty="0">
                <a:solidFill>
                  <a:srgbClr val="EBEBEB"/>
                </a:solidFill>
              </a:rPr>
              <a:t>Корупційні ризики</a:t>
            </a:r>
            <a:endParaRPr lang="uk-UA" dirty="0"/>
          </a:p>
        </p:txBody>
      </p:sp>
      <p:sp>
        <p:nvSpPr>
          <p:cNvPr id="3" name="Місце для вмісту 2">
            <a:extLst>
              <a:ext uri="{FF2B5EF4-FFF2-40B4-BE49-F238E27FC236}">
                <a16:creationId xmlns:a16="http://schemas.microsoft.com/office/drawing/2014/main" id="{0E9BC991-B957-40BA-97EB-9DA823E7496E}"/>
              </a:ext>
            </a:extLst>
          </p:cNvPr>
          <p:cNvSpPr>
            <a:spLocks noGrp="1"/>
          </p:cNvSpPr>
          <p:nvPr>
            <p:ph idx="1"/>
          </p:nvPr>
        </p:nvSpPr>
        <p:spPr/>
        <p:txBody>
          <a:bodyPr/>
          <a:lstStyle/>
          <a:p>
            <a:r>
              <a:rPr lang="uk-UA" dirty="0"/>
              <a:t>3. Під час здійснення публічних </a:t>
            </a:r>
            <a:r>
              <a:rPr lang="uk-UA" dirty="0" err="1"/>
              <a:t>закупівель</a:t>
            </a:r>
            <a:r>
              <a:rPr lang="uk-UA" dirty="0"/>
              <a:t> - неправомірний вплив третіх осіб з</a:t>
            </a:r>
          </a:p>
          <a:p>
            <a:r>
              <a:rPr lang="uk-UA" dirty="0"/>
              <a:t>метою надання переваг в укладенні договорів на користь третіх осіб; порушення щодо</a:t>
            </a:r>
          </a:p>
          <a:p>
            <a:r>
              <a:rPr lang="uk-UA" dirty="0"/>
              <a:t>визначення вартості предмету закупівлі</a:t>
            </a:r>
          </a:p>
        </p:txBody>
      </p:sp>
    </p:spTree>
    <p:extLst>
      <p:ext uri="{BB962C8B-B14F-4D97-AF65-F5344CB8AC3E}">
        <p14:creationId xmlns:p14="http://schemas.microsoft.com/office/powerpoint/2010/main" val="34062868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542337"/>
          </a:xfrm>
        </p:spPr>
        <p:txBody>
          <a:bodyPr/>
          <a:lstStyle/>
          <a:p>
            <a:pPr algn="r" fontAlgn="base"/>
            <a:r>
              <a:rPr lang="ru-RU" sz="2400" dirty="0" err="1">
                <a:solidFill>
                  <a:schemeClr val="tx1"/>
                </a:solidFill>
                <a:latin typeface="Times New Roman" panose="02020603050405020304" pitchFamily="18" charset="0"/>
                <a:cs typeface="Times New Roman" panose="02020603050405020304" pitchFamily="18" charset="0"/>
              </a:rPr>
              <a:t>Методичні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рекомендації</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Щодо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організації</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роботи</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із</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повідомленнями</a:t>
            </a:r>
            <a:r>
              <a:rPr lang="ru-RU" sz="2400" dirty="0">
                <a:solidFill>
                  <a:schemeClr val="tx1"/>
                </a:solidFill>
                <a:latin typeface="Times New Roman" panose="02020603050405020304" pitchFamily="18" charset="0"/>
                <a:cs typeface="Times New Roman" panose="02020603050405020304" pitchFamily="18" charset="0"/>
              </a:rPr>
              <a:t> про </a:t>
            </a:r>
            <a:r>
              <a:rPr lang="ru-RU" sz="2400" dirty="0" err="1">
                <a:solidFill>
                  <a:schemeClr val="tx1"/>
                </a:solidFill>
                <a:latin typeface="Times New Roman" panose="02020603050405020304" pitchFamily="18" charset="0"/>
                <a:cs typeface="Times New Roman" panose="02020603050405020304" pitchFamily="18" charset="0"/>
              </a:rPr>
              <a:t>корупцію</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внесеними</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викривачами</a:t>
            </a:r>
            <a:r>
              <a:rPr lang="ru-RU" sz="2400" dirty="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 </a:t>
            </a:r>
            <a:r>
              <a:rPr lang="ru-RU" sz="1800" i="1" dirty="0">
                <a:solidFill>
                  <a:schemeClr val="tx1"/>
                </a:solidFill>
                <a:latin typeface="Roboto"/>
              </a:rPr>
              <a:t>ЗАТВЕРДЖЕНО</a:t>
            </a:r>
            <a:br>
              <a:rPr lang="ru-RU" sz="1800" dirty="0">
                <a:solidFill>
                  <a:srgbClr val="000000"/>
                </a:solidFill>
                <a:latin typeface="Roboto"/>
              </a:rPr>
            </a:br>
            <a:r>
              <a:rPr lang="ru-RU" sz="1800" i="1" dirty="0" err="1">
                <a:solidFill>
                  <a:schemeClr val="tx1"/>
                </a:solidFill>
                <a:latin typeface="Roboto"/>
              </a:rPr>
              <a:t>Рішенням</a:t>
            </a:r>
            <a:r>
              <a:rPr lang="ru-RU" sz="1800" i="1" dirty="0">
                <a:solidFill>
                  <a:schemeClr val="tx1"/>
                </a:solidFill>
                <a:latin typeface="Roboto"/>
              </a:rPr>
              <a:t> </a:t>
            </a:r>
            <a:r>
              <a:rPr lang="ru-RU" sz="1800" i="1" dirty="0" err="1">
                <a:solidFill>
                  <a:schemeClr val="tx1"/>
                </a:solidFill>
                <a:latin typeface="Roboto"/>
              </a:rPr>
              <a:t>Національного</a:t>
            </a:r>
            <a:r>
              <a:rPr lang="ru-RU" sz="1800" i="1" dirty="0">
                <a:solidFill>
                  <a:schemeClr val="tx1"/>
                </a:solidFill>
                <a:latin typeface="Roboto"/>
              </a:rPr>
              <a:t> агентства з </a:t>
            </a:r>
            <a:r>
              <a:rPr lang="ru-RU" sz="1800" i="1" dirty="0" err="1">
                <a:solidFill>
                  <a:schemeClr val="tx1"/>
                </a:solidFill>
                <a:latin typeface="Roboto"/>
              </a:rPr>
              <a:t>питань</a:t>
            </a:r>
            <a:r>
              <a:rPr lang="ru-RU" sz="1800" i="1" dirty="0">
                <a:solidFill>
                  <a:schemeClr val="tx1"/>
                </a:solidFill>
                <a:latin typeface="Roboto"/>
              </a:rPr>
              <a:t> </a:t>
            </a:r>
            <a:r>
              <a:rPr lang="ru-RU" sz="1800" i="1" dirty="0" err="1">
                <a:solidFill>
                  <a:schemeClr val="tx1"/>
                </a:solidFill>
                <a:latin typeface="Roboto"/>
              </a:rPr>
              <a:t>запобігання</a:t>
            </a:r>
            <a:r>
              <a:rPr lang="ru-RU" sz="1800" i="1" dirty="0">
                <a:solidFill>
                  <a:schemeClr val="tx1"/>
                </a:solidFill>
                <a:latin typeface="Roboto"/>
              </a:rPr>
              <a:t> </a:t>
            </a:r>
            <a:r>
              <a:rPr lang="ru-RU" sz="1800" i="1" dirty="0" err="1">
                <a:solidFill>
                  <a:schemeClr val="tx1"/>
                </a:solidFill>
                <a:latin typeface="Roboto"/>
              </a:rPr>
              <a:t>корупції</a:t>
            </a:r>
            <a:br>
              <a:rPr lang="ru-RU" sz="1800" dirty="0">
                <a:solidFill>
                  <a:schemeClr val="tx1"/>
                </a:solidFill>
                <a:latin typeface="Roboto"/>
              </a:rPr>
            </a:br>
            <a:r>
              <a:rPr lang="ru-RU" sz="1800" i="1" dirty="0" err="1">
                <a:solidFill>
                  <a:schemeClr val="tx1"/>
                </a:solidFill>
                <a:latin typeface="Roboto"/>
              </a:rPr>
              <a:t>від</a:t>
            </a:r>
            <a:r>
              <a:rPr lang="ru-RU" sz="1800" i="1" dirty="0">
                <a:solidFill>
                  <a:schemeClr val="tx1"/>
                </a:solidFill>
                <a:latin typeface="Roboto"/>
              </a:rPr>
              <a:t> 06 </a:t>
            </a:r>
            <a:r>
              <a:rPr lang="ru-RU" sz="1800" i="1" dirty="0" err="1">
                <a:solidFill>
                  <a:schemeClr val="tx1"/>
                </a:solidFill>
                <a:latin typeface="Roboto"/>
              </a:rPr>
              <a:t>липня</a:t>
            </a:r>
            <a:r>
              <a:rPr lang="ru-RU" sz="1800" i="1" dirty="0">
                <a:solidFill>
                  <a:schemeClr val="tx1"/>
                </a:solidFill>
                <a:latin typeface="Roboto"/>
              </a:rPr>
              <a:t> 2017 року № 286</a:t>
            </a:r>
            <a:br>
              <a:rPr lang="ru-RU" dirty="0">
                <a:solidFill>
                  <a:schemeClr val="tx1"/>
                </a:solidFill>
                <a:latin typeface="Roboto"/>
              </a:rPr>
            </a:br>
            <a:br>
              <a:rPr lang="ru-RU" dirty="0">
                <a:solidFill>
                  <a:srgbClr val="333333"/>
                </a:solidFill>
                <a:latin typeface="Roboto"/>
              </a:rPr>
            </a:br>
            <a:endParaRPr lang="ru-RU" dirty="0"/>
          </a:p>
        </p:txBody>
      </p:sp>
      <p:sp>
        <p:nvSpPr>
          <p:cNvPr id="3" name="Объект 2"/>
          <p:cNvSpPr>
            <a:spLocks noGrp="1"/>
          </p:cNvSpPr>
          <p:nvPr>
            <p:ph idx="1"/>
          </p:nvPr>
        </p:nvSpPr>
        <p:spPr>
          <a:xfrm>
            <a:off x="1103312" y="1898073"/>
            <a:ext cx="8946541" cy="4350326"/>
          </a:xfrm>
        </p:spPr>
        <p:txBody>
          <a:bodyPr>
            <a:normAutofit/>
          </a:bodyPr>
          <a:lstStyle/>
          <a:p>
            <a:pPr algn="just"/>
            <a:r>
              <a:rPr lang="ru-RU" sz="2400" dirty="0" err="1"/>
              <a:t>Національне</a:t>
            </a:r>
            <a:r>
              <a:rPr lang="ru-RU" sz="2400" dirty="0"/>
              <a:t> агентство, а </a:t>
            </a:r>
            <a:r>
              <a:rPr lang="ru-RU" sz="2400" dirty="0" err="1"/>
              <a:t>також</a:t>
            </a:r>
            <a:r>
              <a:rPr lang="ru-RU" sz="2400" dirty="0"/>
              <a:t> </a:t>
            </a:r>
            <a:r>
              <a:rPr lang="ru-RU" sz="2400" dirty="0" err="1"/>
              <a:t>інші</a:t>
            </a:r>
            <a:r>
              <a:rPr lang="ru-RU" sz="2400" dirty="0"/>
              <a:t> </a:t>
            </a:r>
            <a:r>
              <a:rPr lang="ru-RU" sz="2400" dirty="0" err="1"/>
              <a:t>державні</a:t>
            </a:r>
            <a:r>
              <a:rPr lang="ru-RU" sz="2400" dirty="0"/>
              <a:t> </a:t>
            </a:r>
            <a:r>
              <a:rPr lang="ru-RU" sz="2400" dirty="0" err="1"/>
              <a:t>органи</a:t>
            </a:r>
            <a:r>
              <a:rPr lang="ru-RU" sz="2400" dirty="0"/>
              <a:t>, </a:t>
            </a:r>
            <a:r>
              <a:rPr lang="ru-RU" sz="2400" dirty="0" err="1"/>
              <a:t>органи</a:t>
            </a:r>
            <a:r>
              <a:rPr lang="ru-RU" sz="2400" dirty="0"/>
              <a:t> </a:t>
            </a:r>
            <a:r>
              <a:rPr lang="ru-RU" sz="2400" dirty="0" err="1"/>
              <a:t>влади</a:t>
            </a:r>
            <a:r>
              <a:rPr lang="ru-RU" sz="2400" dirty="0"/>
              <a:t> </a:t>
            </a:r>
            <a:r>
              <a:rPr lang="ru-RU" sz="2400" dirty="0" err="1"/>
              <a:t>Автономної</a:t>
            </a:r>
            <a:r>
              <a:rPr lang="ru-RU" sz="2400" dirty="0"/>
              <a:t> </a:t>
            </a:r>
            <a:r>
              <a:rPr lang="ru-RU" sz="2400" dirty="0" err="1"/>
              <a:t>Республіки</a:t>
            </a:r>
            <a:r>
              <a:rPr lang="ru-RU" sz="2400" dirty="0"/>
              <a:t> </a:t>
            </a:r>
            <a:r>
              <a:rPr lang="ru-RU" sz="2400" dirty="0" err="1"/>
              <a:t>Крим</a:t>
            </a:r>
            <a:r>
              <a:rPr lang="ru-RU" sz="2400" dirty="0"/>
              <a:t>, </a:t>
            </a:r>
            <a:r>
              <a:rPr lang="ru-RU" sz="2400" dirty="0" err="1"/>
              <a:t>органи</a:t>
            </a:r>
            <a:r>
              <a:rPr lang="ru-RU" sz="2400" dirty="0"/>
              <a:t> </a:t>
            </a:r>
            <a:r>
              <a:rPr lang="ru-RU" sz="2400" dirty="0" err="1"/>
              <a:t>місцевого</a:t>
            </a:r>
            <a:r>
              <a:rPr lang="ru-RU" sz="2400" dirty="0"/>
              <a:t> </a:t>
            </a:r>
            <a:r>
              <a:rPr lang="ru-RU" sz="2400" dirty="0" err="1"/>
              <a:t>самоврядування</a:t>
            </a:r>
            <a:r>
              <a:rPr lang="ru-RU" sz="2400" dirty="0"/>
              <a:t> (</a:t>
            </a:r>
            <a:r>
              <a:rPr lang="ru-RU" sz="2400" dirty="0" err="1"/>
              <a:t>далі</a:t>
            </a:r>
            <a:r>
              <a:rPr lang="ru-RU" sz="2400" dirty="0"/>
              <a:t> — </a:t>
            </a:r>
            <a:r>
              <a:rPr lang="ru-RU" sz="2400" dirty="0" err="1"/>
              <a:t>органи</a:t>
            </a:r>
            <a:r>
              <a:rPr lang="ru-RU" sz="2400" dirty="0"/>
              <a:t>) </a:t>
            </a:r>
            <a:r>
              <a:rPr lang="ru-RU" sz="2400" dirty="0" err="1"/>
              <a:t>забезпечують</a:t>
            </a:r>
            <a:r>
              <a:rPr lang="ru-RU" sz="2400" dirty="0"/>
              <a:t> </a:t>
            </a:r>
            <a:r>
              <a:rPr lang="ru-RU" sz="2400" dirty="0" err="1"/>
              <a:t>умови</a:t>
            </a:r>
            <a:r>
              <a:rPr lang="ru-RU" sz="2400" dirty="0"/>
              <a:t> для </a:t>
            </a:r>
            <a:r>
              <a:rPr lang="ru-RU" sz="2400" dirty="0" err="1"/>
              <a:t>повідомлень</a:t>
            </a:r>
            <a:r>
              <a:rPr lang="ru-RU" sz="2400" dirty="0"/>
              <a:t> </a:t>
            </a:r>
            <a:r>
              <a:rPr lang="ru-RU" sz="2400" dirty="0" err="1"/>
              <a:t>їх</a:t>
            </a:r>
            <a:r>
              <a:rPr lang="ru-RU" sz="2400" dirty="0"/>
              <a:t> </a:t>
            </a:r>
            <a:r>
              <a:rPr lang="ru-RU" sz="2400" dirty="0" err="1"/>
              <a:t>працівниками</a:t>
            </a:r>
            <a:r>
              <a:rPr lang="ru-RU" sz="2400" dirty="0"/>
              <a:t> про </a:t>
            </a:r>
            <a:r>
              <a:rPr lang="ru-RU" sz="2400" dirty="0" err="1"/>
              <a:t>порушення</a:t>
            </a:r>
            <a:r>
              <a:rPr lang="ru-RU" sz="2400" dirty="0"/>
              <a:t> </a:t>
            </a:r>
            <a:r>
              <a:rPr lang="ru-RU" sz="2400" dirty="0" err="1"/>
              <a:t>вимог</a:t>
            </a:r>
            <a:r>
              <a:rPr lang="ru-RU" sz="2400" dirty="0"/>
              <a:t> Закону </a:t>
            </a:r>
            <a:r>
              <a:rPr lang="ru-RU" sz="2400" dirty="0" err="1"/>
              <a:t>України</a:t>
            </a:r>
            <a:r>
              <a:rPr lang="ru-RU" sz="2400" dirty="0"/>
              <a:t> «Про </a:t>
            </a:r>
            <a:r>
              <a:rPr lang="ru-RU" sz="2400" dirty="0" err="1"/>
              <a:t>запобігання</a:t>
            </a:r>
            <a:r>
              <a:rPr lang="ru-RU" sz="2400" dirty="0"/>
              <a:t> </a:t>
            </a:r>
            <a:r>
              <a:rPr lang="ru-RU" sz="2400" dirty="0" err="1"/>
              <a:t>корупції</a:t>
            </a:r>
            <a:r>
              <a:rPr lang="ru-RU" sz="2400" dirty="0"/>
              <a:t>» (</a:t>
            </a:r>
            <a:r>
              <a:rPr lang="ru-RU" sz="2400" dirty="0" err="1"/>
              <a:t>далі</a:t>
            </a:r>
            <a:r>
              <a:rPr lang="ru-RU" sz="2400" dirty="0"/>
              <a:t> — Закон) </a:t>
            </a:r>
            <a:r>
              <a:rPr lang="ru-RU" sz="2400" dirty="0" err="1"/>
              <a:t>іншою</a:t>
            </a:r>
            <a:r>
              <a:rPr lang="ru-RU" sz="2400" dirty="0"/>
              <a:t> особою, </a:t>
            </a:r>
            <a:r>
              <a:rPr lang="ru-RU" sz="2400" dirty="0" err="1"/>
              <a:t>зокрема</a:t>
            </a:r>
            <a:r>
              <a:rPr lang="ru-RU" sz="2400" dirty="0"/>
              <a:t> через </a:t>
            </a:r>
            <a:r>
              <a:rPr lang="ru-RU" sz="2400" dirty="0" err="1"/>
              <a:t>спеціальні</a:t>
            </a:r>
            <a:r>
              <a:rPr lang="ru-RU" sz="2400" dirty="0"/>
              <a:t> </a:t>
            </a:r>
            <a:r>
              <a:rPr lang="ru-RU" sz="2400" dirty="0" err="1"/>
              <a:t>телефонні</a:t>
            </a:r>
            <a:r>
              <a:rPr lang="ru-RU" sz="2400" dirty="0"/>
              <a:t> </a:t>
            </a:r>
            <a:r>
              <a:rPr lang="ru-RU" sz="2400" dirty="0" err="1"/>
              <a:t>лінії</a:t>
            </a:r>
            <a:r>
              <a:rPr lang="ru-RU" sz="2400" dirty="0"/>
              <a:t>, </a:t>
            </a:r>
            <a:r>
              <a:rPr lang="ru-RU" sz="2400" dirty="0" err="1"/>
              <a:t>офіційні</a:t>
            </a:r>
            <a:r>
              <a:rPr lang="ru-RU" sz="2400" dirty="0"/>
              <a:t> веб-</a:t>
            </a:r>
            <a:r>
              <a:rPr lang="ru-RU" sz="2400" dirty="0" err="1"/>
              <a:t>сайти</a:t>
            </a:r>
            <a:r>
              <a:rPr lang="ru-RU" sz="2400" dirty="0"/>
              <a:t>, </a:t>
            </a:r>
            <a:r>
              <a:rPr lang="ru-RU" sz="2400" dirty="0" err="1"/>
              <a:t>засоби</a:t>
            </a:r>
            <a:r>
              <a:rPr lang="ru-RU" sz="2400" dirty="0"/>
              <a:t> </a:t>
            </a:r>
            <a:r>
              <a:rPr lang="ru-RU" sz="2400" dirty="0" err="1"/>
              <a:t>електронного</a:t>
            </a:r>
            <a:r>
              <a:rPr lang="ru-RU" sz="2400" dirty="0"/>
              <a:t> </a:t>
            </a:r>
            <a:r>
              <a:rPr lang="ru-RU" sz="2400" dirty="0" err="1"/>
              <a:t>зв’язку</a:t>
            </a:r>
            <a:r>
              <a:rPr lang="ru-RU" sz="2400" dirty="0"/>
              <a:t>.</a:t>
            </a:r>
          </a:p>
        </p:txBody>
      </p:sp>
    </p:spTree>
    <p:extLst>
      <p:ext uri="{BB962C8B-B14F-4D97-AF65-F5344CB8AC3E}">
        <p14:creationId xmlns:p14="http://schemas.microsoft.com/office/powerpoint/2010/main" val="2370418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627937"/>
          </a:xfrm>
        </p:spPr>
        <p:txBody>
          <a:bodyPr/>
          <a:lstStyle/>
          <a:p>
            <a:endParaRPr lang="ru-RU" dirty="0"/>
          </a:p>
        </p:txBody>
      </p:sp>
      <p:sp>
        <p:nvSpPr>
          <p:cNvPr id="3" name="Объект 2"/>
          <p:cNvSpPr>
            <a:spLocks noGrp="1"/>
          </p:cNvSpPr>
          <p:nvPr>
            <p:ph idx="1"/>
          </p:nvPr>
        </p:nvSpPr>
        <p:spPr>
          <a:xfrm>
            <a:off x="1103312" y="1274618"/>
            <a:ext cx="8946541" cy="4973781"/>
          </a:xfrm>
        </p:spPr>
        <p:txBody>
          <a:bodyPr>
            <a:normAutofit fontScale="92500" lnSpcReduction="10000"/>
          </a:bodyPr>
          <a:lstStyle/>
          <a:p>
            <a:r>
              <a:rPr lang="ru-RU" dirty="0"/>
              <a:t>Повідомлення про </a:t>
            </a:r>
            <a:r>
              <a:rPr lang="ru-RU" dirty="0" err="1"/>
              <a:t>порушення</a:t>
            </a:r>
            <a:r>
              <a:rPr lang="ru-RU" dirty="0"/>
              <a:t> </a:t>
            </a:r>
            <a:r>
              <a:rPr lang="ru-RU" dirty="0" err="1"/>
              <a:t>вимог</a:t>
            </a:r>
            <a:r>
              <a:rPr lang="ru-RU" dirty="0"/>
              <a:t> Закону </a:t>
            </a:r>
            <a:r>
              <a:rPr lang="ru-RU" dirty="0" err="1"/>
              <a:t>може</a:t>
            </a:r>
            <a:r>
              <a:rPr lang="ru-RU" dirty="0"/>
              <a:t> бути як </a:t>
            </a:r>
            <a:r>
              <a:rPr lang="ru-RU" dirty="0" err="1"/>
              <a:t>письмовим</a:t>
            </a:r>
            <a:r>
              <a:rPr lang="ru-RU" dirty="0"/>
              <a:t>, так і </a:t>
            </a:r>
            <a:r>
              <a:rPr lang="ru-RU" dirty="0" err="1"/>
              <a:t>усним</a:t>
            </a:r>
            <a:r>
              <a:rPr lang="ru-RU" dirty="0"/>
              <a:t>.</a:t>
            </a:r>
          </a:p>
          <a:p>
            <a:r>
              <a:rPr lang="ru-RU" dirty="0" err="1"/>
              <a:t>Письмове</a:t>
            </a:r>
            <a:r>
              <a:rPr lang="ru-RU" dirty="0"/>
              <a:t> </a:t>
            </a:r>
            <a:r>
              <a:rPr lang="ru-RU" dirty="0" err="1"/>
              <a:t>повідомлення</a:t>
            </a:r>
            <a:r>
              <a:rPr lang="ru-RU" dirty="0"/>
              <a:t> </a:t>
            </a:r>
            <a:r>
              <a:rPr lang="ru-RU" dirty="0" err="1"/>
              <a:t>може</a:t>
            </a:r>
            <a:r>
              <a:rPr lang="ru-RU" dirty="0"/>
              <a:t> </a:t>
            </a:r>
            <a:r>
              <a:rPr lang="ru-RU" dirty="0" err="1"/>
              <a:t>надійти</a:t>
            </a:r>
            <a:r>
              <a:rPr lang="ru-RU" dirty="0"/>
              <a:t>:</a:t>
            </a:r>
          </a:p>
          <a:p>
            <a:r>
              <a:rPr lang="ru-RU" dirty="0" err="1"/>
              <a:t>поштою</a:t>
            </a:r>
            <a:r>
              <a:rPr lang="ru-RU" dirty="0"/>
              <a:t>;</a:t>
            </a:r>
          </a:p>
          <a:p>
            <a:r>
              <a:rPr lang="ru-RU" dirty="0" err="1"/>
              <a:t>від</a:t>
            </a:r>
            <a:r>
              <a:rPr lang="ru-RU" dirty="0"/>
              <a:t> </a:t>
            </a:r>
            <a:r>
              <a:rPr lang="ru-RU" dirty="0" err="1"/>
              <a:t>викривача</a:t>
            </a:r>
            <a:r>
              <a:rPr lang="ru-RU" dirty="0"/>
              <a:t> </a:t>
            </a:r>
            <a:r>
              <a:rPr lang="ru-RU" dirty="0" err="1"/>
              <a:t>особисто</a:t>
            </a:r>
            <a:r>
              <a:rPr lang="ru-RU" dirty="0"/>
              <a:t> до </a:t>
            </a:r>
            <a:r>
              <a:rPr lang="ru-RU" dirty="0" err="1"/>
              <a:t>канцелярії</a:t>
            </a:r>
            <a:r>
              <a:rPr lang="ru-RU" dirty="0"/>
              <a:t>, у </a:t>
            </a:r>
            <a:r>
              <a:rPr lang="ru-RU" dirty="0" err="1"/>
              <a:t>скриньку</a:t>
            </a:r>
            <a:r>
              <a:rPr lang="ru-RU" dirty="0"/>
              <a:t> для </a:t>
            </a:r>
            <a:r>
              <a:rPr lang="ru-RU" dirty="0" err="1"/>
              <a:t>кореспонденції</a:t>
            </a:r>
            <a:r>
              <a:rPr lang="ru-RU" dirty="0"/>
              <a:t> органу </a:t>
            </a:r>
            <a:r>
              <a:rPr lang="ru-RU" dirty="0" err="1"/>
              <a:t>або</a:t>
            </a:r>
            <a:r>
              <a:rPr lang="ru-RU" dirty="0"/>
              <a:t> на </a:t>
            </a:r>
            <a:r>
              <a:rPr lang="ru-RU" dirty="0" err="1"/>
              <a:t>особистому</a:t>
            </a:r>
            <a:r>
              <a:rPr lang="ru-RU" dirty="0"/>
              <a:t> </a:t>
            </a:r>
            <a:r>
              <a:rPr lang="ru-RU" dirty="0" err="1"/>
              <a:t>прийомі</a:t>
            </a:r>
            <a:r>
              <a:rPr lang="ru-RU" dirty="0"/>
              <a:t>;</a:t>
            </a:r>
          </a:p>
          <a:p>
            <a:r>
              <a:rPr lang="ru-RU" dirty="0"/>
              <a:t>через веб-сайт органу;</a:t>
            </a:r>
          </a:p>
          <a:p>
            <a:r>
              <a:rPr lang="ru-RU" dirty="0" err="1"/>
              <a:t>засобами</a:t>
            </a:r>
            <a:r>
              <a:rPr lang="ru-RU" dirty="0"/>
              <a:t> </a:t>
            </a:r>
            <a:r>
              <a:rPr lang="ru-RU" dirty="0" err="1"/>
              <a:t>електронного</a:t>
            </a:r>
            <a:r>
              <a:rPr lang="ru-RU" dirty="0"/>
              <a:t> </a:t>
            </a:r>
            <a:r>
              <a:rPr lang="ru-RU" dirty="0" err="1"/>
              <a:t>зв’язку</a:t>
            </a:r>
            <a:r>
              <a:rPr lang="ru-RU" dirty="0"/>
              <a:t>.</a:t>
            </a:r>
          </a:p>
          <a:p>
            <a:r>
              <a:rPr lang="ru-RU" dirty="0" err="1"/>
              <a:t>Усне</a:t>
            </a:r>
            <a:r>
              <a:rPr lang="ru-RU" dirty="0"/>
              <a:t> </a:t>
            </a:r>
            <a:r>
              <a:rPr lang="ru-RU" dirty="0" err="1"/>
              <a:t>повідомлення</a:t>
            </a:r>
            <a:r>
              <a:rPr lang="ru-RU" dirty="0"/>
              <a:t> </a:t>
            </a:r>
            <a:r>
              <a:rPr lang="ru-RU" dirty="0" err="1"/>
              <a:t>може</a:t>
            </a:r>
            <a:r>
              <a:rPr lang="ru-RU" dirty="0"/>
              <a:t> </a:t>
            </a:r>
            <a:r>
              <a:rPr lang="ru-RU" dirty="0" err="1"/>
              <a:t>надійти</a:t>
            </a:r>
            <a:r>
              <a:rPr lang="ru-RU" dirty="0"/>
              <a:t> через </a:t>
            </a:r>
            <a:r>
              <a:rPr lang="ru-RU" dirty="0" err="1"/>
              <a:t>спеціальні</a:t>
            </a:r>
            <a:r>
              <a:rPr lang="ru-RU" dirty="0"/>
              <a:t> </a:t>
            </a:r>
            <a:r>
              <a:rPr lang="ru-RU" dirty="0" err="1"/>
              <a:t>телефонні</a:t>
            </a:r>
            <a:r>
              <a:rPr lang="ru-RU" dirty="0"/>
              <a:t> </a:t>
            </a:r>
            <a:r>
              <a:rPr lang="ru-RU" dirty="0" err="1"/>
              <a:t>лінії</a:t>
            </a:r>
            <a:r>
              <a:rPr lang="ru-RU" dirty="0"/>
              <a:t>.</a:t>
            </a:r>
          </a:p>
          <a:p>
            <a:r>
              <a:rPr lang="ru-RU" dirty="0" err="1"/>
              <a:t>Рекомендується</a:t>
            </a:r>
            <a:r>
              <a:rPr lang="ru-RU" dirty="0"/>
              <a:t>, </a:t>
            </a:r>
            <a:r>
              <a:rPr lang="ru-RU" dirty="0" err="1"/>
              <a:t>щоб</a:t>
            </a:r>
            <a:r>
              <a:rPr lang="ru-RU" dirty="0"/>
              <a:t> </a:t>
            </a:r>
            <a:r>
              <a:rPr lang="ru-RU" dirty="0" err="1"/>
              <a:t>механізм</a:t>
            </a:r>
            <a:r>
              <a:rPr lang="ru-RU" dirty="0"/>
              <a:t> </a:t>
            </a:r>
            <a:r>
              <a:rPr lang="ru-RU" dirty="0" err="1"/>
              <a:t>надання</a:t>
            </a:r>
            <a:r>
              <a:rPr lang="ru-RU" dirty="0"/>
              <a:t> </a:t>
            </a:r>
            <a:r>
              <a:rPr lang="ru-RU" dirty="0" err="1"/>
              <a:t>повідомлень</a:t>
            </a:r>
            <a:r>
              <a:rPr lang="ru-RU" dirty="0"/>
              <a:t> органу:</a:t>
            </a:r>
          </a:p>
          <a:p>
            <a:r>
              <a:rPr lang="ru-RU" dirty="0" err="1"/>
              <a:t>був</a:t>
            </a:r>
            <a:r>
              <a:rPr lang="ru-RU" dirty="0"/>
              <a:t> </a:t>
            </a:r>
            <a:r>
              <a:rPr lang="ru-RU" dirty="0" err="1"/>
              <a:t>безкоштовним</a:t>
            </a:r>
            <a:r>
              <a:rPr lang="ru-RU" dirty="0"/>
              <a:t>;</a:t>
            </a:r>
          </a:p>
          <a:p>
            <a:r>
              <a:rPr lang="ru-RU" dirty="0" err="1"/>
              <a:t>був</a:t>
            </a:r>
            <a:r>
              <a:rPr lang="ru-RU" dirty="0"/>
              <a:t> легко </a:t>
            </a:r>
            <a:r>
              <a:rPr lang="ru-RU" dirty="0" err="1"/>
              <a:t>доступним</a:t>
            </a:r>
            <a:r>
              <a:rPr lang="ru-RU" dirty="0"/>
              <a:t> і </a:t>
            </a:r>
            <a:r>
              <a:rPr lang="ru-RU" dirty="0" err="1"/>
              <a:t>орієнтованим</a:t>
            </a:r>
            <a:r>
              <a:rPr lang="ru-RU" dirty="0"/>
              <a:t> на те, </a:t>
            </a:r>
            <a:r>
              <a:rPr lang="ru-RU" dirty="0" err="1"/>
              <a:t>щоб</a:t>
            </a:r>
            <a:r>
              <a:rPr lang="ru-RU" dirty="0"/>
              <a:t> </a:t>
            </a:r>
            <a:r>
              <a:rPr lang="ru-RU" dirty="0" err="1"/>
              <a:t>зменшити</a:t>
            </a:r>
            <a:r>
              <a:rPr lang="ru-RU" dirty="0"/>
              <a:t> </a:t>
            </a:r>
            <a:r>
              <a:rPr lang="ru-RU" dirty="0" err="1"/>
              <a:t>бар’єри</a:t>
            </a:r>
            <a:r>
              <a:rPr lang="ru-RU" dirty="0"/>
              <a:t> для </a:t>
            </a:r>
            <a:r>
              <a:rPr lang="ru-RU" dirty="0" err="1"/>
              <a:t>викривачів</a:t>
            </a:r>
            <a:r>
              <a:rPr lang="ru-RU" dirty="0"/>
              <a:t>, </a:t>
            </a:r>
            <a:r>
              <a:rPr lang="ru-RU" dirty="0" err="1"/>
              <a:t>які</a:t>
            </a:r>
            <a:r>
              <a:rPr lang="ru-RU" dirty="0"/>
              <a:t> </a:t>
            </a:r>
            <a:r>
              <a:rPr lang="ru-RU" dirty="0" err="1"/>
              <a:t>побоюються</a:t>
            </a:r>
            <a:r>
              <a:rPr lang="ru-RU" dirty="0"/>
              <a:t>, </a:t>
            </a:r>
            <a:r>
              <a:rPr lang="ru-RU" dirty="0" err="1"/>
              <a:t>чи</a:t>
            </a:r>
            <a:r>
              <a:rPr lang="ru-RU" dirty="0"/>
              <a:t> </a:t>
            </a:r>
            <a:r>
              <a:rPr lang="ru-RU" dirty="0" err="1"/>
              <a:t>осіб</a:t>
            </a:r>
            <a:r>
              <a:rPr lang="ru-RU" dirty="0"/>
              <a:t> з </a:t>
            </a:r>
            <a:r>
              <a:rPr lang="ru-RU" dirty="0" err="1"/>
              <a:t>особливими</a:t>
            </a:r>
            <a:r>
              <a:rPr lang="ru-RU" dirty="0"/>
              <a:t> потребами;</a:t>
            </a:r>
          </a:p>
          <a:p>
            <a:endParaRPr lang="ru-RU" dirty="0"/>
          </a:p>
        </p:txBody>
      </p:sp>
    </p:spTree>
    <p:extLst>
      <p:ext uri="{BB962C8B-B14F-4D97-AF65-F5344CB8AC3E}">
        <p14:creationId xmlns:p14="http://schemas.microsoft.com/office/powerpoint/2010/main" val="39880023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0937" y="188437"/>
            <a:ext cx="11423737" cy="5786199"/>
          </a:xfrm>
          <a:prstGeom prst="rect">
            <a:avLst/>
          </a:prstGeom>
        </p:spPr>
        <p:txBody>
          <a:bodyPr wrap="square">
            <a:spAutoFit/>
          </a:bodyPr>
          <a:lstStyle/>
          <a:p>
            <a:pPr marL="342900" lvl="0" indent="-342900" defTabSz="457200">
              <a:spcBef>
                <a:spcPts val="1000"/>
              </a:spcBef>
              <a:buClr>
                <a:srgbClr val="1E5155">
                  <a:lumMod val="40000"/>
                  <a:lumOff val="60000"/>
                </a:srgbClr>
              </a:buClr>
              <a:buSzPct val="80000"/>
              <a:buFont typeface="Wingdings 3" charset="2"/>
              <a:buChar char=""/>
            </a:pPr>
            <a:r>
              <a:rPr lang="ru-RU" sz="1600" dirty="0" err="1">
                <a:solidFill>
                  <a:prstClr val="white"/>
                </a:solidFill>
                <a:ea typeface="+mj-ea"/>
                <a:cs typeface="+mj-cs"/>
              </a:rPr>
              <a:t>забезпечував</a:t>
            </a:r>
            <a:r>
              <a:rPr lang="ru-RU" sz="1600" dirty="0">
                <a:solidFill>
                  <a:prstClr val="white"/>
                </a:solidFill>
                <a:ea typeface="+mj-ea"/>
                <a:cs typeface="+mj-cs"/>
              </a:rPr>
              <a:t> широкий </a:t>
            </a:r>
            <a:r>
              <a:rPr lang="ru-RU" sz="1600" dirty="0" err="1">
                <a:solidFill>
                  <a:prstClr val="white"/>
                </a:solidFill>
                <a:ea typeface="+mj-ea"/>
                <a:cs typeface="+mj-cs"/>
              </a:rPr>
              <a:t>діапазон</a:t>
            </a:r>
            <a:r>
              <a:rPr lang="ru-RU" sz="1600" dirty="0">
                <a:solidFill>
                  <a:prstClr val="white"/>
                </a:solidFill>
                <a:ea typeface="+mj-ea"/>
                <a:cs typeface="+mj-cs"/>
              </a:rPr>
              <a:t> </a:t>
            </a:r>
            <a:r>
              <a:rPr lang="ru-RU" sz="1600" dirty="0" err="1">
                <a:solidFill>
                  <a:prstClr val="white"/>
                </a:solidFill>
                <a:ea typeface="+mj-ea"/>
                <a:cs typeface="+mj-cs"/>
              </a:rPr>
              <a:t>можливостей</a:t>
            </a:r>
            <a:r>
              <a:rPr lang="ru-RU" sz="1600" dirty="0">
                <a:solidFill>
                  <a:prstClr val="white"/>
                </a:solidFill>
                <a:ea typeface="+mj-ea"/>
                <a:cs typeface="+mj-cs"/>
              </a:rPr>
              <a:t> для контакту </a:t>
            </a:r>
            <a:r>
              <a:rPr lang="ru-RU" sz="1600" dirty="0" err="1">
                <a:solidFill>
                  <a:prstClr val="white"/>
                </a:solidFill>
                <a:ea typeface="+mj-ea"/>
                <a:cs typeface="+mj-cs"/>
              </a:rPr>
              <a:t>викривача</a:t>
            </a:r>
            <a:r>
              <a:rPr lang="ru-RU" sz="1600" dirty="0">
                <a:solidFill>
                  <a:prstClr val="white"/>
                </a:solidFill>
                <a:ea typeface="+mj-ea"/>
                <a:cs typeface="+mj-cs"/>
              </a:rPr>
              <a:t> з органом;</a:t>
            </a:r>
          </a:p>
          <a:p>
            <a:pPr marL="342900" lvl="0" indent="-342900" defTabSz="457200">
              <a:spcBef>
                <a:spcPts val="1000"/>
              </a:spcBef>
              <a:buClr>
                <a:srgbClr val="1E5155">
                  <a:lumMod val="40000"/>
                  <a:lumOff val="60000"/>
                </a:srgbClr>
              </a:buClr>
              <a:buSzPct val="80000"/>
              <a:buFont typeface="Wingdings 3" charset="2"/>
              <a:buChar char=""/>
            </a:pPr>
            <a:r>
              <a:rPr lang="ru-RU" sz="1600" dirty="0" err="1">
                <a:solidFill>
                  <a:prstClr val="white"/>
                </a:solidFill>
                <a:ea typeface="+mj-ea"/>
                <a:cs typeface="+mj-cs"/>
              </a:rPr>
              <a:t>забезпечував</a:t>
            </a:r>
            <a:r>
              <a:rPr lang="ru-RU" sz="1600" dirty="0">
                <a:solidFill>
                  <a:prstClr val="white"/>
                </a:solidFill>
                <a:ea typeface="+mj-ea"/>
                <a:cs typeface="+mj-cs"/>
              </a:rPr>
              <a:t> </a:t>
            </a:r>
            <a:r>
              <a:rPr lang="ru-RU" sz="1600" dirty="0" err="1">
                <a:solidFill>
                  <a:prstClr val="white"/>
                </a:solidFill>
                <a:ea typeface="+mj-ea"/>
                <a:cs typeface="+mj-cs"/>
              </a:rPr>
              <a:t>конфіденційність</a:t>
            </a:r>
            <a:r>
              <a:rPr lang="ru-RU" sz="1600" dirty="0">
                <a:solidFill>
                  <a:prstClr val="white"/>
                </a:solidFill>
                <a:ea typeface="+mj-ea"/>
                <a:cs typeface="+mj-cs"/>
              </a:rPr>
              <a:t> та </a:t>
            </a:r>
            <a:r>
              <a:rPr lang="ru-RU" sz="1600" dirty="0" err="1">
                <a:solidFill>
                  <a:prstClr val="white"/>
                </a:solidFill>
                <a:ea typeface="+mj-ea"/>
                <a:cs typeface="+mj-cs"/>
              </a:rPr>
              <a:t>можливість</a:t>
            </a:r>
            <a:r>
              <a:rPr lang="ru-RU" sz="1600" dirty="0">
                <a:solidFill>
                  <a:prstClr val="white"/>
                </a:solidFill>
                <a:ea typeface="+mj-ea"/>
                <a:cs typeface="+mj-cs"/>
              </a:rPr>
              <a:t> </a:t>
            </a:r>
            <a:r>
              <a:rPr lang="ru-RU" sz="1600" dirty="0" err="1">
                <a:solidFill>
                  <a:prstClr val="white"/>
                </a:solidFill>
                <a:ea typeface="+mj-ea"/>
                <a:cs typeface="+mj-cs"/>
              </a:rPr>
              <a:t>надання</a:t>
            </a:r>
            <a:r>
              <a:rPr lang="ru-RU" sz="1600" dirty="0">
                <a:solidFill>
                  <a:prstClr val="white"/>
                </a:solidFill>
                <a:ea typeface="+mj-ea"/>
                <a:cs typeface="+mj-cs"/>
              </a:rPr>
              <a:t> </a:t>
            </a:r>
            <a:r>
              <a:rPr lang="ru-RU" sz="1600" dirty="0" err="1">
                <a:solidFill>
                  <a:prstClr val="white"/>
                </a:solidFill>
                <a:ea typeface="+mj-ea"/>
                <a:cs typeface="+mj-cs"/>
              </a:rPr>
              <a:t>повідомлень</a:t>
            </a:r>
            <a:r>
              <a:rPr lang="ru-RU" sz="1600" dirty="0">
                <a:solidFill>
                  <a:prstClr val="white"/>
                </a:solidFill>
                <a:ea typeface="+mj-ea"/>
                <a:cs typeface="+mj-cs"/>
              </a:rPr>
              <a:t> </a:t>
            </a:r>
            <a:r>
              <a:rPr lang="ru-RU" sz="1600" dirty="0" err="1">
                <a:solidFill>
                  <a:prstClr val="white"/>
                </a:solidFill>
                <a:ea typeface="+mj-ea"/>
                <a:cs typeface="+mj-cs"/>
              </a:rPr>
              <a:t>анонімно</a:t>
            </a:r>
            <a:r>
              <a:rPr lang="ru-RU" sz="1600" dirty="0">
                <a:solidFill>
                  <a:prstClr val="white"/>
                </a:solidFill>
                <a:ea typeface="+mj-ea"/>
                <a:cs typeface="+mj-cs"/>
              </a:rPr>
              <a:t>.</a:t>
            </a:r>
          </a:p>
          <a:p>
            <a:pPr marL="342900" lvl="0" indent="-342900" defTabSz="457200">
              <a:spcBef>
                <a:spcPts val="1000"/>
              </a:spcBef>
              <a:buClr>
                <a:srgbClr val="1E5155">
                  <a:lumMod val="40000"/>
                  <a:lumOff val="60000"/>
                </a:srgbClr>
              </a:buClr>
              <a:buSzPct val="80000"/>
              <a:buFont typeface="Wingdings 3" charset="2"/>
              <a:buChar char=""/>
            </a:pPr>
            <a:r>
              <a:rPr lang="ru-RU" sz="1600" dirty="0" err="1">
                <a:solidFill>
                  <a:prstClr val="white"/>
                </a:solidFill>
                <a:ea typeface="+mj-ea"/>
                <a:cs typeface="+mj-cs"/>
              </a:rPr>
              <a:t>Такі</a:t>
            </a:r>
            <a:r>
              <a:rPr lang="ru-RU" sz="1600" dirty="0">
                <a:solidFill>
                  <a:prstClr val="white"/>
                </a:solidFill>
                <a:ea typeface="+mj-ea"/>
                <a:cs typeface="+mj-cs"/>
              </a:rPr>
              <a:t> канали </a:t>
            </a:r>
            <a:r>
              <a:rPr lang="ru-RU" sz="1600" dirty="0" err="1">
                <a:solidFill>
                  <a:prstClr val="white"/>
                </a:solidFill>
                <a:ea typeface="+mj-ea"/>
                <a:cs typeface="+mj-cs"/>
              </a:rPr>
              <a:t>надання</a:t>
            </a:r>
            <a:r>
              <a:rPr lang="ru-RU" sz="1600" dirty="0">
                <a:solidFill>
                  <a:prstClr val="white"/>
                </a:solidFill>
                <a:ea typeface="+mj-ea"/>
                <a:cs typeface="+mj-cs"/>
              </a:rPr>
              <a:t> </a:t>
            </a:r>
            <a:r>
              <a:rPr lang="ru-RU" sz="1600" dirty="0" err="1">
                <a:solidFill>
                  <a:prstClr val="white"/>
                </a:solidFill>
                <a:ea typeface="+mj-ea"/>
                <a:cs typeface="+mj-cs"/>
              </a:rPr>
              <a:t>повідомлень</a:t>
            </a:r>
            <a:r>
              <a:rPr lang="ru-RU" sz="1600" dirty="0">
                <a:solidFill>
                  <a:prstClr val="white"/>
                </a:solidFill>
                <a:ea typeface="+mj-ea"/>
                <a:cs typeface="+mj-cs"/>
              </a:rPr>
              <a:t> органу, як через веб-сайт, </a:t>
            </a:r>
            <a:r>
              <a:rPr lang="ru-RU" sz="1600" dirty="0" err="1">
                <a:solidFill>
                  <a:prstClr val="white"/>
                </a:solidFill>
                <a:ea typeface="+mj-ea"/>
                <a:cs typeface="+mj-cs"/>
              </a:rPr>
              <a:t>засоби</a:t>
            </a:r>
            <a:r>
              <a:rPr lang="ru-RU" sz="1600" dirty="0">
                <a:solidFill>
                  <a:prstClr val="white"/>
                </a:solidFill>
                <a:ea typeface="+mj-ea"/>
                <a:cs typeface="+mj-cs"/>
              </a:rPr>
              <a:t> </a:t>
            </a:r>
            <a:r>
              <a:rPr lang="ru-RU" sz="1600" dirty="0" err="1">
                <a:solidFill>
                  <a:prstClr val="white"/>
                </a:solidFill>
                <a:ea typeface="+mj-ea"/>
                <a:cs typeface="+mj-cs"/>
              </a:rPr>
              <a:t>електронного</a:t>
            </a:r>
            <a:r>
              <a:rPr lang="ru-RU" sz="1600" dirty="0">
                <a:solidFill>
                  <a:prstClr val="white"/>
                </a:solidFill>
                <a:ea typeface="+mj-ea"/>
                <a:cs typeface="+mj-cs"/>
              </a:rPr>
              <a:t> </a:t>
            </a:r>
            <a:r>
              <a:rPr lang="ru-RU" sz="1600" dirty="0" err="1">
                <a:solidFill>
                  <a:prstClr val="white"/>
                </a:solidFill>
                <a:ea typeface="+mj-ea"/>
                <a:cs typeface="+mj-cs"/>
              </a:rPr>
              <a:t>зв’язку</a:t>
            </a:r>
            <a:r>
              <a:rPr lang="ru-RU" sz="1600" dirty="0">
                <a:solidFill>
                  <a:prstClr val="white"/>
                </a:solidFill>
                <a:ea typeface="+mj-ea"/>
                <a:cs typeface="+mj-cs"/>
              </a:rPr>
              <a:t>, </a:t>
            </a:r>
            <a:r>
              <a:rPr lang="ru-RU" sz="1600" dirty="0" err="1">
                <a:solidFill>
                  <a:prstClr val="white"/>
                </a:solidFill>
                <a:ea typeface="+mj-ea"/>
                <a:cs typeface="+mj-cs"/>
              </a:rPr>
              <a:t>спеціальні</a:t>
            </a:r>
            <a:r>
              <a:rPr lang="ru-RU" sz="1600" dirty="0">
                <a:solidFill>
                  <a:prstClr val="white"/>
                </a:solidFill>
                <a:ea typeface="+mj-ea"/>
                <a:cs typeface="+mj-cs"/>
              </a:rPr>
              <a:t> </a:t>
            </a:r>
            <a:r>
              <a:rPr lang="ru-RU" sz="1600" dirty="0" err="1">
                <a:solidFill>
                  <a:prstClr val="white"/>
                </a:solidFill>
                <a:ea typeface="+mj-ea"/>
                <a:cs typeface="+mj-cs"/>
              </a:rPr>
              <a:t>телефонні</a:t>
            </a:r>
            <a:r>
              <a:rPr lang="ru-RU" sz="1600" dirty="0">
                <a:solidFill>
                  <a:prstClr val="white"/>
                </a:solidFill>
                <a:ea typeface="+mj-ea"/>
                <a:cs typeface="+mj-cs"/>
              </a:rPr>
              <a:t> </a:t>
            </a:r>
            <a:r>
              <a:rPr lang="ru-RU" sz="1600" dirty="0" err="1">
                <a:solidFill>
                  <a:prstClr val="white"/>
                </a:solidFill>
                <a:ea typeface="+mj-ea"/>
                <a:cs typeface="+mj-cs"/>
              </a:rPr>
              <a:t>лінії</a:t>
            </a:r>
            <a:r>
              <a:rPr lang="ru-RU" sz="1600" dirty="0">
                <a:solidFill>
                  <a:prstClr val="white"/>
                </a:solidFill>
                <a:ea typeface="+mj-ea"/>
                <a:cs typeface="+mj-cs"/>
              </a:rPr>
              <a:t> </a:t>
            </a:r>
            <a:r>
              <a:rPr lang="ru-RU" sz="1600" dirty="0" err="1">
                <a:solidFill>
                  <a:prstClr val="white"/>
                </a:solidFill>
                <a:ea typeface="+mj-ea"/>
                <a:cs typeface="+mj-cs"/>
              </a:rPr>
              <a:t>пропонуємо</a:t>
            </a:r>
            <a:r>
              <a:rPr lang="ru-RU" sz="1600" dirty="0">
                <a:solidFill>
                  <a:prstClr val="white"/>
                </a:solidFill>
                <a:ea typeface="+mj-ea"/>
                <a:cs typeface="+mj-cs"/>
              </a:rPr>
              <a:t> </a:t>
            </a:r>
            <a:r>
              <a:rPr lang="ru-RU" sz="1600" dirty="0" err="1">
                <a:solidFill>
                  <a:prstClr val="white"/>
                </a:solidFill>
                <a:ea typeface="+mj-ea"/>
                <a:cs typeface="+mj-cs"/>
              </a:rPr>
              <a:t>зв’язувати</a:t>
            </a:r>
            <a:r>
              <a:rPr lang="ru-RU" sz="1600" dirty="0">
                <a:solidFill>
                  <a:prstClr val="white"/>
                </a:solidFill>
                <a:ea typeface="+mj-ea"/>
                <a:cs typeface="+mj-cs"/>
              </a:rPr>
              <a:t> з </a:t>
            </a:r>
            <a:r>
              <a:rPr lang="ru-RU" sz="1600" dirty="0" err="1">
                <a:solidFill>
                  <a:prstClr val="white"/>
                </a:solidFill>
                <a:ea typeface="+mj-ea"/>
                <a:cs typeface="+mj-cs"/>
              </a:rPr>
              <a:t>уповноваженим</a:t>
            </a:r>
            <a:r>
              <a:rPr lang="ru-RU" sz="1600" dirty="0">
                <a:solidFill>
                  <a:prstClr val="white"/>
                </a:solidFill>
                <a:ea typeface="+mj-ea"/>
                <a:cs typeface="+mj-cs"/>
              </a:rPr>
              <a:t> </a:t>
            </a:r>
            <a:r>
              <a:rPr lang="ru-RU" sz="1600" dirty="0" err="1">
                <a:solidFill>
                  <a:prstClr val="white"/>
                </a:solidFill>
                <a:ea typeface="+mj-ea"/>
                <a:cs typeface="+mj-cs"/>
              </a:rPr>
              <a:t>підрозділом</a:t>
            </a:r>
            <a:r>
              <a:rPr lang="ru-RU" sz="1600" dirty="0">
                <a:solidFill>
                  <a:prstClr val="white"/>
                </a:solidFill>
                <a:ea typeface="+mj-ea"/>
                <a:cs typeface="+mj-cs"/>
              </a:rPr>
              <a:t> (особою) органу.</a:t>
            </a:r>
          </a:p>
          <a:p>
            <a:pPr marL="342900" lvl="0" indent="-342900" defTabSz="457200">
              <a:spcBef>
                <a:spcPts val="1000"/>
              </a:spcBef>
              <a:buClr>
                <a:srgbClr val="1E5155">
                  <a:lumMod val="40000"/>
                  <a:lumOff val="60000"/>
                </a:srgbClr>
              </a:buClr>
              <a:buSzPct val="80000"/>
              <a:buFont typeface="Wingdings 3" charset="2"/>
              <a:buChar char=""/>
            </a:pPr>
            <a:r>
              <a:rPr lang="ru-RU" sz="1600" dirty="0" err="1">
                <a:solidFill>
                  <a:prstClr val="white"/>
                </a:solidFill>
                <a:ea typeface="+mj-ea"/>
                <a:cs typeface="+mj-cs"/>
              </a:rPr>
              <a:t>Додаткові</a:t>
            </a:r>
            <a:r>
              <a:rPr lang="ru-RU" sz="1600" dirty="0">
                <a:solidFill>
                  <a:prstClr val="white"/>
                </a:solidFill>
                <a:ea typeface="+mj-ea"/>
                <a:cs typeface="+mj-cs"/>
              </a:rPr>
              <a:t> </a:t>
            </a:r>
            <a:r>
              <a:rPr lang="ru-RU" sz="1600" dirty="0" err="1">
                <a:solidFill>
                  <a:prstClr val="white"/>
                </a:solidFill>
                <a:ea typeface="+mj-ea"/>
                <a:cs typeface="+mj-cs"/>
              </a:rPr>
              <a:t>рекомендації</a:t>
            </a:r>
            <a:r>
              <a:rPr lang="ru-RU" sz="1600" dirty="0">
                <a:solidFill>
                  <a:prstClr val="white"/>
                </a:solidFill>
                <a:ea typeface="+mj-ea"/>
                <a:cs typeface="+mj-cs"/>
              </a:rPr>
              <a:t> для </a:t>
            </a:r>
            <a:r>
              <a:rPr lang="ru-RU" sz="1600" dirty="0" err="1">
                <a:solidFill>
                  <a:prstClr val="white"/>
                </a:solidFill>
                <a:ea typeface="+mj-ea"/>
                <a:cs typeface="+mj-cs"/>
              </a:rPr>
              <a:t>ефективного</a:t>
            </a:r>
            <a:r>
              <a:rPr lang="ru-RU" sz="1600" dirty="0">
                <a:solidFill>
                  <a:prstClr val="white"/>
                </a:solidFill>
                <a:ea typeface="+mj-ea"/>
                <a:cs typeface="+mj-cs"/>
              </a:rPr>
              <a:t> </a:t>
            </a:r>
            <a:r>
              <a:rPr lang="ru-RU" sz="1600" dirty="0" err="1">
                <a:solidFill>
                  <a:prstClr val="white"/>
                </a:solidFill>
                <a:ea typeface="+mj-ea"/>
                <a:cs typeface="+mj-cs"/>
              </a:rPr>
              <a:t>надання</a:t>
            </a:r>
            <a:r>
              <a:rPr lang="ru-RU" sz="1600" dirty="0">
                <a:solidFill>
                  <a:prstClr val="white"/>
                </a:solidFill>
                <a:ea typeface="+mj-ea"/>
                <a:cs typeface="+mj-cs"/>
              </a:rPr>
              <a:t> </a:t>
            </a:r>
            <a:r>
              <a:rPr lang="ru-RU" sz="1600" dirty="0" err="1">
                <a:solidFill>
                  <a:prstClr val="white"/>
                </a:solidFill>
                <a:ea typeface="+mj-ea"/>
                <a:cs typeface="+mj-cs"/>
              </a:rPr>
              <a:t>повідомлень</a:t>
            </a:r>
            <a:r>
              <a:rPr lang="ru-RU" sz="1600" dirty="0">
                <a:solidFill>
                  <a:prstClr val="white"/>
                </a:solidFill>
                <a:ea typeface="+mj-ea"/>
                <a:cs typeface="+mj-cs"/>
              </a:rPr>
              <a:t> через:</a:t>
            </a:r>
          </a:p>
          <a:p>
            <a:pPr marL="342900" lvl="0" indent="-342900" defTabSz="457200">
              <a:spcBef>
                <a:spcPts val="1000"/>
              </a:spcBef>
              <a:buClr>
                <a:srgbClr val="1E5155">
                  <a:lumMod val="40000"/>
                  <a:lumOff val="60000"/>
                </a:srgbClr>
              </a:buClr>
              <a:buSzPct val="80000"/>
              <a:buFont typeface="Wingdings 3" charset="2"/>
              <a:buChar char=""/>
            </a:pPr>
            <a:r>
              <a:rPr lang="ru-RU" sz="1600" dirty="0">
                <a:solidFill>
                  <a:prstClr val="white"/>
                </a:solidFill>
                <a:ea typeface="+mj-ea"/>
                <a:cs typeface="+mj-cs"/>
              </a:rPr>
              <a:t>веб-сайт органу: </a:t>
            </a:r>
            <a:r>
              <a:rPr lang="ru-RU" sz="1600" dirty="0" err="1">
                <a:solidFill>
                  <a:prstClr val="white"/>
                </a:solidFill>
                <a:ea typeface="+mj-ea"/>
                <a:cs typeface="+mj-cs"/>
              </a:rPr>
              <a:t>рекомендується</a:t>
            </a:r>
            <a:r>
              <a:rPr lang="ru-RU" sz="1600" dirty="0">
                <a:solidFill>
                  <a:prstClr val="white"/>
                </a:solidFill>
                <a:ea typeface="+mj-ea"/>
                <a:cs typeface="+mj-cs"/>
              </a:rPr>
              <a:t> </a:t>
            </a:r>
            <a:r>
              <a:rPr lang="ru-RU" sz="1600" dirty="0" err="1">
                <a:solidFill>
                  <a:prstClr val="white"/>
                </a:solidFill>
                <a:ea typeface="+mj-ea"/>
                <a:cs typeface="+mj-cs"/>
              </a:rPr>
              <a:t>розробити</a:t>
            </a:r>
            <a:r>
              <a:rPr lang="ru-RU" sz="1600" dirty="0">
                <a:solidFill>
                  <a:prstClr val="white"/>
                </a:solidFill>
                <a:ea typeface="+mj-ea"/>
                <a:cs typeface="+mj-cs"/>
              </a:rPr>
              <a:t> веб-</a:t>
            </a:r>
            <a:r>
              <a:rPr lang="ru-RU" sz="1600" dirty="0" err="1">
                <a:solidFill>
                  <a:prstClr val="white"/>
                </a:solidFill>
                <a:ea typeface="+mj-ea"/>
                <a:cs typeface="+mj-cs"/>
              </a:rPr>
              <a:t>інтерфейс</a:t>
            </a:r>
            <a:r>
              <a:rPr lang="ru-RU" sz="1600" dirty="0">
                <a:solidFill>
                  <a:prstClr val="white"/>
                </a:solidFill>
                <a:ea typeface="+mj-ea"/>
                <a:cs typeface="+mj-cs"/>
              </a:rPr>
              <a:t>, </a:t>
            </a:r>
            <a:r>
              <a:rPr lang="ru-RU" sz="1600" dirty="0" err="1">
                <a:solidFill>
                  <a:prstClr val="white"/>
                </a:solidFill>
                <a:ea typeface="+mj-ea"/>
                <a:cs typeface="+mj-cs"/>
              </a:rPr>
              <a:t>який</a:t>
            </a:r>
            <a:r>
              <a:rPr lang="ru-RU" sz="1600" dirty="0">
                <a:solidFill>
                  <a:prstClr val="white"/>
                </a:solidFill>
                <a:ea typeface="+mj-ea"/>
                <a:cs typeface="+mj-cs"/>
              </a:rPr>
              <a:t> </a:t>
            </a:r>
            <a:r>
              <a:rPr lang="ru-RU" sz="1600" dirty="0" err="1">
                <a:solidFill>
                  <a:prstClr val="white"/>
                </a:solidFill>
                <a:ea typeface="+mj-ea"/>
                <a:cs typeface="+mj-cs"/>
              </a:rPr>
              <a:t>забезпечує</a:t>
            </a:r>
            <a:r>
              <a:rPr lang="ru-RU" sz="1600" dirty="0">
                <a:solidFill>
                  <a:prstClr val="white"/>
                </a:solidFill>
                <a:ea typeface="+mj-ea"/>
                <a:cs typeface="+mj-cs"/>
              </a:rPr>
              <a:t> </a:t>
            </a:r>
            <a:r>
              <a:rPr lang="ru-RU" sz="1600" dirty="0" err="1">
                <a:solidFill>
                  <a:prstClr val="white"/>
                </a:solidFill>
                <a:ea typeface="+mj-ea"/>
                <a:cs typeface="+mj-cs"/>
              </a:rPr>
              <a:t>послідовне</a:t>
            </a:r>
            <a:r>
              <a:rPr lang="ru-RU" sz="1600" dirty="0">
                <a:solidFill>
                  <a:prstClr val="white"/>
                </a:solidFill>
                <a:ea typeface="+mj-ea"/>
                <a:cs typeface="+mj-cs"/>
              </a:rPr>
              <a:t> </a:t>
            </a:r>
            <a:r>
              <a:rPr lang="ru-RU" sz="1600" dirty="0" err="1">
                <a:solidFill>
                  <a:prstClr val="white"/>
                </a:solidFill>
                <a:ea typeface="+mj-ea"/>
                <a:cs typeface="+mj-cs"/>
              </a:rPr>
              <a:t>надання</a:t>
            </a:r>
            <a:r>
              <a:rPr lang="ru-RU" sz="1600" dirty="0">
                <a:solidFill>
                  <a:prstClr val="white"/>
                </a:solidFill>
                <a:ea typeface="+mj-ea"/>
                <a:cs typeface="+mj-cs"/>
              </a:rPr>
              <a:t> </a:t>
            </a:r>
            <a:r>
              <a:rPr lang="ru-RU" sz="1600" dirty="0" err="1">
                <a:solidFill>
                  <a:prstClr val="white"/>
                </a:solidFill>
                <a:ea typeface="+mj-ea"/>
                <a:cs typeface="+mj-cs"/>
              </a:rPr>
              <a:t>вказівок</a:t>
            </a:r>
            <a:r>
              <a:rPr lang="ru-RU" sz="1600" dirty="0">
                <a:solidFill>
                  <a:prstClr val="white"/>
                </a:solidFill>
                <a:ea typeface="+mj-ea"/>
                <a:cs typeface="+mj-cs"/>
              </a:rPr>
              <a:t> </a:t>
            </a:r>
            <a:r>
              <a:rPr lang="ru-RU" sz="1600" dirty="0" err="1">
                <a:solidFill>
                  <a:prstClr val="white"/>
                </a:solidFill>
                <a:ea typeface="+mj-ea"/>
                <a:cs typeface="+mj-cs"/>
              </a:rPr>
              <a:t>викривачам</a:t>
            </a:r>
            <a:r>
              <a:rPr lang="ru-RU" sz="1600" dirty="0">
                <a:solidFill>
                  <a:prstClr val="white"/>
                </a:solidFill>
                <a:ea typeface="+mj-ea"/>
                <a:cs typeface="+mj-cs"/>
              </a:rPr>
              <a:t>. Веб-сайт </a:t>
            </a:r>
            <a:r>
              <a:rPr lang="ru-RU" sz="1600" dirty="0" err="1">
                <a:solidFill>
                  <a:prstClr val="white"/>
                </a:solidFill>
                <a:ea typeface="+mj-ea"/>
                <a:cs typeface="+mj-cs"/>
              </a:rPr>
              <a:t>Національного</a:t>
            </a:r>
            <a:r>
              <a:rPr lang="ru-RU" sz="1600" dirty="0">
                <a:solidFill>
                  <a:prstClr val="white"/>
                </a:solidFill>
                <a:ea typeface="+mj-ea"/>
                <a:cs typeface="+mj-cs"/>
              </a:rPr>
              <a:t> агентства </a:t>
            </a:r>
            <a:r>
              <a:rPr lang="ru-RU" sz="1600" dirty="0" err="1">
                <a:solidFill>
                  <a:prstClr val="white"/>
                </a:solidFill>
                <a:ea typeface="+mj-ea"/>
                <a:cs typeface="+mj-cs"/>
              </a:rPr>
              <a:t>може</a:t>
            </a:r>
            <a:r>
              <a:rPr lang="ru-RU" sz="1600" dirty="0">
                <a:solidFill>
                  <a:prstClr val="white"/>
                </a:solidFill>
                <a:ea typeface="+mj-ea"/>
                <a:cs typeface="+mj-cs"/>
              </a:rPr>
              <a:t> бути прикладом такого </a:t>
            </a:r>
            <a:r>
              <a:rPr lang="ru-RU" sz="1600" dirty="0" err="1">
                <a:solidFill>
                  <a:prstClr val="white"/>
                </a:solidFill>
                <a:ea typeface="+mj-ea"/>
                <a:cs typeface="+mj-cs"/>
              </a:rPr>
              <a:t>підходу</a:t>
            </a:r>
            <a:r>
              <a:rPr lang="ru-RU" sz="1600" dirty="0">
                <a:solidFill>
                  <a:prstClr val="white"/>
                </a:solidFill>
                <a:ea typeface="+mj-ea"/>
                <a:cs typeface="+mj-cs"/>
              </a:rPr>
              <a:t>;</a:t>
            </a:r>
          </a:p>
          <a:p>
            <a:pPr marL="342900" lvl="0" indent="-342900" defTabSz="457200">
              <a:spcBef>
                <a:spcPts val="1000"/>
              </a:spcBef>
              <a:buClr>
                <a:srgbClr val="1E5155">
                  <a:lumMod val="40000"/>
                  <a:lumOff val="60000"/>
                </a:srgbClr>
              </a:buClr>
              <a:buSzPct val="80000"/>
              <a:buFont typeface="Wingdings 3" charset="2"/>
              <a:buChar char=""/>
            </a:pPr>
            <a:r>
              <a:rPr lang="ru-RU" sz="1600" dirty="0" err="1">
                <a:solidFill>
                  <a:prstClr val="white"/>
                </a:solidFill>
                <a:ea typeface="+mj-ea"/>
                <a:cs typeface="+mj-cs"/>
              </a:rPr>
              <a:t>спеціальну</a:t>
            </a:r>
            <a:r>
              <a:rPr lang="ru-RU" sz="1600" dirty="0">
                <a:solidFill>
                  <a:prstClr val="white"/>
                </a:solidFill>
                <a:ea typeface="+mj-ea"/>
                <a:cs typeface="+mj-cs"/>
              </a:rPr>
              <a:t> </a:t>
            </a:r>
            <a:r>
              <a:rPr lang="ru-RU" sz="1600" dirty="0" err="1">
                <a:solidFill>
                  <a:prstClr val="white"/>
                </a:solidFill>
                <a:ea typeface="+mj-ea"/>
                <a:cs typeface="+mj-cs"/>
              </a:rPr>
              <a:t>телефонну</a:t>
            </a:r>
            <a:r>
              <a:rPr lang="ru-RU" sz="1600" dirty="0">
                <a:solidFill>
                  <a:prstClr val="white"/>
                </a:solidFill>
                <a:ea typeface="+mj-ea"/>
                <a:cs typeface="+mj-cs"/>
              </a:rPr>
              <a:t> </a:t>
            </a:r>
            <a:r>
              <a:rPr lang="ru-RU" sz="1600" dirty="0" err="1">
                <a:solidFill>
                  <a:prstClr val="white"/>
                </a:solidFill>
                <a:ea typeface="+mj-ea"/>
                <a:cs typeface="+mj-cs"/>
              </a:rPr>
              <a:t>лінію</a:t>
            </a:r>
            <a:r>
              <a:rPr lang="ru-RU" sz="1600" dirty="0">
                <a:solidFill>
                  <a:prstClr val="white"/>
                </a:solidFill>
                <a:ea typeface="+mj-ea"/>
                <a:cs typeface="+mj-cs"/>
              </a:rPr>
              <a:t>: для </a:t>
            </a:r>
            <a:r>
              <a:rPr lang="ru-RU" sz="1600" dirty="0" err="1">
                <a:solidFill>
                  <a:prstClr val="white"/>
                </a:solidFill>
                <a:ea typeface="+mj-ea"/>
                <a:cs typeface="+mj-cs"/>
              </a:rPr>
              <a:t>повідомлень</a:t>
            </a:r>
            <a:r>
              <a:rPr lang="ru-RU" sz="1600" dirty="0">
                <a:solidFill>
                  <a:prstClr val="white"/>
                </a:solidFill>
                <a:ea typeface="+mj-ea"/>
                <a:cs typeface="+mj-cs"/>
              </a:rPr>
              <a:t> </a:t>
            </a:r>
            <a:r>
              <a:rPr lang="ru-RU" sz="1600" dirty="0" err="1">
                <a:solidFill>
                  <a:prstClr val="white"/>
                </a:solidFill>
                <a:ea typeface="+mj-ea"/>
                <a:cs typeface="+mj-cs"/>
              </a:rPr>
              <a:t>рекомендується</a:t>
            </a:r>
            <a:r>
              <a:rPr lang="ru-RU" sz="1600" dirty="0">
                <a:solidFill>
                  <a:prstClr val="white"/>
                </a:solidFill>
                <a:ea typeface="+mj-ea"/>
                <a:cs typeface="+mj-cs"/>
              </a:rPr>
              <a:t> </a:t>
            </a:r>
            <a:r>
              <a:rPr lang="ru-RU" sz="1600" dirty="0" err="1">
                <a:solidFill>
                  <a:prstClr val="white"/>
                </a:solidFill>
                <a:ea typeface="+mj-ea"/>
                <a:cs typeface="+mj-cs"/>
              </a:rPr>
              <a:t>виділити</a:t>
            </a:r>
            <a:r>
              <a:rPr lang="ru-RU" sz="1600" dirty="0">
                <a:solidFill>
                  <a:prstClr val="white"/>
                </a:solidFill>
                <a:ea typeface="+mj-ea"/>
                <a:cs typeface="+mj-cs"/>
              </a:rPr>
              <a:t> </a:t>
            </a:r>
            <a:r>
              <a:rPr lang="ru-RU" sz="1600" dirty="0" err="1">
                <a:solidFill>
                  <a:prstClr val="white"/>
                </a:solidFill>
                <a:ea typeface="+mj-ea"/>
                <a:cs typeface="+mj-cs"/>
              </a:rPr>
              <a:t>окремий</a:t>
            </a:r>
            <a:r>
              <a:rPr lang="ru-RU" sz="1600" dirty="0">
                <a:solidFill>
                  <a:prstClr val="white"/>
                </a:solidFill>
                <a:ea typeface="+mj-ea"/>
                <a:cs typeface="+mj-cs"/>
              </a:rPr>
              <a:t> номер телефону. </a:t>
            </a:r>
            <a:r>
              <a:rPr lang="ru-RU" sz="1600" dirty="0" err="1">
                <a:solidFill>
                  <a:prstClr val="white"/>
                </a:solidFill>
                <a:ea typeface="+mj-ea"/>
                <a:cs typeface="+mj-cs"/>
              </a:rPr>
              <a:t>Залежно</a:t>
            </a:r>
            <a:r>
              <a:rPr lang="ru-RU" sz="1600" dirty="0">
                <a:solidFill>
                  <a:prstClr val="white"/>
                </a:solidFill>
                <a:ea typeface="+mj-ea"/>
                <a:cs typeface="+mj-cs"/>
              </a:rPr>
              <a:t> </a:t>
            </a:r>
            <a:r>
              <a:rPr lang="ru-RU" sz="1600" dirty="0" err="1">
                <a:solidFill>
                  <a:prstClr val="white"/>
                </a:solidFill>
                <a:ea typeface="+mj-ea"/>
                <a:cs typeface="+mj-cs"/>
              </a:rPr>
              <a:t>від</a:t>
            </a:r>
            <a:r>
              <a:rPr lang="ru-RU" sz="1600" dirty="0">
                <a:solidFill>
                  <a:prstClr val="white"/>
                </a:solidFill>
                <a:ea typeface="+mj-ea"/>
                <a:cs typeface="+mj-cs"/>
              </a:rPr>
              <a:t> </a:t>
            </a:r>
            <a:r>
              <a:rPr lang="ru-RU" sz="1600" dirty="0" err="1">
                <a:solidFill>
                  <a:prstClr val="white"/>
                </a:solidFill>
                <a:ea typeface="+mj-ea"/>
                <a:cs typeface="+mj-cs"/>
              </a:rPr>
              <a:t>кількості</a:t>
            </a:r>
            <a:r>
              <a:rPr lang="ru-RU" sz="1600" dirty="0">
                <a:solidFill>
                  <a:prstClr val="white"/>
                </a:solidFill>
                <a:ea typeface="+mj-ea"/>
                <a:cs typeface="+mj-cs"/>
              </a:rPr>
              <a:t> </a:t>
            </a:r>
            <a:r>
              <a:rPr lang="ru-RU" sz="1600" dirty="0" err="1">
                <a:solidFill>
                  <a:prstClr val="white"/>
                </a:solidFill>
                <a:ea typeface="+mj-ea"/>
                <a:cs typeface="+mj-cs"/>
              </a:rPr>
              <a:t>очікуваних</a:t>
            </a:r>
            <a:r>
              <a:rPr lang="ru-RU" sz="1600" dirty="0">
                <a:solidFill>
                  <a:prstClr val="white"/>
                </a:solidFill>
                <a:ea typeface="+mj-ea"/>
                <a:cs typeface="+mj-cs"/>
              </a:rPr>
              <a:t>/</a:t>
            </a:r>
            <a:r>
              <a:rPr lang="ru-RU" sz="1600" dirty="0" err="1">
                <a:solidFill>
                  <a:prstClr val="white"/>
                </a:solidFill>
                <a:ea typeface="+mj-ea"/>
                <a:cs typeface="+mj-cs"/>
              </a:rPr>
              <a:t>прийнятих</a:t>
            </a:r>
            <a:r>
              <a:rPr lang="ru-RU" sz="1600" dirty="0">
                <a:solidFill>
                  <a:prstClr val="white"/>
                </a:solidFill>
                <a:ea typeface="+mj-ea"/>
                <a:cs typeface="+mj-cs"/>
              </a:rPr>
              <a:t> </a:t>
            </a:r>
            <a:r>
              <a:rPr lang="ru-RU" sz="1600" dirty="0" err="1">
                <a:solidFill>
                  <a:prstClr val="white"/>
                </a:solidFill>
                <a:ea typeface="+mj-ea"/>
                <a:cs typeface="+mj-cs"/>
              </a:rPr>
              <a:t>дзвінків</a:t>
            </a:r>
            <a:r>
              <a:rPr lang="ru-RU" sz="1600" dirty="0">
                <a:solidFill>
                  <a:prstClr val="white"/>
                </a:solidFill>
                <a:ea typeface="+mj-ea"/>
                <a:cs typeface="+mj-cs"/>
              </a:rPr>
              <a:t>, а </a:t>
            </a:r>
            <a:r>
              <a:rPr lang="ru-RU" sz="1600" dirty="0" err="1">
                <a:solidFill>
                  <a:prstClr val="white"/>
                </a:solidFill>
                <a:ea typeface="+mj-ea"/>
                <a:cs typeface="+mj-cs"/>
              </a:rPr>
              <a:t>також</a:t>
            </a:r>
            <a:r>
              <a:rPr lang="ru-RU" sz="1600" dirty="0">
                <a:solidFill>
                  <a:prstClr val="white"/>
                </a:solidFill>
                <a:ea typeface="+mj-ea"/>
                <a:cs typeface="+mj-cs"/>
              </a:rPr>
              <a:t> </a:t>
            </a:r>
            <a:r>
              <a:rPr lang="ru-RU" sz="1600" dirty="0" err="1">
                <a:solidFill>
                  <a:prstClr val="white"/>
                </a:solidFill>
                <a:ea typeface="+mj-ea"/>
                <a:cs typeface="+mj-cs"/>
              </a:rPr>
              <a:t>кількості</a:t>
            </a:r>
            <a:r>
              <a:rPr lang="ru-RU" sz="1600" dirty="0">
                <a:solidFill>
                  <a:prstClr val="white"/>
                </a:solidFill>
                <a:ea typeface="+mj-ea"/>
                <a:cs typeface="+mj-cs"/>
              </a:rPr>
              <a:t> </a:t>
            </a:r>
            <a:r>
              <a:rPr lang="ru-RU" sz="1600" dirty="0" err="1">
                <a:solidFill>
                  <a:prstClr val="white"/>
                </a:solidFill>
                <a:ea typeface="+mj-ea"/>
                <a:cs typeface="+mj-cs"/>
              </a:rPr>
              <a:t>працівників</a:t>
            </a:r>
            <a:r>
              <a:rPr lang="ru-RU" sz="1600" dirty="0">
                <a:solidFill>
                  <a:prstClr val="white"/>
                </a:solidFill>
                <a:ea typeface="+mj-ea"/>
                <a:cs typeface="+mj-cs"/>
              </a:rPr>
              <a:t> </a:t>
            </a:r>
            <a:r>
              <a:rPr lang="ru-RU" sz="1600" dirty="0" err="1">
                <a:solidFill>
                  <a:prstClr val="white"/>
                </a:solidFill>
                <a:ea typeface="+mj-ea"/>
                <a:cs typeface="+mj-cs"/>
              </a:rPr>
              <a:t>уповноваженого</a:t>
            </a:r>
            <a:r>
              <a:rPr lang="ru-RU" sz="1600" dirty="0">
                <a:solidFill>
                  <a:prstClr val="white"/>
                </a:solidFill>
                <a:ea typeface="+mj-ea"/>
                <a:cs typeface="+mj-cs"/>
              </a:rPr>
              <a:t> </a:t>
            </a:r>
            <a:r>
              <a:rPr lang="ru-RU" sz="1600" dirty="0" err="1">
                <a:solidFill>
                  <a:prstClr val="white"/>
                </a:solidFill>
                <a:ea typeface="+mj-ea"/>
                <a:cs typeface="+mj-cs"/>
              </a:rPr>
              <a:t>підрозділу</a:t>
            </a:r>
            <a:r>
              <a:rPr lang="ru-RU" sz="1600" dirty="0">
                <a:solidFill>
                  <a:prstClr val="white"/>
                </a:solidFill>
                <a:ea typeface="+mj-ea"/>
                <a:cs typeface="+mj-cs"/>
              </a:rPr>
              <a:t> органу </a:t>
            </a:r>
            <a:r>
              <a:rPr lang="ru-RU" sz="1600" dirty="0" err="1">
                <a:solidFill>
                  <a:prstClr val="white"/>
                </a:solidFill>
                <a:ea typeface="+mj-ea"/>
                <a:cs typeface="+mj-cs"/>
              </a:rPr>
              <a:t>рекомендується</a:t>
            </a:r>
            <a:r>
              <a:rPr lang="ru-RU" sz="1600" dirty="0">
                <a:solidFill>
                  <a:prstClr val="white"/>
                </a:solidFill>
                <a:ea typeface="+mj-ea"/>
                <a:cs typeface="+mj-cs"/>
              </a:rPr>
              <a:t>, </a:t>
            </a:r>
            <a:r>
              <a:rPr lang="ru-RU" sz="1600" dirty="0" err="1">
                <a:solidFill>
                  <a:prstClr val="white"/>
                </a:solidFill>
                <a:ea typeface="+mj-ea"/>
                <a:cs typeface="+mj-cs"/>
              </a:rPr>
              <a:t>щоб</a:t>
            </a:r>
            <a:r>
              <a:rPr lang="ru-RU" sz="1600" dirty="0">
                <a:solidFill>
                  <a:prstClr val="white"/>
                </a:solidFill>
                <a:ea typeface="+mj-ea"/>
                <a:cs typeface="+mj-cs"/>
              </a:rPr>
              <a:t> </a:t>
            </a:r>
            <a:r>
              <a:rPr lang="ru-RU" sz="1600" dirty="0" err="1">
                <a:solidFill>
                  <a:prstClr val="white"/>
                </a:solidFill>
                <a:ea typeface="+mj-ea"/>
                <a:cs typeface="+mj-cs"/>
              </a:rPr>
              <a:t>телефонний</a:t>
            </a:r>
            <a:r>
              <a:rPr lang="ru-RU" sz="1600" dirty="0">
                <a:solidFill>
                  <a:prstClr val="white"/>
                </a:solidFill>
                <a:ea typeface="+mj-ea"/>
                <a:cs typeface="+mj-cs"/>
              </a:rPr>
              <a:t> </a:t>
            </a:r>
            <a:r>
              <a:rPr lang="ru-RU" sz="1600" dirty="0" err="1">
                <a:solidFill>
                  <a:prstClr val="white"/>
                </a:solidFill>
                <a:ea typeface="+mj-ea"/>
                <a:cs typeface="+mj-cs"/>
              </a:rPr>
              <a:t>пристрій</a:t>
            </a:r>
            <a:r>
              <a:rPr lang="ru-RU" sz="1600" dirty="0">
                <a:solidFill>
                  <a:prstClr val="white"/>
                </a:solidFill>
                <a:ea typeface="+mj-ea"/>
                <a:cs typeface="+mj-cs"/>
              </a:rPr>
              <a:t> </a:t>
            </a:r>
            <a:r>
              <a:rPr lang="ru-RU" sz="1600" dirty="0" err="1">
                <a:solidFill>
                  <a:prstClr val="white"/>
                </a:solidFill>
                <a:ea typeface="+mj-ea"/>
                <a:cs typeface="+mj-cs"/>
              </a:rPr>
              <a:t>мав</a:t>
            </a:r>
            <a:r>
              <a:rPr lang="ru-RU" sz="1600" dirty="0">
                <a:solidFill>
                  <a:prstClr val="white"/>
                </a:solidFill>
                <a:ea typeface="+mj-ea"/>
                <a:cs typeface="+mj-cs"/>
              </a:rPr>
              <a:t> </a:t>
            </a:r>
            <a:r>
              <a:rPr lang="ru-RU" sz="1600" dirty="0" err="1">
                <a:solidFill>
                  <a:prstClr val="white"/>
                </a:solidFill>
                <a:ea typeface="+mj-ea"/>
                <a:cs typeface="+mj-cs"/>
              </a:rPr>
              <a:t>можливість</a:t>
            </a:r>
            <a:r>
              <a:rPr lang="ru-RU" sz="1600" dirty="0">
                <a:solidFill>
                  <a:prstClr val="white"/>
                </a:solidFill>
                <a:ea typeface="+mj-ea"/>
                <a:cs typeface="+mj-cs"/>
              </a:rPr>
              <a:t> </a:t>
            </a:r>
            <a:r>
              <a:rPr lang="ru-RU" sz="1600" dirty="0" err="1">
                <a:solidFill>
                  <a:prstClr val="white"/>
                </a:solidFill>
                <a:ea typeface="+mj-ea"/>
                <a:cs typeface="+mj-cs"/>
              </a:rPr>
              <a:t>перенаправлення</a:t>
            </a:r>
            <a:r>
              <a:rPr lang="ru-RU" sz="1600" dirty="0">
                <a:solidFill>
                  <a:prstClr val="white"/>
                </a:solidFill>
                <a:ea typeface="+mj-ea"/>
                <a:cs typeface="+mj-cs"/>
              </a:rPr>
              <a:t> </a:t>
            </a:r>
            <a:r>
              <a:rPr lang="ru-RU" sz="1600" dirty="0" err="1">
                <a:solidFill>
                  <a:prstClr val="white"/>
                </a:solidFill>
                <a:ea typeface="+mj-ea"/>
                <a:cs typeface="+mj-cs"/>
              </a:rPr>
              <a:t>дзвінків</a:t>
            </a:r>
            <a:r>
              <a:rPr lang="ru-RU" sz="1600" dirty="0">
                <a:solidFill>
                  <a:prstClr val="white"/>
                </a:solidFill>
                <a:ea typeface="+mj-ea"/>
                <a:cs typeface="+mj-cs"/>
              </a:rPr>
              <a:t> на </a:t>
            </a:r>
            <a:r>
              <a:rPr lang="ru-RU" sz="1600" dirty="0" err="1">
                <a:solidFill>
                  <a:prstClr val="white"/>
                </a:solidFill>
                <a:ea typeface="+mj-ea"/>
                <a:cs typeface="+mj-cs"/>
              </a:rPr>
              <a:t>інші</a:t>
            </a:r>
            <a:r>
              <a:rPr lang="ru-RU" sz="1600" dirty="0">
                <a:solidFill>
                  <a:prstClr val="white"/>
                </a:solidFill>
                <a:ea typeface="+mj-ea"/>
                <a:cs typeface="+mj-cs"/>
              </a:rPr>
              <a:t> </a:t>
            </a:r>
            <a:r>
              <a:rPr lang="ru-RU" sz="1600" dirty="0" err="1">
                <a:solidFill>
                  <a:prstClr val="white"/>
                </a:solidFill>
                <a:ea typeface="+mj-ea"/>
                <a:cs typeface="+mj-cs"/>
              </a:rPr>
              <a:t>телефони</a:t>
            </a:r>
            <a:r>
              <a:rPr lang="ru-RU" sz="1600" dirty="0">
                <a:solidFill>
                  <a:prstClr val="white"/>
                </a:solidFill>
                <a:ea typeface="+mj-ea"/>
                <a:cs typeface="+mj-cs"/>
              </a:rPr>
              <a:t>. </a:t>
            </a:r>
            <a:r>
              <a:rPr lang="ru-RU" sz="1600" dirty="0" err="1">
                <a:solidFill>
                  <a:prstClr val="white"/>
                </a:solidFill>
                <a:ea typeface="+mj-ea"/>
                <a:cs typeface="+mj-cs"/>
              </a:rPr>
              <a:t>Доцільно</a:t>
            </a:r>
            <a:r>
              <a:rPr lang="ru-RU" sz="1600" dirty="0">
                <a:solidFill>
                  <a:prstClr val="white"/>
                </a:solidFill>
                <a:ea typeface="+mj-ea"/>
                <a:cs typeface="+mj-cs"/>
              </a:rPr>
              <a:t> </a:t>
            </a:r>
            <a:r>
              <a:rPr lang="ru-RU" sz="1600" dirty="0" err="1">
                <a:solidFill>
                  <a:prstClr val="white"/>
                </a:solidFill>
                <a:ea typeface="+mj-ea"/>
                <a:cs typeface="+mj-cs"/>
              </a:rPr>
              <a:t>забезпечити</a:t>
            </a:r>
            <a:r>
              <a:rPr lang="ru-RU" sz="1600" dirty="0">
                <a:solidFill>
                  <a:prstClr val="white"/>
                </a:solidFill>
                <a:ea typeface="+mj-ea"/>
                <a:cs typeface="+mj-cs"/>
              </a:rPr>
              <a:t>, </a:t>
            </a:r>
            <a:r>
              <a:rPr lang="ru-RU" sz="1600" dirty="0" err="1">
                <a:solidFill>
                  <a:prstClr val="white"/>
                </a:solidFill>
                <a:ea typeface="+mj-ea"/>
                <a:cs typeface="+mj-cs"/>
              </a:rPr>
              <a:t>щоб</a:t>
            </a:r>
            <a:r>
              <a:rPr lang="ru-RU" sz="1600" dirty="0">
                <a:solidFill>
                  <a:prstClr val="white"/>
                </a:solidFill>
                <a:ea typeface="+mj-ea"/>
                <a:cs typeface="+mj-cs"/>
              </a:rPr>
              <a:t> </a:t>
            </a:r>
            <a:r>
              <a:rPr lang="ru-RU" sz="1600" dirty="0" err="1">
                <a:solidFill>
                  <a:prstClr val="white"/>
                </a:solidFill>
                <a:ea typeface="+mj-ea"/>
                <a:cs typeface="+mj-cs"/>
              </a:rPr>
              <a:t>спеціальна</a:t>
            </a:r>
            <a:r>
              <a:rPr lang="ru-RU" sz="1600" dirty="0">
                <a:solidFill>
                  <a:prstClr val="white"/>
                </a:solidFill>
                <a:ea typeface="+mj-ea"/>
                <a:cs typeface="+mj-cs"/>
              </a:rPr>
              <a:t> </a:t>
            </a:r>
            <a:r>
              <a:rPr lang="ru-RU" sz="1600" dirty="0" err="1">
                <a:solidFill>
                  <a:prstClr val="white"/>
                </a:solidFill>
                <a:ea typeface="+mj-ea"/>
                <a:cs typeface="+mj-cs"/>
              </a:rPr>
              <a:t>телефонна</a:t>
            </a:r>
            <a:r>
              <a:rPr lang="ru-RU" sz="1600" dirty="0">
                <a:solidFill>
                  <a:prstClr val="white"/>
                </a:solidFill>
                <a:ea typeface="+mj-ea"/>
                <a:cs typeface="+mj-cs"/>
              </a:rPr>
              <a:t> </a:t>
            </a:r>
            <a:r>
              <a:rPr lang="ru-RU" sz="1600" dirty="0" err="1">
                <a:solidFill>
                  <a:prstClr val="white"/>
                </a:solidFill>
                <a:ea typeface="+mj-ea"/>
                <a:cs typeface="+mj-cs"/>
              </a:rPr>
              <a:t>лінія</a:t>
            </a:r>
            <a:r>
              <a:rPr lang="ru-RU" sz="1600" dirty="0">
                <a:solidFill>
                  <a:prstClr val="white"/>
                </a:solidFill>
                <a:ea typeface="+mj-ea"/>
                <a:cs typeface="+mj-cs"/>
              </a:rPr>
              <a:t> </a:t>
            </a:r>
            <a:r>
              <a:rPr lang="ru-RU" sz="1600" dirty="0" err="1">
                <a:solidFill>
                  <a:prstClr val="white"/>
                </a:solidFill>
                <a:ea typeface="+mj-ea"/>
                <a:cs typeface="+mj-cs"/>
              </a:rPr>
              <a:t>була</a:t>
            </a:r>
            <a:r>
              <a:rPr lang="ru-RU" sz="1600" dirty="0">
                <a:solidFill>
                  <a:prstClr val="white"/>
                </a:solidFill>
                <a:ea typeface="+mj-ea"/>
                <a:cs typeface="+mj-cs"/>
              </a:rPr>
              <a:t> </a:t>
            </a:r>
            <a:r>
              <a:rPr lang="ru-RU" sz="1600" dirty="0" err="1">
                <a:solidFill>
                  <a:prstClr val="white"/>
                </a:solidFill>
                <a:ea typeface="+mj-ea"/>
                <a:cs typeface="+mj-cs"/>
              </a:rPr>
              <a:t>завжди</a:t>
            </a:r>
            <a:r>
              <a:rPr lang="ru-RU" sz="1600" dirty="0">
                <a:solidFill>
                  <a:prstClr val="white"/>
                </a:solidFill>
                <a:ea typeface="+mj-ea"/>
                <a:cs typeface="+mj-cs"/>
              </a:rPr>
              <a:t> доступною, </a:t>
            </a:r>
            <a:r>
              <a:rPr lang="ru-RU" sz="1600" dirty="0" err="1">
                <a:solidFill>
                  <a:prstClr val="white"/>
                </a:solidFill>
                <a:ea typeface="+mj-ea"/>
                <a:cs typeface="+mj-cs"/>
              </a:rPr>
              <a:t>виклики</a:t>
            </a:r>
            <a:r>
              <a:rPr lang="ru-RU" sz="1600" dirty="0">
                <a:solidFill>
                  <a:prstClr val="white"/>
                </a:solidFill>
                <a:ea typeface="+mj-ea"/>
                <a:cs typeface="+mj-cs"/>
              </a:rPr>
              <a:t> </a:t>
            </a:r>
            <a:r>
              <a:rPr lang="ru-RU" sz="1600" dirty="0" err="1">
                <a:solidFill>
                  <a:prstClr val="white"/>
                </a:solidFill>
                <a:ea typeface="+mj-ea"/>
                <a:cs typeface="+mj-cs"/>
              </a:rPr>
              <a:t>приймались</a:t>
            </a:r>
            <a:r>
              <a:rPr lang="ru-RU" sz="1600" dirty="0">
                <a:solidFill>
                  <a:prstClr val="white"/>
                </a:solidFill>
                <a:ea typeface="+mj-ea"/>
                <a:cs typeface="+mj-cs"/>
              </a:rPr>
              <a:t> в </a:t>
            </a:r>
            <a:r>
              <a:rPr lang="ru-RU" sz="1600" dirty="0" err="1">
                <a:solidFill>
                  <a:prstClr val="white"/>
                </a:solidFill>
                <a:ea typeface="+mj-ea"/>
                <a:cs typeface="+mj-cs"/>
              </a:rPr>
              <a:t>робочий</a:t>
            </a:r>
            <a:r>
              <a:rPr lang="ru-RU" sz="1600" dirty="0">
                <a:solidFill>
                  <a:prstClr val="white"/>
                </a:solidFill>
                <a:ea typeface="+mj-ea"/>
                <a:cs typeface="+mj-cs"/>
              </a:rPr>
              <a:t> та </a:t>
            </a:r>
            <a:r>
              <a:rPr lang="ru-RU" sz="1600" dirty="0" err="1">
                <a:solidFill>
                  <a:prstClr val="white"/>
                </a:solidFill>
                <a:ea typeface="+mj-ea"/>
                <a:cs typeface="+mj-cs"/>
              </a:rPr>
              <a:t>неробочий</a:t>
            </a:r>
            <a:r>
              <a:rPr lang="ru-RU" sz="1600" dirty="0">
                <a:solidFill>
                  <a:prstClr val="white"/>
                </a:solidFill>
                <a:ea typeface="+mj-ea"/>
                <a:cs typeface="+mj-cs"/>
              </a:rPr>
              <a:t> час. </a:t>
            </a:r>
            <a:r>
              <a:rPr lang="ru-RU" sz="1600" dirty="0" err="1">
                <a:solidFill>
                  <a:prstClr val="white"/>
                </a:solidFill>
                <a:ea typeface="+mj-ea"/>
                <a:cs typeface="+mj-cs"/>
              </a:rPr>
              <a:t>Якщо</a:t>
            </a:r>
            <a:r>
              <a:rPr lang="ru-RU" sz="1600" dirty="0">
                <a:solidFill>
                  <a:prstClr val="white"/>
                </a:solidFill>
                <a:ea typeface="+mj-ea"/>
                <a:cs typeface="+mj-cs"/>
              </a:rPr>
              <a:t> </a:t>
            </a:r>
            <a:r>
              <a:rPr lang="ru-RU" sz="1600" dirty="0" err="1">
                <a:solidFill>
                  <a:prstClr val="white"/>
                </a:solidFill>
                <a:ea typeface="+mj-ea"/>
                <a:cs typeface="+mj-cs"/>
              </a:rPr>
              <a:t>це</a:t>
            </a:r>
            <a:r>
              <a:rPr lang="ru-RU" sz="1600" dirty="0">
                <a:solidFill>
                  <a:prstClr val="white"/>
                </a:solidFill>
                <a:ea typeface="+mj-ea"/>
                <a:cs typeface="+mj-cs"/>
              </a:rPr>
              <a:t> </a:t>
            </a:r>
            <a:r>
              <a:rPr lang="ru-RU" sz="1600" dirty="0" err="1">
                <a:solidFill>
                  <a:prstClr val="white"/>
                </a:solidFill>
                <a:ea typeface="+mj-ea"/>
                <a:cs typeface="+mj-cs"/>
              </a:rPr>
              <a:t>неможливо</a:t>
            </a:r>
            <a:r>
              <a:rPr lang="ru-RU" sz="1600" dirty="0">
                <a:solidFill>
                  <a:prstClr val="white"/>
                </a:solidFill>
                <a:ea typeface="+mj-ea"/>
                <a:cs typeface="+mj-cs"/>
              </a:rPr>
              <a:t>, </a:t>
            </a:r>
            <a:r>
              <a:rPr lang="ru-RU" sz="1600" dirty="0" err="1">
                <a:solidFill>
                  <a:prstClr val="white"/>
                </a:solidFill>
                <a:ea typeface="+mj-ea"/>
                <a:cs typeface="+mj-cs"/>
              </a:rPr>
              <a:t>пропонуємо</a:t>
            </a:r>
            <a:r>
              <a:rPr lang="ru-RU" sz="1600" dirty="0">
                <a:solidFill>
                  <a:prstClr val="white"/>
                </a:solidFill>
                <a:ea typeface="+mj-ea"/>
                <a:cs typeface="+mj-cs"/>
              </a:rPr>
              <a:t> </a:t>
            </a:r>
            <a:r>
              <a:rPr lang="ru-RU" sz="1600" dirty="0" err="1">
                <a:solidFill>
                  <a:prstClr val="white"/>
                </a:solidFill>
                <a:ea typeface="+mj-ea"/>
                <a:cs typeface="+mj-cs"/>
              </a:rPr>
              <a:t>визначити</a:t>
            </a:r>
            <a:r>
              <a:rPr lang="ru-RU" sz="1600" dirty="0">
                <a:solidFill>
                  <a:prstClr val="white"/>
                </a:solidFill>
                <a:ea typeface="+mj-ea"/>
                <a:cs typeface="+mj-cs"/>
              </a:rPr>
              <a:t> </a:t>
            </a:r>
            <a:r>
              <a:rPr lang="ru-RU" sz="1600" dirty="0" err="1">
                <a:solidFill>
                  <a:prstClr val="white"/>
                </a:solidFill>
                <a:ea typeface="+mj-ea"/>
                <a:cs typeface="+mj-cs"/>
              </a:rPr>
              <a:t>години</a:t>
            </a:r>
            <a:r>
              <a:rPr lang="ru-RU" sz="1600" dirty="0">
                <a:solidFill>
                  <a:prstClr val="white"/>
                </a:solidFill>
                <a:ea typeface="+mj-ea"/>
                <a:cs typeface="+mj-cs"/>
              </a:rPr>
              <a:t> </a:t>
            </a:r>
            <a:r>
              <a:rPr lang="ru-RU" sz="1600" dirty="0" err="1">
                <a:solidFill>
                  <a:prstClr val="white"/>
                </a:solidFill>
                <a:ea typeface="+mj-ea"/>
                <a:cs typeface="+mj-cs"/>
              </a:rPr>
              <a:t>роботи</a:t>
            </a:r>
            <a:r>
              <a:rPr lang="ru-RU" sz="1600" dirty="0">
                <a:solidFill>
                  <a:prstClr val="white"/>
                </a:solidFill>
                <a:ea typeface="+mj-ea"/>
                <a:cs typeface="+mj-cs"/>
              </a:rPr>
              <a:t> </a:t>
            </a:r>
            <a:r>
              <a:rPr lang="ru-RU" sz="1600" dirty="0" err="1">
                <a:solidFill>
                  <a:prstClr val="white"/>
                </a:solidFill>
                <a:ea typeface="+mj-ea"/>
                <a:cs typeface="+mj-cs"/>
              </a:rPr>
              <a:t>спеціальної</a:t>
            </a:r>
            <a:r>
              <a:rPr lang="ru-RU" sz="1600" dirty="0">
                <a:solidFill>
                  <a:prstClr val="white"/>
                </a:solidFill>
                <a:ea typeface="+mj-ea"/>
                <a:cs typeface="+mj-cs"/>
              </a:rPr>
              <a:t> </a:t>
            </a:r>
            <a:r>
              <a:rPr lang="ru-RU" sz="1600" dirty="0" err="1">
                <a:solidFill>
                  <a:prstClr val="white"/>
                </a:solidFill>
                <a:ea typeface="+mj-ea"/>
                <a:cs typeface="+mj-cs"/>
              </a:rPr>
              <a:t>телефонної</a:t>
            </a:r>
            <a:r>
              <a:rPr lang="ru-RU" sz="1600" dirty="0">
                <a:solidFill>
                  <a:prstClr val="white"/>
                </a:solidFill>
                <a:ea typeface="+mj-ea"/>
                <a:cs typeface="+mj-cs"/>
              </a:rPr>
              <a:t> </a:t>
            </a:r>
            <a:r>
              <a:rPr lang="ru-RU" sz="1600" dirty="0" err="1">
                <a:solidFill>
                  <a:prstClr val="white"/>
                </a:solidFill>
                <a:ea typeface="+mj-ea"/>
                <a:cs typeface="+mj-cs"/>
              </a:rPr>
              <a:t>лінії</a:t>
            </a:r>
            <a:r>
              <a:rPr lang="ru-RU" sz="1600" dirty="0">
                <a:solidFill>
                  <a:prstClr val="white"/>
                </a:solidFill>
                <a:ea typeface="+mj-ea"/>
                <a:cs typeface="+mj-cs"/>
              </a:rPr>
              <a:t>, про </a:t>
            </a:r>
            <a:r>
              <a:rPr lang="ru-RU" sz="1600" dirty="0" err="1">
                <a:solidFill>
                  <a:prstClr val="white"/>
                </a:solidFill>
                <a:ea typeface="+mj-ea"/>
                <a:cs typeface="+mj-cs"/>
              </a:rPr>
              <a:t>що</a:t>
            </a:r>
            <a:r>
              <a:rPr lang="ru-RU" sz="1600" dirty="0">
                <a:solidFill>
                  <a:prstClr val="white"/>
                </a:solidFill>
                <a:ea typeface="+mj-ea"/>
                <a:cs typeface="+mj-cs"/>
              </a:rPr>
              <a:t> </a:t>
            </a:r>
            <a:r>
              <a:rPr lang="ru-RU" sz="1600" dirty="0" err="1">
                <a:solidFill>
                  <a:prstClr val="white"/>
                </a:solidFill>
                <a:ea typeface="+mj-ea"/>
                <a:cs typeface="+mj-cs"/>
              </a:rPr>
              <a:t>варто</a:t>
            </a:r>
            <a:r>
              <a:rPr lang="ru-RU" sz="1600" dirty="0">
                <a:solidFill>
                  <a:prstClr val="white"/>
                </a:solidFill>
                <a:ea typeface="+mj-ea"/>
                <a:cs typeface="+mj-cs"/>
              </a:rPr>
              <a:t> </a:t>
            </a:r>
            <a:r>
              <a:rPr lang="ru-RU" sz="1600" dirty="0" err="1">
                <a:solidFill>
                  <a:prstClr val="white"/>
                </a:solidFill>
                <a:ea typeface="+mj-ea"/>
                <a:cs typeface="+mj-cs"/>
              </a:rPr>
              <a:t>зазначити</a:t>
            </a:r>
            <a:r>
              <a:rPr lang="ru-RU" sz="1600" dirty="0">
                <a:solidFill>
                  <a:prstClr val="white"/>
                </a:solidFill>
                <a:ea typeface="+mj-ea"/>
                <a:cs typeface="+mj-cs"/>
              </a:rPr>
              <a:t> у </a:t>
            </a:r>
            <a:r>
              <a:rPr lang="ru-RU" sz="1600" dirty="0" err="1">
                <a:solidFill>
                  <a:prstClr val="white"/>
                </a:solidFill>
                <a:ea typeface="+mj-ea"/>
                <a:cs typeface="+mj-cs"/>
              </a:rPr>
              <a:t>відповідних</a:t>
            </a:r>
            <a:r>
              <a:rPr lang="ru-RU" sz="1600" dirty="0">
                <a:solidFill>
                  <a:prstClr val="white"/>
                </a:solidFill>
                <a:ea typeface="+mj-ea"/>
                <a:cs typeface="+mj-cs"/>
              </a:rPr>
              <a:t> </a:t>
            </a:r>
            <a:r>
              <a:rPr lang="ru-RU" sz="1600" dirty="0" err="1">
                <a:solidFill>
                  <a:prstClr val="white"/>
                </a:solidFill>
                <a:ea typeface="+mj-ea"/>
                <a:cs typeface="+mj-cs"/>
              </a:rPr>
              <a:t>інформаційних</a:t>
            </a:r>
            <a:r>
              <a:rPr lang="ru-RU" sz="1600" dirty="0">
                <a:solidFill>
                  <a:prstClr val="white"/>
                </a:solidFill>
                <a:ea typeface="+mj-ea"/>
                <a:cs typeface="+mj-cs"/>
              </a:rPr>
              <a:t> </a:t>
            </a:r>
            <a:r>
              <a:rPr lang="ru-RU" sz="1600" dirty="0" err="1">
                <a:solidFill>
                  <a:prstClr val="white"/>
                </a:solidFill>
                <a:ea typeface="+mj-ea"/>
                <a:cs typeface="+mj-cs"/>
              </a:rPr>
              <a:t>матеріалах</a:t>
            </a:r>
            <a:r>
              <a:rPr lang="ru-RU" sz="1600" dirty="0">
                <a:solidFill>
                  <a:prstClr val="white"/>
                </a:solidFill>
                <a:ea typeface="+mj-ea"/>
                <a:cs typeface="+mj-cs"/>
              </a:rPr>
              <a:t>/</a:t>
            </a:r>
            <a:r>
              <a:rPr lang="ru-RU" sz="1600" dirty="0" err="1">
                <a:solidFill>
                  <a:prstClr val="white"/>
                </a:solidFill>
                <a:ea typeface="+mj-ea"/>
                <a:cs typeface="+mj-cs"/>
              </a:rPr>
              <a:t>повідомленнях</a:t>
            </a:r>
            <a:r>
              <a:rPr lang="ru-RU" sz="1600" dirty="0">
                <a:solidFill>
                  <a:prstClr val="white"/>
                </a:solidFill>
                <a:ea typeface="+mj-ea"/>
                <a:cs typeface="+mj-cs"/>
              </a:rPr>
              <a:t> органу. У </a:t>
            </a:r>
            <a:r>
              <a:rPr lang="ru-RU" sz="1600" dirty="0" err="1">
                <a:solidFill>
                  <a:prstClr val="white"/>
                </a:solidFill>
                <a:ea typeface="+mj-ea"/>
                <a:cs typeface="+mj-cs"/>
              </a:rPr>
              <a:t>разі</a:t>
            </a:r>
            <a:r>
              <a:rPr lang="ru-RU" sz="1600" dirty="0">
                <a:solidFill>
                  <a:prstClr val="white"/>
                </a:solidFill>
                <a:ea typeface="+mj-ea"/>
                <a:cs typeface="+mj-cs"/>
              </a:rPr>
              <a:t> </a:t>
            </a:r>
            <a:r>
              <a:rPr lang="ru-RU" sz="1600" dirty="0" err="1">
                <a:solidFill>
                  <a:prstClr val="white"/>
                </a:solidFill>
                <a:ea typeface="+mj-ea"/>
                <a:cs typeface="+mj-cs"/>
              </a:rPr>
              <a:t>застосування</a:t>
            </a:r>
            <a:r>
              <a:rPr lang="ru-RU" sz="1600" dirty="0">
                <a:solidFill>
                  <a:prstClr val="white"/>
                </a:solidFill>
                <a:ea typeface="+mj-ea"/>
                <a:cs typeface="+mj-cs"/>
              </a:rPr>
              <a:t> </a:t>
            </a:r>
            <a:r>
              <a:rPr lang="ru-RU" sz="1600" dirty="0" err="1">
                <a:solidFill>
                  <a:prstClr val="white"/>
                </a:solidFill>
                <a:ea typeface="+mj-ea"/>
                <a:cs typeface="+mj-cs"/>
              </a:rPr>
              <a:t>функції</a:t>
            </a:r>
            <a:r>
              <a:rPr lang="ru-RU" sz="1600" dirty="0">
                <a:solidFill>
                  <a:prstClr val="white"/>
                </a:solidFill>
                <a:ea typeface="+mj-ea"/>
                <a:cs typeface="+mj-cs"/>
              </a:rPr>
              <a:t> </a:t>
            </a:r>
            <a:r>
              <a:rPr lang="ru-RU" sz="1600" dirty="0" err="1">
                <a:solidFill>
                  <a:prstClr val="white"/>
                </a:solidFill>
                <a:ea typeface="+mj-ea"/>
                <a:cs typeface="+mj-cs"/>
              </a:rPr>
              <a:t>залишення</a:t>
            </a:r>
            <a:r>
              <a:rPr lang="ru-RU" sz="1600" dirty="0">
                <a:solidFill>
                  <a:prstClr val="white"/>
                </a:solidFill>
                <a:ea typeface="+mj-ea"/>
                <a:cs typeface="+mj-cs"/>
              </a:rPr>
              <a:t> </a:t>
            </a:r>
            <a:r>
              <a:rPr lang="ru-RU" sz="1600" dirty="0" err="1">
                <a:solidFill>
                  <a:prstClr val="white"/>
                </a:solidFill>
                <a:ea typeface="+mj-ea"/>
                <a:cs typeface="+mj-cs"/>
              </a:rPr>
              <a:t>повідомлень</a:t>
            </a:r>
            <a:r>
              <a:rPr lang="ru-RU" sz="1600" dirty="0">
                <a:solidFill>
                  <a:prstClr val="white"/>
                </a:solidFill>
                <a:ea typeface="+mj-ea"/>
                <a:cs typeface="+mj-cs"/>
              </a:rPr>
              <a:t> (</a:t>
            </a:r>
            <a:r>
              <a:rPr lang="ru-RU" sz="1600" dirty="0" err="1">
                <a:solidFill>
                  <a:prstClr val="white"/>
                </a:solidFill>
                <a:ea typeface="+mj-ea"/>
                <a:cs typeface="+mj-cs"/>
              </a:rPr>
              <a:t>автовідповідач</a:t>
            </a:r>
            <a:r>
              <a:rPr lang="ru-RU" sz="1600" dirty="0">
                <a:solidFill>
                  <a:prstClr val="white"/>
                </a:solidFill>
                <a:ea typeface="+mj-ea"/>
                <a:cs typeface="+mj-cs"/>
              </a:rPr>
              <a:t>) </a:t>
            </a:r>
            <a:r>
              <a:rPr lang="ru-RU" sz="1600" dirty="0" err="1">
                <a:solidFill>
                  <a:prstClr val="white"/>
                </a:solidFill>
                <a:ea typeface="+mj-ea"/>
                <a:cs typeface="+mj-cs"/>
              </a:rPr>
              <a:t>необхідно</a:t>
            </a:r>
            <a:r>
              <a:rPr lang="ru-RU" sz="1600" dirty="0">
                <a:solidFill>
                  <a:prstClr val="white"/>
                </a:solidFill>
                <a:ea typeface="+mj-ea"/>
                <a:cs typeface="+mj-cs"/>
              </a:rPr>
              <a:t> </a:t>
            </a:r>
            <a:r>
              <a:rPr lang="ru-RU" sz="1600" dirty="0" err="1">
                <a:solidFill>
                  <a:prstClr val="white"/>
                </a:solidFill>
                <a:ea typeface="+mj-ea"/>
                <a:cs typeface="+mj-cs"/>
              </a:rPr>
              <a:t>забезпечити</a:t>
            </a:r>
            <a:r>
              <a:rPr lang="ru-RU" sz="1600" dirty="0">
                <a:solidFill>
                  <a:prstClr val="white"/>
                </a:solidFill>
                <a:ea typeface="+mj-ea"/>
                <a:cs typeface="+mj-cs"/>
              </a:rPr>
              <a:t> </a:t>
            </a:r>
            <a:r>
              <a:rPr lang="ru-RU" sz="1600" dirty="0" err="1">
                <a:solidFill>
                  <a:prstClr val="white"/>
                </a:solidFill>
                <a:ea typeface="+mj-ea"/>
                <a:cs typeface="+mj-cs"/>
              </a:rPr>
              <a:t>інформування</a:t>
            </a:r>
            <a:r>
              <a:rPr lang="ru-RU" sz="1600" dirty="0">
                <a:solidFill>
                  <a:prstClr val="white"/>
                </a:solidFill>
                <a:ea typeface="+mj-ea"/>
                <a:cs typeface="+mj-cs"/>
              </a:rPr>
              <a:t> про </a:t>
            </a:r>
            <a:r>
              <a:rPr lang="ru-RU" sz="1600" dirty="0" err="1">
                <a:solidFill>
                  <a:prstClr val="white"/>
                </a:solidFill>
                <a:ea typeface="+mj-ea"/>
                <a:cs typeface="+mj-cs"/>
              </a:rPr>
              <a:t>це</a:t>
            </a:r>
            <a:r>
              <a:rPr lang="ru-RU" sz="1600" dirty="0">
                <a:solidFill>
                  <a:prstClr val="white"/>
                </a:solidFill>
                <a:ea typeface="+mj-ea"/>
                <a:cs typeface="+mj-cs"/>
              </a:rPr>
              <a:t> особи, яка </a:t>
            </a:r>
            <a:r>
              <a:rPr lang="ru-RU" sz="1600" dirty="0" err="1">
                <a:solidFill>
                  <a:prstClr val="white"/>
                </a:solidFill>
                <a:ea typeface="+mj-ea"/>
                <a:cs typeface="+mj-cs"/>
              </a:rPr>
              <a:t>телефонує</a:t>
            </a:r>
            <a:r>
              <a:rPr lang="ru-RU" sz="1600" dirty="0">
                <a:solidFill>
                  <a:prstClr val="white"/>
                </a:solidFill>
                <a:ea typeface="+mj-ea"/>
                <a:cs typeface="+mj-cs"/>
              </a:rPr>
              <a:t>. Для </a:t>
            </a:r>
            <a:r>
              <a:rPr lang="ru-RU" sz="1600" dirty="0" err="1">
                <a:solidFill>
                  <a:prstClr val="white"/>
                </a:solidFill>
                <a:ea typeface="+mj-ea"/>
                <a:cs typeface="+mj-cs"/>
              </a:rPr>
              <a:t>ефективного</a:t>
            </a:r>
            <a:r>
              <a:rPr lang="ru-RU" sz="1600" dirty="0">
                <a:solidFill>
                  <a:prstClr val="white"/>
                </a:solidFill>
                <a:ea typeface="+mj-ea"/>
                <a:cs typeface="+mj-cs"/>
              </a:rPr>
              <a:t> </a:t>
            </a:r>
            <a:r>
              <a:rPr lang="ru-RU" sz="1600" dirty="0" err="1">
                <a:solidFill>
                  <a:prstClr val="white"/>
                </a:solidFill>
                <a:ea typeface="+mj-ea"/>
                <a:cs typeface="+mj-cs"/>
              </a:rPr>
              <a:t>прийому</a:t>
            </a:r>
            <a:r>
              <a:rPr lang="ru-RU" sz="1600" dirty="0">
                <a:solidFill>
                  <a:prstClr val="white"/>
                </a:solidFill>
                <a:ea typeface="+mj-ea"/>
                <a:cs typeface="+mj-cs"/>
              </a:rPr>
              <a:t> </a:t>
            </a:r>
            <a:r>
              <a:rPr lang="ru-RU" sz="1600" dirty="0" err="1">
                <a:solidFill>
                  <a:prstClr val="white"/>
                </a:solidFill>
                <a:ea typeface="+mj-ea"/>
                <a:cs typeface="+mj-cs"/>
              </a:rPr>
              <a:t>повідомлень</a:t>
            </a:r>
            <a:r>
              <a:rPr lang="ru-RU" sz="1600" dirty="0">
                <a:solidFill>
                  <a:prstClr val="white"/>
                </a:solidFill>
                <a:ea typeface="+mj-ea"/>
                <a:cs typeface="+mj-cs"/>
              </a:rPr>
              <a:t> </a:t>
            </a:r>
            <a:r>
              <a:rPr lang="ru-RU" sz="1600" dirty="0" err="1">
                <a:solidFill>
                  <a:prstClr val="white"/>
                </a:solidFill>
                <a:ea typeface="+mj-ea"/>
                <a:cs typeface="+mj-cs"/>
              </a:rPr>
              <a:t>рекомендується</a:t>
            </a:r>
            <a:r>
              <a:rPr lang="ru-RU" sz="1600" dirty="0">
                <a:solidFill>
                  <a:prstClr val="white"/>
                </a:solidFill>
                <a:ea typeface="+mj-ea"/>
                <a:cs typeface="+mj-cs"/>
              </a:rPr>
              <a:t> </a:t>
            </a:r>
            <a:r>
              <a:rPr lang="ru-RU" sz="1600" dirty="0" err="1">
                <a:solidFill>
                  <a:prstClr val="white"/>
                </a:solidFill>
                <a:ea typeface="+mj-ea"/>
                <a:cs typeface="+mj-cs"/>
              </a:rPr>
              <a:t>скласти</a:t>
            </a:r>
            <a:r>
              <a:rPr lang="ru-RU" sz="1600" dirty="0">
                <a:solidFill>
                  <a:prstClr val="white"/>
                </a:solidFill>
                <a:ea typeface="+mj-ea"/>
                <a:cs typeface="+mj-cs"/>
              </a:rPr>
              <a:t> </a:t>
            </a:r>
            <a:r>
              <a:rPr lang="ru-RU" sz="1600" dirty="0" err="1">
                <a:solidFill>
                  <a:prstClr val="white"/>
                </a:solidFill>
                <a:ea typeface="+mj-ea"/>
                <a:cs typeface="+mj-cs"/>
              </a:rPr>
              <a:t>опитувальний</a:t>
            </a:r>
            <a:r>
              <a:rPr lang="ru-RU" sz="1600" dirty="0">
                <a:solidFill>
                  <a:prstClr val="white"/>
                </a:solidFill>
                <a:ea typeface="+mj-ea"/>
                <a:cs typeface="+mj-cs"/>
              </a:rPr>
              <a:t> лист (</a:t>
            </a:r>
            <a:r>
              <a:rPr lang="ru-RU" sz="1600" dirty="0" err="1">
                <a:solidFill>
                  <a:prstClr val="white"/>
                </a:solidFill>
                <a:ea typeface="+mj-ea"/>
                <a:cs typeface="+mj-cs"/>
              </a:rPr>
              <a:t>додаток</a:t>
            </a:r>
            <a:r>
              <a:rPr lang="ru-RU" sz="1600" dirty="0">
                <a:solidFill>
                  <a:prstClr val="white"/>
                </a:solidFill>
                <a:ea typeface="+mj-ea"/>
                <a:cs typeface="+mj-cs"/>
              </a:rPr>
              <a:t> 3);</a:t>
            </a:r>
          </a:p>
          <a:p>
            <a:pPr marL="342900" lvl="0" indent="-342900" defTabSz="457200">
              <a:spcBef>
                <a:spcPts val="1000"/>
              </a:spcBef>
              <a:buClr>
                <a:srgbClr val="1E5155">
                  <a:lumMod val="40000"/>
                  <a:lumOff val="60000"/>
                </a:srgbClr>
              </a:buClr>
              <a:buSzPct val="80000"/>
              <a:buFont typeface="Wingdings 3" charset="2"/>
              <a:buChar char=""/>
            </a:pPr>
            <a:r>
              <a:rPr lang="ru-RU" sz="1600" dirty="0" err="1">
                <a:solidFill>
                  <a:prstClr val="white"/>
                </a:solidFill>
                <a:ea typeface="+mj-ea"/>
                <a:cs typeface="+mj-cs"/>
              </a:rPr>
              <a:t>особистий</a:t>
            </a:r>
            <a:r>
              <a:rPr lang="ru-RU" sz="1600" dirty="0">
                <a:solidFill>
                  <a:prstClr val="white"/>
                </a:solidFill>
                <a:ea typeface="+mj-ea"/>
                <a:cs typeface="+mj-cs"/>
              </a:rPr>
              <a:t> </a:t>
            </a:r>
            <a:r>
              <a:rPr lang="ru-RU" sz="1600" dirty="0" err="1">
                <a:solidFill>
                  <a:prstClr val="white"/>
                </a:solidFill>
                <a:ea typeface="+mj-ea"/>
                <a:cs typeface="+mj-cs"/>
              </a:rPr>
              <a:t>прийом</a:t>
            </a:r>
            <a:r>
              <a:rPr lang="ru-RU" sz="1600" dirty="0">
                <a:solidFill>
                  <a:prstClr val="white"/>
                </a:solidFill>
                <a:ea typeface="+mj-ea"/>
                <a:cs typeface="+mj-cs"/>
              </a:rPr>
              <a:t>: </a:t>
            </a:r>
            <a:r>
              <a:rPr lang="ru-RU" sz="1600" dirty="0" err="1">
                <a:solidFill>
                  <a:prstClr val="white"/>
                </a:solidFill>
                <a:ea typeface="+mj-ea"/>
                <a:cs typeface="+mj-cs"/>
              </a:rPr>
              <a:t>рекомендується</a:t>
            </a:r>
            <a:r>
              <a:rPr lang="ru-RU" sz="1600" dirty="0">
                <a:solidFill>
                  <a:prstClr val="white"/>
                </a:solidFill>
                <a:ea typeface="+mj-ea"/>
                <a:cs typeface="+mj-cs"/>
              </a:rPr>
              <a:t> </a:t>
            </a:r>
            <a:r>
              <a:rPr lang="ru-RU" sz="1600" dirty="0" err="1">
                <a:solidFill>
                  <a:prstClr val="white"/>
                </a:solidFill>
                <a:ea typeface="+mj-ea"/>
                <a:cs typeface="+mj-cs"/>
              </a:rPr>
              <a:t>визначити</a:t>
            </a:r>
            <a:r>
              <a:rPr lang="ru-RU" sz="1600" dirty="0">
                <a:solidFill>
                  <a:prstClr val="white"/>
                </a:solidFill>
                <a:ea typeface="+mj-ea"/>
                <a:cs typeface="+mj-cs"/>
              </a:rPr>
              <a:t> </a:t>
            </a:r>
            <a:r>
              <a:rPr lang="ru-RU" sz="1600" dirty="0" err="1">
                <a:solidFill>
                  <a:prstClr val="white"/>
                </a:solidFill>
                <a:ea typeface="+mj-ea"/>
                <a:cs typeface="+mj-cs"/>
              </a:rPr>
              <a:t>години</a:t>
            </a:r>
            <a:r>
              <a:rPr lang="ru-RU" sz="1600" dirty="0">
                <a:solidFill>
                  <a:prstClr val="white"/>
                </a:solidFill>
                <a:ea typeface="+mj-ea"/>
                <a:cs typeface="+mj-cs"/>
              </a:rPr>
              <a:t> </a:t>
            </a:r>
            <a:r>
              <a:rPr lang="ru-RU" sz="1600" dirty="0" err="1">
                <a:solidFill>
                  <a:prstClr val="white"/>
                </a:solidFill>
                <a:ea typeface="+mj-ea"/>
                <a:cs typeface="+mj-cs"/>
              </a:rPr>
              <a:t>прийому</a:t>
            </a:r>
            <a:r>
              <a:rPr lang="ru-RU" sz="1600" dirty="0">
                <a:solidFill>
                  <a:prstClr val="white"/>
                </a:solidFill>
                <a:ea typeface="+mj-ea"/>
                <a:cs typeface="+mj-cs"/>
              </a:rPr>
              <a:t> </a:t>
            </a:r>
            <a:r>
              <a:rPr lang="ru-RU" sz="1600" dirty="0" err="1">
                <a:solidFill>
                  <a:prstClr val="white"/>
                </a:solidFill>
                <a:ea typeface="+mj-ea"/>
                <a:cs typeface="+mj-cs"/>
              </a:rPr>
              <a:t>уповноваженим</a:t>
            </a:r>
            <a:r>
              <a:rPr lang="ru-RU" sz="1600" dirty="0">
                <a:solidFill>
                  <a:prstClr val="white"/>
                </a:solidFill>
                <a:ea typeface="+mj-ea"/>
                <a:cs typeface="+mj-cs"/>
              </a:rPr>
              <a:t> </a:t>
            </a:r>
            <a:r>
              <a:rPr lang="ru-RU" sz="1600" dirty="0" err="1">
                <a:solidFill>
                  <a:prstClr val="white"/>
                </a:solidFill>
                <a:ea typeface="+mj-ea"/>
                <a:cs typeface="+mj-cs"/>
              </a:rPr>
              <a:t>підрозділом</a:t>
            </a:r>
            <a:r>
              <a:rPr lang="ru-RU" sz="1600" dirty="0">
                <a:solidFill>
                  <a:prstClr val="white"/>
                </a:solidFill>
                <a:ea typeface="+mj-ea"/>
                <a:cs typeface="+mj-cs"/>
              </a:rPr>
              <a:t> (особою), про </a:t>
            </a:r>
            <a:r>
              <a:rPr lang="ru-RU" sz="1600" dirty="0" err="1">
                <a:solidFill>
                  <a:prstClr val="white"/>
                </a:solidFill>
                <a:ea typeface="+mj-ea"/>
                <a:cs typeface="+mj-cs"/>
              </a:rPr>
              <a:t>що</a:t>
            </a:r>
            <a:r>
              <a:rPr lang="ru-RU" sz="1600" dirty="0">
                <a:solidFill>
                  <a:prstClr val="white"/>
                </a:solidFill>
                <a:ea typeface="+mj-ea"/>
                <a:cs typeface="+mj-cs"/>
              </a:rPr>
              <a:t> </a:t>
            </a:r>
            <a:r>
              <a:rPr lang="ru-RU" sz="1600" dirty="0" err="1">
                <a:solidFill>
                  <a:prstClr val="white"/>
                </a:solidFill>
                <a:ea typeface="+mj-ea"/>
                <a:cs typeface="+mj-cs"/>
              </a:rPr>
              <a:t>необхідно</a:t>
            </a:r>
            <a:r>
              <a:rPr lang="ru-RU" sz="1600" dirty="0">
                <a:solidFill>
                  <a:prstClr val="white"/>
                </a:solidFill>
                <a:ea typeface="+mj-ea"/>
                <a:cs typeface="+mj-cs"/>
              </a:rPr>
              <a:t> </a:t>
            </a:r>
            <a:r>
              <a:rPr lang="ru-RU" sz="1600" dirty="0" err="1">
                <a:solidFill>
                  <a:prstClr val="white"/>
                </a:solidFill>
                <a:ea typeface="+mj-ea"/>
                <a:cs typeface="+mj-cs"/>
              </a:rPr>
              <a:t>зазначити</a:t>
            </a:r>
            <a:r>
              <a:rPr lang="ru-RU" sz="1600" dirty="0">
                <a:solidFill>
                  <a:prstClr val="white"/>
                </a:solidFill>
                <a:ea typeface="+mj-ea"/>
                <a:cs typeface="+mj-cs"/>
              </a:rPr>
              <a:t> у </a:t>
            </a:r>
            <a:r>
              <a:rPr lang="ru-RU" sz="1600" dirty="0" err="1">
                <a:solidFill>
                  <a:prstClr val="white"/>
                </a:solidFill>
                <a:ea typeface="+mj-ea"/>
                <a:cs typeface="+mj-cs"/>
              </a:rPr>
              <a:t>відповідних</a:t>
            </a:r>
            <a:r>
              <a:rPr lang="ru-RU" sz="1600" dirty="0">
                <a:solidFill>
                  <a:prstClr val="white"/>
                </a:solidFill>
                <a:ea typeface="+mj-ea"/>
                <a:cs typeface="+mj-cs"/>
              </a:rPr>
              <a:t> </a:t>
            </a:r>
            <a:r>
              <a:rPr lang="ru-RU" sz="1600" dirty="0" err="1">
                <a:solidFill>
                  <a:prstClr val="white"/>
                </a:solidFill>
                <a:ea typeface="+mj-ea"/>
                <a:cs typeface="+mj-cs"/>
              </a:rPr>
              <a:t>інформаційних</a:t>
            </a:r>
            <a:r>
              <a:rPr lang="ru-RU" sz="1600" dirty="0">
                <a:solidFill>
                  <a:prstClr val="white"/>
                </a:solidFill>
                <a:ea typeface="+mj-ea"/>
                <a:cs typeface="+mj-cs"/>
              </a:rPr>
              <a:t> </a:t>
            </a:r>
            <a:r>
              <a:rPr lang="ru-RU" sz="1600" dirty="0" err="1">
                <a:solidFill>
                  <a:prstClr val="white"/>
                </a:solidFill>
                <a:ea typeface="+mj-ea"/>
                <a:cs typeface="+mj-cs"/>
              </a:rPr>
              <a:t>матеріалах</a:t>
            </a:r>
            <a:r>
              <a:rPr lang="ru-RU" sz="1600" dirty="0">
                <a:solidFill>
                  <a:prstClr val="white"/>
                </a:solidFill>
                <a:ea typeface="+mj-ea"/>
                <a:cs typeface="+mj-cs"/>
              </a:rPr>
              <a:t>/</a:t>
            </a:r>
            <a:r>
              <a:rPr lang="ru-RU" sz="1600" dirty="0" err="1">
                <a:solidFill>
                  <a:prstClr val="white"/>
                </a:solidFill>
                <a:ea typeface="+mj-ea"/>
                <a:cs typeface="+mj-cs"/>
              </a:rPr>
              <a:t>повідомленнях</a:t>
            </a:r>
            <a:r>
              <a:rPr lang="ru-RU" sz="1600" dirty="0">
                <a:solidFill>
                  <a:prstClr val="white"/>
                </a:solidFill>
                <a:ea typeface="+mj-ea"/>
                <a:cs typeface="+mj-cs"/>
              </a:rPr>
              <a:t> органу. </a:t>
            </a:r>
            <a:r>
              <a:rPr lang="ru-RU" sz="1600" dirty="0" err="1">
                <a:solidFill>
                  <a:prstClr val="white"/>
                </a:solidFill>
                <a:ea typeface="+mj-ea"/>
                <a:cs typeface="+mj-cs"/>
              </a:rPr>
              <a:t>Під</a:t>
            </a:r>
            <a:r>
              <a:rPr lang="ru-RU" sz="1600" dirty="0">
                <a:solidFill>
                  <a:prstClr val="white"/>
                </a:solidFill>
                <a:ea typeface="+mj-ea"/>
                <a:cs typeface="+mj-cs"/>
              </a:rPr>
              <a:t> час </a:t>
            </a:r>
            <a:r>
              <a:rPr lang="ru-RU" sz="1600" dirty="0" err="1">
                <a:solidFill>
                  <a:prstClr val="white"/>
                </a:solidFill>
                <a:ea typeface="+mj-ea"/>
                <a:cs typeface="+mj-cs"/>
              </a:rPr>
              <a:t>особистого</a:t>
            </a:r>
            <a:r>
              <a:rPr lang="ru-RU" sz="1600" dirty="0">
                <a:solidFill>
                  <a:prstClr val="white"/>
                </a:solidFill>
                <a:ea typeface="+mj-ea"/>
                <a:cs typeface="+mj-cs"/>
              </a:rPr>
              <a:t> </a:t>
            </a:r>
            <a:r>
              <a:rPr lang="ru-RU" sz="1600" dirty="0" err="1">
                <a:solidFill>
                  <a:prstClr val="white"/>
                </a:solidFill>
                <a:ea typeface="+mj-ea"/>
                <a:cs typeface="+mj-cs"/>
              </a:rPr>
              <a:t>прийому</a:t>
            </a:r>
            <a:r>
              <a:rPr lang="ru-RU" sz="1600" dirty="0">
                <a:solidFill>
                  <a:prstClr val="white"/>
                </a:solidFill>
                <a:ea typeface="+mj-ea"/>
                <a:cs typeface="+mj-cs"/>
              </a:rPr>
              <a:t> </a:t>
            </a:r>
            <a:r>
              <a:rPr lang="ru-RU" sz="1600" dirty="0" err="1">
                <a:solidFill>
                  <a:prstClr val="white"/>
                </a:solidFill>
                <a:ea typeface="+mj-ea"/>
                <a:cs typeface="+mj-cs"/>
              </a:rPr>
              <a:t>доцільно</a:t>
            </a:r>
            <a:r>
              <a:rPr lang="ru-RU" sz="1600" dirty="0">
                <a:solidFill>
                  <a:prstClr val="white"/>
                </a:solidFill>
                <a:ea typeface="+mj-ea"/>
                <a:cs typeface="+mj-cs"/>
              </a:rPr>
              <a:t> </a:t>
            </a:r>
            <a:r>
              <a:rPr lang="ru-RU" sz="1600" dirty="0" err="1">
                <a:solidFill>
                  <a:prstClr val="white"/>
                </a:solidFill>
                <a:ea typeface="+mj-ea"/>
                <a:cs typeface="+mj-cs"/>
              </a:rPr>
              <a:t>використовувати</a:t>
            </a:r>
            <a:r>
              <a:rPr lang="ru-RU" sz="1600" dirty="0">
                <a:solidFill>
                  <a:prstClr val="white"/>
                </a:solidFill>
                <a:ea typeface="+mj-ea"/>
                <a:cs typeface="+mj-cs"/>
              </a:rPr>
              <a:t> </a:t>
            </a:r>
            <a:r>
              <a:rPr lang="ru-RU" sz="1600" dirty="0" err="1">
                <a:solidFill>
                  <a:prstClr val="white"/>
                </a:solidFill>
                <a:ea typeface="+mj-ea"/>
                <a:cs typeface="+mj-cs"/>
              </a:rPr>
              <a:t>опитувальний</a:t>
            </a:r>
            <a:r>
              <a:rPr lang="ru-RU" sz="1600" dirty="0">
                <a:solidFill>
                  <a:prstClr val="white"/>
                </a:solidFill>
                <a:ea typeface="+mj-ea"/>
                <a:cs typeface="+mj-cs"/>
              </a:rPr>
              <a:t> лист для </a:t>
            </a:r>
            <a:r>
              <a:rPr lang="ru-RU" sz="1600" dirty="0" err="1">
                <a:solidFill>
                  <a:prstClr val="white"/>
                </a:solidFill>
                <a:ea typeface="+mj-ea"/>
                <a:cs typeface="+mj-cs"/>
              </a:rPr>
              <a:t>прийому</a:t>
            </a:r>
            <a:r>
              <a:rPr lang="ru-RU" sz="1600" dirty="0">
                <a:solidFill>
                  <a:prstClr val="white"/>
                </a:solidFill>
                <a:ea typeface="+mj-ea"/>
                <a:cs typeface="+mj-cs"/>
              </a:rPr>
              <a:t> </a:t>
            </a:r>
            <a:r>
              <a:rPr lang="ru-RU" sz="1600" dirty="0" err="1">
                <a:solidFill>
                  <a:prstClr val="white"/>
                </a:solidFill>
                <a:ea typeface="+mj-ea"/>
                <a:cs typeface="+mj-cs"/>
              </a:rPr>
              <a:t>повідомлень</a:t>
            </a:r>
            <a:r>
              <a:rPr lang="ru-RU" sz="1600" dirty="0">
                <a:solidFill>
                  <a:prstClr val="white"/>
                </a:solidFill>
                <a:ea typeface="+mj-ea"/>
                <a:cs typeface="+mj-cs"/>
              </a:rPr>
              <a:t> через </a:t>
            </a:r>
            <a:r>
              <a:rPr lang="ru-RU" sz="1600" dirty="0" err="1">
                <a:solidFill>
                  <a:prstClr val="white"/>
                </a:solidFill>
                <a:ea typeface="+mj-ea"/>
                <a:cs typeface="+mj-cs"/>
              </a:rPr>
              <a:t>спеціальну</a:t>
            </a:r>
            <a:r>
              <a:rPr lang="ru-RU" sz="1600" dirty="0">
                <a:solidFill>
                  <a:prstClr val="white"/>
                </a:solidFill>
                <a:ea typeface="+mj-ea"/>
                <a:cs typeface="+mj-cs"/>
              </a:rPr>
              <a:t> </a:t>
            </a:r>
            <a:r>
              <a:rPr lang="ru-RU" sz="1600" dirty="0" err="1">
                <a:solidFill>
                  <a:prstClr val="white"/>
                </a:solidFill>
                <a:ea typeface="+mj-ea"/>
                <a:cs typeface="+mj-cs"/>
              </a:rPr>
              <a:t>телефонну</a:t>
            </a:r>
            <a:r>
              <a:rPr lang="ru-RU" sz="1600" dirty="0">
                <a:solidFill>
                  <a:prstClr val="white"/>
                </a:solidFill>
                <a:ea typeface="+mj-ea"/>
                <a:cs typeface="+mj-cs"/>
              </a:rPr>
              <a:t> </a:t>
            </a:r>
            <a:r>
              <a:rPr lang="ru-RU" sz="1600" dirty="0" err="1">
                <a:solidFill>
                  <a:prstClr val="white"/>
                </a:solidFill>
                <a:ea typeface="+mj-ea"/>
                <a:cs typeface="+mj-cs"/>
              </a:rPr>
              <a:t>лінію</a:t>
            </a:r>
            <a:r>
              <a:rPr lang="ru-RU" sz="1600" dirty="0">
                <a:solidFill>
                  <a:prstClr val="white"/>
                </a:solidFill>
                <a:ea typeface="+mj-ea"/>
                <a:cs typeface="+mj-cs"/>
              </a:rPr>
              <a:t> </a:t>
            </a:r>
          </a:p>
        </p:txBody>
      </p:sp>
    </p:spTree>
    <p:extLst>
      <p:ext uri="{BB962C8B-B14F-4D97-AF65-F5344CB8AC3E}">
        <p14:creationId xmlns:p14="http://schemas.microsoft.com/office/powerpoint/2010/main" val="38747857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1800" dirty="0"/>
              <a:t>Регулярні канали повідомлення про корупцію</a:t>
            </a:r>
            <a:endParaRPr lang="ru-RU" sz="1800" dirty="0"/>
          </a:p>
        </p:txBody>
      </p:sp>
      <p:sp>
        <p:nvSpPr>
          <p:cNvPr id="3" name="Объект 2"/>
          <p:cNvSpPr>
            <a:spLocks noGrp="1"/>
          </p:cNvSpPr>
          <p:nvPr>
            <p:ph idx="1"/>
          </p:nvPr>
        </p:nvSpPr>
        <p:spPr>
          <a:xfrm>
            <a:off x="313151" y="1401565"/>
            <a:ext cx="11586575" cy="4610928"/>
          </a:xfrm>
        </p:spPr>
        <p:txBody>
          <a:bodyPr>
            <a:normAutofit fontScale="25000" lnSpcReduction="20000"/>
          </a:bodyPr>
          <a:lstStyle/>
          <a:p>
            <a:pPr>
              <a:lnSpc>
                <a:spcPct val="115000"/>
              </a:lnSpc>
              <a:spcAft>
                <a:spcPts val="800"/>
              </a:spcAft>
            </a:pPr>
            <a:r>
              <a:rPr lang="uk-UA" sz="6400" dirty="0">
                <a:latin typeface="Arial Black" pitchFamily="34" charset="0"/>
                <a:ea typeface="Times New Roman" panose="02020603050405020304" pitchFamily="18" charset="0"/>
                <a:cs typeface="Times New Roman" panose="02020603050405020304" pitchFamily="18" charset="0"/>
              </a:rPr>
              <a:t>Через сервіс </a:t>
            </a:r>
            <a:r>
              <a:rPr lang="uk-UA" sz="6400" u="sng" dirty="0">
                <a:latin typeface="Arial Black" pitchFamily="34" charset="0"/>
                <a:ea typeface="Times New Roman" panose="02020603050405020304" pitchFamily="18" charset="0"/>
                <a:cs typeface="Times New Roman" panose="02020603050405020304" pitchFamily="18" charset="0"/>
                <a:hlinkClick r:id="rId2"/>
              </a:rPr>
              <a:t>«Куди повідомити про корупцію» </a:t>
            </a:r>
            <a:r>
              <a:rPr lang="uk-UA" sz="6400" dirty="0">
                <a:latin typeface="Arial Black" pitchFamily="34" charset="0"/>
                <a:ea typeface="Times New Roman" panose="02020603050405020304" pitchFamily="18" charset="0"/>
                <a:cs typeface="Times New Roman" panose="02020603050405020304" pitchFamily="18" charset="0"/>
              </a:rPr>
              <a:t>на оновленому сайті Національного агентства з питань запобігання корупції, який дозволяє знайти орган, який розглядатиме повідомлення про можливі факти корупційних або пов’язаних із корупцією правопорушень, інших порушень закону «Про запобігання корупції» від громадян.</a:t>
            </a:r>
            <a:endParaRPr lang="ru-RU" sz="6400" dirty="0">
              <a:latin typeface="Arial Black" pitchFamily="34" charset="0"/>
              <a:ea typeface="Calibri" panose="020F0502020204030204" pitchFamily="34" charset="0"/>
              <a:cs typeface="Times New Roman" panose="02020603050405020304" pitchFamily="18" charset="0"/>
            </a:endParaRPr>
          </a:p>
          <a:p>
            <a:pPr fontAlgn="base">
              <a:lnSpc>
                <a:spcPct val="115000"/>
              </a:lnSpc>
            </a:pPr>
            <a:r>
              <a:rPr lang="uk-UA" sz="6400" dirty="0">
                <a:latin typeface="Arial Black" pitchFamily="34" charset="0"/>
                <a:ea typeface="Times New Roman" panose="02020603050405020304" pitchFamily="18" charset="0"/>
                <a:cs typeface="Times New Roman" panose="02020603050405020304" pitchFamily="18" charset="0"/>
              </a:rPr>
              <a:t>Також ви можете повідомити про корупцію до НАЗК за телефоном +38 (044) 200 06 91 та на електронну пошту: anticor_reports@nazk.gov.ua. </a:t>
            </a:r>
            <a:endParaRPr lang="ru-RU" sz="6400" dirty="0">
              <a:latin typeface="Arial Black" pitchFamily="34" charset="0"/>
              <a:ea typeface="Calibri" panose="020F0502020204030204" pitchFamily="34" charset="0"/>
              <a:cs typeface="Times New Roman" panose="02020603050405020304" pitchFamily="18" charset="0"/>
            </a:endParaRPr>
          </a:p>
          <a:p>
            <a:pPr fontAlgn="base">
              <a:lnSpc>
                <a:spcPct val="115000"/>
              </a:lnSpc>
            </a:pPr>
            <a:r>
              <a:rPr lang="uk-UA" sz="6400" u="sng" dirty="0">
                <a:latin typeface="Arial Black" pitchFamily="34" charset="0"/>
                <a:ea typeface="Calibri" panose="020F0502020204030204" pitchFamily="34" charset="0"/>
                <a:cs typeface="Times New Roman" panose="02020603050405020304" pitchFamily="18" charset="0"/>
                <a:hlinkClick r:id="rId3"/>
              </a:rPr>
              <a:t>Повідомити про порушення в</a:t>
            </a:r>
            <a:r>
              <a:rPr lang="uk-UA" sz="6400" dirty="0">
                <a:latin typeface="Arial Black" pitchFamily="34" charset="0"/>
                <a:ea typeface="Calibri" panose="020F0502020204030204" pitchFamily="34" charset="0"/>
                <a:cs typeface="Times New Roman" panose="02020603050405020304" pitchFamily="18" charset="0"/>
              </a:rPr>
              <a:t> </a:t>
            </a:r>
            <a:r>
              <a:rPr lang="uk-UA" sz="6400" u="sng" dirty="0">
                <a:latin typeface="Arial Black" pitchFamily="34" charset="0"/>
                <a:ea typeface="Calibri" panose="020F0502020204030204" pitchFamily="34" charset="0"/>
                <a:cs typeface="Times New Roman" panose="02020603050405020304" pitchFamily="18" charset="0"/>
                <a:hlinkClick r:id="rId4"/>
              </a:rPr>
              <a:t>Національне антикорупційне бюро України</a:t>
            </a:r>
            <a:r>
              <a:rPr lang="uk-UA" sz="6400" dirty="0">
                <a:latin typeface="Arial Black" pitchFamily="34" charset="0"/>
                <a:ea typeface="Calibri" panose="020F0502020204030204" pitchFamily="34" charset="0"/>
                <a:cs typeface="Times New Roman" panose="02020603050405020304" pitchFamily="18" charset="0"/>
              </a:rPr>
              <a:t> – направити листа до бюро за </a:t>
            </a:r>
            <a:r>
              <a:rPr lang="uk-UA" sz="6400" dirty="0" err="1">
                <a:latin typeface="Arial Black" pitchFamily="34" charset="0"/>
                <a:ea typeface="Calibri" panose="020F0502020204030204" pitchFamily="34" charset="0"/>
                <a:cs typeface="Times New Roman" panose="02020603050405020304" pitchFamily="18" charset="0"/>
              </a:rPr>
              <a:t>адресою</a:t>
            </a:r>
            <a:r>
              <a:rPr lang="uk-UA" sz="6400" dirty="0">
                <a:latin typeface="Arial Black" pitchFamily="34" charset="0"/>
                <a:ea typeface="Calibri" panose="020F0502020204030204" pitchFamily="34" charset="0"/>
                <a:cs typeface="Times New Roman" panose="02020603050405020304" pitchFamily="18" charset="0"/>
              </a:rPr>
              <a:t>: вул. Василя Сурикова, 3, Київ, 03035 або заповнити </a:t>
            </a:r>
            <a:r>
              <a:rPr lang="uk-UA" sz="6400" u="sng" dirty="0">
                <a:latin typeface="Arial Black" pitchFamily="34" charset="0"/>
                <a:ea typeface="Calibri" panose="020F0502020204030204" pitchFamily="34" charset="0"/>
                <a:cs typeface="Times New Roman" panose="02020603050405020304" pitchFamily="18" charset="0"/>
                <a:hlinkClick r:id="rId5"/>
              </a:rPr>
              <a:t>форму на сайті</a:t>
            </a:r>
            <a:r>
              <a:rPr lang="uk-UA" sz="6400" dirty="0">
                <a:latin typeface="Arial Black" pitchFamily="34" charset="0"/>
                <a:ea typeface="Calibri" panose="020F0502020204030204" pitchFamily="34" charset="0"/>
                <a:cs typeface="Times New Roman" panose="02020603050405020304" pitchFamily="18" charset="0"/>
              </a:rPr>
              <a:t>; безкоштовна гаряча лінія НАБУ з питань корупції діє за номером 0 800 213 200.</a:t>
            </a:r>
            <a:endParaRPr lang="ru-RU" sz="6400" dirty="0">
              <a:latin typeface="Arial Black" pitchFamily="34" charset="0"/>
              <a:ea typeface="Calibri" panose="020F0502020204030204" pitchFamily="34" charset="0"/>
              <a:cs typeface="Times New Roman" panose="02020603050405020304" pitchFamily="18" charset="0"/>
            </a:endParaRPr>
          </a:p>
          <a:p>
            <a:pPr fontAlgn="base">
              <a:lnSpc>
                <a:spcPct val="115000"/>
              </a:lnSpc>
            </a:pPr>
            <a:r>
              <a:rPr lang="uk-UA" sz="6400" dirty="0">
                <a:latin typeface="Arial Black" pitchFamily="34" charset="0"/>
                <a:ea typeface="Calibri" panose="020F0502020204030204" pitchFamily="34" charset="0"/>
                <a:cs typeface="Times New Roman" panose="02020603050405020304" pitchFamily="18" charset="0"/>
              </a:rPr>
              <a:t>Зателефонувати на телефон довіри </a:t>
            </a:r>
            <a:r>
              <a:rPr lang="uk-UA" sz="6400" u="sng" dirty="0">
                <a:latin typeface="Arial Black" pitchFamily="34" charset="0"/>
                <a:ea typeface="Calibri" panose="020F0502020204030204" pitchFamily="34" charset="0"/>
                <a:cs typeface="Times New Roman" panose="02020603050405020304" pitchFamily="18" charset="0"/>
                <a:hlinkClick r:id="rId6"/>
              </a:rPr>
              <a:t>Генеральної прокуратури</a:t>
            </a:r>
            <a:r>
              <a:rPr lang="uk-UA" sz="6400" dirty="0">
                <a:latin typeface="Arial Black" pitchFamily="34" charset="0"/>
                <a:ea typeface="Calibri" panose="020F0502020204030204" pitchFamily="34" charset="0"/>
                <a:cs typeface="Times New Roman" panose="02020603050405020304" pitchFamily="18" charset="0"/>
              </a:rPr>
              <a:t> за номером +38 (044) 200 79 87, на сайті Генеральної прокуратури України також можна ознайомитись з роботою </a:t>
            </a:r>
            <a:r>
              <a:rPr lang="uk-UA" sz="6400" u="sng" dirty="0">
                <a:latin typeface="Arial Black" pitchFamily="34" charset="0"/>
                <a:ea typeface="Calibri" panose="020F0502020204030204" pitchFamily="34" charset="0"/>
                <a:cs typeface="Times New Roman" panose="02020603050405020304" pitchFamily="18" charset="0"/>
                <a:hlinkClick r:id="rId7"/>
              </a:rPr>
              <a:t>телефону довіри</a:t>
            </a:r>
            <a:r>
              <a:rPr lang="uk-UA" sz="6400" dirty="0">
                <a:latin typeface="Arial Black" pitchFamily="34" charset="0"/>
                <a:ea typeface="Calibri" panose="020F0502020204030204" pitchFamily="34" charset="0"/>
                <a:cs typeface="Times New Roman" panose="02020603050405020304" pitchFamily="18" charset="0"/>
              </a:rPr>
              <a:t> та поштової скриньки «електронної пошти довіри» </a:t>
            </a:r>
            <a:r>
              <a:rPr lang="uk-UA" sz="6400" u="sng" dirty="0" err="1">
                <a:latin typeface="Arial Black" pitchFamily="34" charset="0"/>
                <a:ea typeface="Calibri" panose="020F0502020204030204" pitchFamily="34" charset="0"/>
                <a:cs typeface="Times New Roman" panose="02020603050405020304" pitchFamily="18" charset="0"/>
                <a:hlinkClick r:id="rId8"/>
              </a:rPr>
              <a:t>korrupcia.centr</a:t>
            </a:r>
            <a:r>
              <a:rPr lang="uk-UA" sz="6400" u="sng" dirty="0">
                <a:latin typeface="Arial Black" pitchFamily="34" charset="0"/>
                <a:ea typeface="Calibri" panose="020F0502020204030204" pitchFamily="34" charset="0"/>
                <a:cs typeface="Times New Roman" panose="02020603050405020304" pitchFamily="18" charset="0"/>
                <a:hlinkClick r:id="rId8"/>
              </a:rPr>
              <a:t>@</a:t>
            </a:r>
            <a:r>
              <a:rPr lang="uk-UA" sz="6400" u="sng" dirty="0" err="1">
                <a:latin typeface="Arial Black" pitchFamily="34" charset="0"/>
                <a:ea typeface="Calibri" panose="020F0502020204030204" pitchFamily="34" charset="0"/>
                <a:cs typeface="Times New Roman" panose="02020603050405020304" pitchFamily="18" charset="0"/>
                <a:hlinkClick r:id="rId8"/>
              </a:rPr>
              <a:t>gp.gov.ua</a:t>
            </a:r>
            <a:r>
              <a:rPr lang="uk-UA" sz="6400" dirty="0">
                <a:latin typeface="Arial Black" pitchFamily="34" charset="0"/>
                <a:ea typeface="Calibri" panose="020F0502020204030204" pitchFamily="34" charset="0"/>
                <a:cs typeface="Times New Roman" panose="02020603050405020304" pitchFamily="18" charset="0"/>
              </a:rPr>
              <a:t>. </a:t>
            </a:r>
            <a:endParaRPr lang="ru-RU" sz="6400" dirty="0">
              <a:latin typeface="Arial Black" pitchFamily="34" charset="0"/>
              <a:ea typeface="Calibri" panose="020F0502020204030204" pitchFamily="34" charset="0"/>
              <a:cs typeface="Times New Roman" panose="02020603050405020304" pitchFamily="18" charset="0"/>
            </a:endParaRPr>
          </a:p>
          <a:p>
            <a:pPr fontAlgn="base">
              <a:lnSpc>
                <a:spcPct val="115000"/>
              </a:lnSpc>
            </a:pPr>
            <a:r>
              <a:rPr lang="uk-UA" sz="6400" dirty="0">
                <a:latin typeface="Arial Black" pitchFamily="34" charset="0"/>
                <a:ea typeface="Calibri" panose="020F0502020204030204" pitchFamily="34" charset="0"/>
                <a:cs typeface="Times New Roman" panose="02020603050405020304" pitchFamily="18" charset="0"/>
              </a:rPr>
              <a:t>Гаряча лінія </a:t>
            </a:r>
            <a:r>
              <a:rPr lang="uk-UA" sz="6400" u="sng" dirty="0">
                <a:latin typeface="Arial Black" pitchFamily="34" charset="0"/>
                <a:ea typeface="Calibri" panose="020F0502020204030204" pitchFamily="34" charset="0"/>
                <a:cs typeface="Times New Roman" panose="02020603050405020304" pitchFamily="18" charset="0"/>
                <a:hlinkClick r:id="rId9"/>
              </a:rPr>
              <a:t>Служби безпеки України</a:t>
            </a:r>
            <a:r>
              <a:rPr lang="uk-UA" sz="6400" dirty="0">
                <a:latin typeface="Arial Black" pitchFamily="34" charset="0"/>
                <a:ea typeface="Calibri" panose="020F0502020204030204" pitchFamily="34" charset="0"/>
                <a:cs typeface="Times New Roman" panose="02020603050405020304" pitchFamily="18" charset="0"/>
              </a:rPr>
              <a:t> діє за номером 0 800 501 482, або можна надіслати повідомлення на </a:t>
            </a:r>
            <a:r>
              <a:rPr lang="uk-UA" sz="6400" u="sng" dirty="0">
                <a:latin typeface="Arial Black" pitchFamily="34" charset="0"/>
                <a:ea typeface="Calibri" panose="020F0502020204030204" pitchFamily="34" charset="0"/>
                <a:cs typeface="Times New Roman" panose="02020603050405020304" pitchFamily="18" charset="0"/>
                <a:hlinkClick r:id="rId10"/>
              </a:rPr>
              <a:t>callcenter@ssu.gov.ua</a:t>
            </a:r>
            <a:r>
              <a:rPr lang="uk-UA" sz="6400" dirty="0">
                <a:latin typeface="Arial Black" pitchFamily="34" charset="0"/>
                <a:ea typeface="Calibri" panose="020F0502020204030204" pitchFamily="34" charset="0"/>
                <a:cs typeface="Times New Roman" panose="02020603050405020304" pitchFamily="18" charset="0"/>
              </a:rPr>
              <a:t>.</a:t>
            </a:r>
            <a:endParaRPr lang="ru-RU" sz="6400" dirty="0">
              <a:latin typeface="Arial Black"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4567708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err="1"/>
              <a:t>Внутрішні</a:t>
            </a:r>
            <a:r>
              <a:rPr lang="ru-RU" sz="2400" dirty="0"/>
              <a:t> канали</a:t>
            </a:r>
          </a:p>
        </p:txBody>
      </p:sp>
      <p:sp>
        <p:nvSpPr>
          <p:cNvPr id="3" name="Объект 2"/>
          <p:cNvSpPr>
            <a:spLocks noGrp="1"/>
          </p:cNvSpPr>
          <p:nvPr>
            <p:ph idx="1"/>
          </p:nvPr>
        </p:nvSpPr>
        <p:spPr>
          <a:xfrm>
            <a:off x="1103312" y="803564"/>
            <a:ext cx="9781806" cy="5444835"/>
          </a:xfrm>
        </p:spPr>
        <p:txBody>
          <a:bodyPr>
            <a:normAutofit lnSpcReduction="10000"/>
          </a:bodyPr>
          <a:lstStyle/>
          <a:p>
            <a:pPr algn="just" fontAlgn="base"/>
            <a:r>
              <a:rPr lang="ru-RU" sz="2400" dirty="0" err="1">
                <a:latin typeface="Roboto"/>
              </a:rPr>
              <a:t>Анонімне</a:t>
            </a:r>
            <a:r>
              <a:rPr lang="ru-RU" sz="2400" dirty="0">
                <a:latin typeface="Roboto"/>
              </a:rPr>
              <a:t> </a:t>
            </a:r>
            <a:r>
              <a:rPr lang="ru-RU" sz="2400" dirty="0" err="1">
                <a:latin typeface="Roboto"/>
              </a:rPr>
              <a:t>повідомлення</a:t>
            </a:r>
            <a:r>
              <a:rPr lang="ru-RU" sz="2400" dirty="0">
                <a:latin typeface="Roboto"/>
              </a:rPr>
              <a:t> про </a:t>
            </a:r>
            <a:r>
              <a:rPr lang="ru-RU" sz="2400" dirty="0" err="1">
                <a:latin typeface="Roboto"/>
              </a:rPr>
              <a:t>порушення</a:t>
            </a:r>
            <a:r>
              <a:rPr lang="ru-RU" sz="2400" dirty="0">
                <a:latin typeface="Roboto"/>
              </a:rPr>
              <a:t> </a:t>
            </a:r>
            <a:r>
              <a:rPr lang="ru-RU" sz="2400" dirty="0" err="1">
                <a:latin typeface="Roboto"/>
              </a:rPr>
              <a:t>вимог</a:t>
            </a:r>
            <a:r>
              <a:rPr lang="ru-RU" sz="2400" dirty="0">
                <a:latin typeface="Roboto"/>
              </a:rPr>
              <a:t> Закону </a:t>
            </a:r>
            <a:r>
              <a:rPr lang="ru-RU" sz="2400" dirty="0" err="1">
                <a:latin typeface="Roboto"/>
              </a:rPr>
              <a:t>підлягає</a:t>
            </a:r>
            <a:r>
              <a:rPr lang="ru-RU" sz="2400" dirty="0">
                <a:latin typeface="Roboto"/>
              </a:rPr>
              <a:t> </a:t>
            </a:r>
            <a:r>
              <a:rPr lang="ru-RU" sz="2400" dirty="0" err="1">
                <a:latin typeface="Roboto"/>
              </a:rPr>
              <a:t>розгляду</a:t>
            </a:r>
            <a:r>
              <a:rPr lang="ru-RU" sz="2400" dirty="0">
                <a:latin typeface="Roboto"/>
              </a:rPr>
              <a:t>, </a:t>
            </a:r>
            <a:r>
              <a:rPr lang="ru-RU" sz="2400" dirty="0" err="1">
                <a:latin typeface="Roboto"/>
              </a:rPr>
              <a:t>якщо</a:t>
            </a:r>
            <a:r>
              <a:rPr lang="ru-RU" sz="2400" dirty="0">
                <a:latin typeface="Roboto"/>
              </a:rPr>
              <a:t> наведена у </a:t>
            </a:r>
            <a:r>
              <a:rPr lang="ru-RU" sz="2400" dirty="0" err="1">
                <a:latin typeface="Roboto"/>
              </a:rPr>
              <a:t>ньому</a:t>
            </a:r>
            <a:r>
              <a:rPr lang="ru-RU" sz="2400" dirty="0">
                <a:latin typeface="Roboto"/>
              </a:rPr>
              <a:t> </a:t>
            </a:r>
            <a:r>
              <a:rPr lang="ru-RU" sz="2400" dirty="0" err="1">
                <a:latin typeface="Roboto"/>
              </a:rPr>
              <a:t>інформація</a:t>
            </a:r>
            <a:r>
              <a:rPr lang="ru-RU" sz="2400" dirty="0">
                <a:latin typeface="Roboto"/>
              </a:rPr>
              <a:t> </a:t>
            </a:r>
            <a:r>
              <a:rPr lang="ru-RU" sz="2400" dirty="0" err="1">
                <a:latin typeface="Roboto"/>
              </a:rPr>
              <a:t>стосується</a:t>
            </a:r>
            <a:r>
              <a:rPr lang="ru-RU" sz="2400" dirty="0">
                <a:latin typeface="Roboto"/>
              </a:rPr>
              <a:t> </a:t>
            </a:r>
            <a:r>
              <a:rPr lang="ru-RU" sz="2400" dirty="0" err="1">
                <a:latin typeface="Roboto"/>
              </a:rPr>
              <a:t>конкретної</a:t>
            </a:r>
            <a:r>
              <a:rPr lang="ru-RU" sz="2400" dirty="0">
                <a:latin typeface="Roboto"/>
              </a:rPr>
              <a:t> особи, </a:t>
            </a:r>
            <a:r>
              <a:rPr lang="ru-RU" sz="2400" dirty="0" err="1">
                <a:latin typeface="Roboto"/>
              </a:rPr>
              <a:t>містить</a:t>
            </a:r>
            <a:r>
              <a:rPr lang="ru-RU" sz="2400" dirty="0">
                <a:latin typeface="Roboto"/>
              </a:rPr>
              <a:t> </a:t>
            </a:r>
            <a:r>
              <a:rPr lang="ru-RU" sz="2400" dirty="0" err="1">
                <a:latin typeface="Roboto"/>
              </a:rPr>
              <a:t>фактичні</a:t>
            </a:r>
            <a:r>
              <a:rPr lang="ru-RU" sz="2400" dirty="0">
                <a:latin typeface="Roboto"/>
              </a:rPr>
              <a:t> </a:t>
            </a:r>
            <a:r>
              <a:rPr lang="ru-RU" sz="2400" dirty="0" err="1">
                <a:latin typeface="Roboto"/>
              </a:rPr>
              <a:t>дані</a:t>
            </a:r>
            <a:r>
              <a:rPr lang="ru-RU" sz="2400" dirty="0">
                <a:latin typeface="Roboto"/>
              </a:rPr>
              <a:t>, </a:t>
            </a:r>
            <a:r>
              <a:rPr lang="ru-RU" sz="2400" dirty="0" err="1">
                <a:latin typeface="Roboto"/>
              </a:rPr>
              <a:t>які</a:t>
            </a:r>
            <a:r>
              <a:rPr lang="ru-RU" sz="2400" dirty="0">
                <a:latin typeface="Roboto"/>
              </a:rPr>
              <a:t> </a:t>
            </a:r>
            <a:r>
              <a:rPr lang="ru-RU" sz="2400" dirty="0" err="1">
                <a:latin typeface="Roboto"/>
              </a:rPr>
              <a:t>можуть</a:t>
            </a:r>
            <a:r>
              <a:rPr lang="ru-RU" sz="2400" dirty="0">
                <a:latin typeface="Roboto"/>
              </a:rPr>
              <a:t> бути </a:t>
            </a:r>
            <a:r>
              <a:rPr lang="ru-RU" sz="2400" dirty="0" err="1">
                <a:latin typeface="Roboto"/>
              </a:rPr>
              <a:t>перевірені</a:t>
            </a:r>
            <a:r>
              <a:rPr lang="ru-RU" sz="2400" dirty="0">
                <a:latin typeface="Roboto"/>
              </a:rPr>
              <a:t>.</a:t>
            </a:r>
          </a:p>
          <a:p>
            <a:pPr algn="just" fontAlgn="base"/>
            <a:r>
              <a:rPr lang="ru-RU" sz="2400" dirty="0" err="1">
                <a:latin typeface="Roboto"/>
              </a:rPr>
              <a:t>Анонімне</a:t>
            </a:r>
            <a:r>
              <a:rPr lang="ru-RU" sz="2400" dirty="0">
                <a:latin typeface="Roboto"/>
              </a:rPr>
              <a:t> </a:t>
            </a:r>
            <a:r>
              <a:rPr lang="ru-RU" sz="2400" dirty="0" err="1">
                <a:latin typeface="Roboto"/>
              </a:rPr>
              <a:t>повідомлення</a:t>
            </a:r>
            <a:r>
              <a:rPr lang="ru-RU" sz="2400" dirty="0">
                <a:latin typeface="Roboto"/>
              </a:rPr>
              <a:t> про </a:t>
            </a:r>
            <a:r>
              <a:rPr lang="ru-RU" sz="2400" dirty="0" err="1">
                <a:latin typeface="Roboto"/>
              </a:rPr>
              <a:t>порушення</a:t>
            </a:r>
            <a:r>
              <a:rPr lang="ru-RU" sz="2400" dirty="0">
                <a:latin typeface="Roboto"/>
              </a:rPr>
              <a:t> </a:t>
            </a:r>
            <a:r>
              <a:rPr lang="ru-RU" sz="2400" dirty="0" err="1">
                <a:latin typeface="Roboto"/>
              </a:rPr>
              <a:t>вимог</a:t>
            </a:r>
            <a:r>
              <a:rPr lang="ru-RU" sz="2400" dirty="0">
                <a:latin typeface="Roboto"/>
              </a:rPr>
              <a:t> Закону </a:t>
            </a:r>
            <a:r>
              <a:rPr lang="ru-RU" sz="2400" dirty="0" err="1">
                <a:latin typeface="Roboto"/>
              </a:rPr>
              <a:t>підлягає</a:t>
            </a:r>
            <a:r>
              <a:rPr lang="ru-RU" sz="2400" dirty="0">
                <a:latin typeface="Roboto"/>
              </a:rPr>
              <a:t> </a:t>
            </a:r>
            <a:r>
              <a:rPr lang="ru-RU" sz="2400" dirty="0" err="1">
                <a:latin typeface="Roboto"/>
              </a:rPr>
              <a:t>перевірці</a:t>
            </a:r>
            <a:r>
              <a:rPr lang="ru-RU" sz="2400" dirty="0">
                <a:latin typeface="Roboto"/>
              </a:rPr>
              <a:t> у </a:t>
            </a:r>
            <a:r>
              <a:rPr lang="ru-RU" sz="2400" dirty="0" err="1">
                <a:latin typeface="Roboto"/>
              </a:rPr>
              <a:t>термін</a:t>
            </a:r>
            <a:r>
              <a:rPr lang="ru-RU" sz="2400" dirty="0">
                <a:latin typeface="Roboto"/>
              </a:rPr>
              <a:t> не </a:t>
            </a:r>
            <a:r>
              <a:rPr lang="ru-RU" sz="2400" dirty="0" err="1">
                <a:latin typeface="Roboto"/>
              </a:rPr>
              <a:t>більше</a:t>
            </a:r>
            <a:r>
              <a:rPr lang="ru-RU" sz="2400" dirty="0">
                <a:latin typeface="Roboto"/>
              </a:rPr>
              <a:t> </a:t>
            </a:r>
            <a:r>
              <a:rPr lang="ru-RU" sz="2400" dirty="0" err="1">
                <a:latin typeface="Roboto"/>
              </a:rPr>
              <a:t>п’ятнадцяти</a:t>
            </a:r>
            <a:r>
              <a:rPr lang="ru-RU" sz="2400" dirty="0">
                <a:latin typeface="Roboto"/>
              </a:rPr>
              <a:t> </a:t>
            </a:r>
            <a:r>
              <a:rPr lang="ru-RU" sz="2400" dirty="0" err="1">
                <a:latin typeface="Roboto"/>
              </a:rPr>
              <a:t>днів</a:t>
            </a:r>
            <a:r>
              <a:rPr lang="ru-RU" sz="2400" dirty="0">
                <a:latin typeface="Roboto"/>
              </a:rPr>
              <a:t> </a:t>
            </a:r>
            <a:r>
              <a:rPr lang="ru-RU" sz="2400" dirty="0" err="1">
                <a:latin typeface="Roboto"/>
              </a:rPr>
              <a:t>від</a:t>
            </a:r>
            <a:r>
              <a:rPr lang="ru-RU" sz="2400" dirty="0">
                <a:latin typeface="Roboto"/>
              </a:rPr>
              <a:t> дня </a:t>
            </a:r>
            <a:r>
              <a:rPr lang="ru-RU" sz="2400" dirty="0" err="1">
                <a:latin typeface="Roboto"/>
              </a:rPr>
              <a:t>його</a:t>
            </a:r>
            <a:r>
              <a:rPr lang="ru-RU" sz="2400" dirty="0">
                <a:latin typeface="Roboto"/>
              </a:rPr>
              <a:t> </a:t>
            </a:r>
            <a:r>
              <a:rPr lang="ru-RU" sz="2400" dirty="0" err="1">
                <a:latin typeface="Roboto"/>
              </a:rPr>
              <a:t>отримання</a:t>
            </a:r>
            <a:r>
              <a:rPr lang="ru-RU" sz="2400" dirty="0">
                <a:latin typeface="Roboto"/>
              </a:rPr>
              <a:t>. </a:t>
            </a:r>
            <a:r>
              <a:rPr lang="ru-RU" sz="2400" dirty="0" err="1">
                <a:latin typeface="Roboto"/>
              </a:rPr>
              <a:t>Якщо</a:t>
            </a:r>
            <a:r>
              <a:rPr lang="ru-RU" sz="2400" dirty="0">
                <a:latin typeface="Roboto"/>
              </a:rPr>
              <a:t> у </a:t>
            </a:r>
            <a:r>
              <a:rPr lang="ru-RU" sz="2400" dirty="0" err="1">
                <a:latin typeface="Roboto"/>
              </a:rPr>
              <a:t>вказаний</a:t>
            </a:r>
            <a:r>
              <a:rPr lang="ru-RU" sz="2400" dirty="0">
                <a:latin typeface="Roboto"/>
              </a:rPr>
              <a:t> </a:t>
            </a:r>
            <a:r>
              <a:rPr lang="ru-RU" sz="2400" dirty="0" err="1">
                <a:latin typeface="Roboto"/>
              </a:rPr>
              <a:t>термін</a:t>
            </a:r>
            <a:r>
              <a:rPr lang="ru-RU" sz="2400" dirty="0">
                <a:latin typeface="Roboto"/>
              </a:rPr>
              <a:t> </a:t>
            </a:r>
            <a:r>
              <a:rPr lang="ru-RU" sz="2400" dirty="0" err="1">
                <a:latin typeface="Roboto"/>
              </a:rPr>
              <a:t>перевірити</a:t>
            </a:r>
            <a:r>
              <a:rPr lang="ru-RU" sz="2400" dirty="0">
                <a:latin typeface="Roboto"/>
              </a:rPr>
              <a:t> </a:t>
            </a:r>
            <a:r>
              <a:rPr lang="ru-RU" sz="2400" dirty="0" err="1">
                <a:latin typeface="Roboto"/>
              </a:rPr>
              <a:t>інформацію</a:t>
            </a:r>
            <a:r>
              <a:rPr lang="ru-RU" sz="2400" dirty="0">
                <a:latin typeface="Roboto"/>
              </a:rPr>
              <a:t>, </a:t>
            </a:r>
            <a:r>
              <a:rPr lang="ru-RU" sz="2400" dirty="0" err="1">
                <a:latin typeface="Roboto"/>
              </a:rPr>
              <a:t>що</a:t>
            </a:r>
            <a:r>
              <a:rPr lang="ru-RU" sz="2400" dirty="0">
                <a:latin typeface="Roboto"/>
              </a:rPr>
              <a:t> </a:t>
            </a:r>
            <a:r>
              <a:rPr lang="ru-RU" sz="2400" dirty="0" err="1">
                <a:latin typeface="Roboto"/>
              </a:rPr>
              <a:t>міститься</a:t>
            </a:r>
            <a:r>
              <a:rPr lang="ru-RU" sz="2400" dirty="0">
                <a:latin typeface="Roboto"/>
              </a:rPr>
              <a:t> в </a:t>
            </a:r>
            <a:r>
              <a:rPr lang="ru-RU" sz="2400" dirty="0" err="1">
                <a:latin typeface="Roboto"/>
              </a:rPr>
              <a:t>повідомленні</a:t>
            </a:r>
            <a:r>
              <a:rPr lang="ru-RU" sz="2400" dirty="0">
                <a:latin typeface="Roboto"/>
              </a:rPr>
              <a:t>, </a:t>
            </a:r>
            <a:r>
              <a:rPr lang="ru-RU" sz="2400" dirty="0" err="1">
                <a:latin typeface="Roboto"/>
              </a:rPr>
              <a:t>неможливо</a:t>
            </a:r>
            <a:r>
              <a:rPr lang="ru-RU" sz="2400" dirty="0">
                <a:latin typeface="Roboto"/>
              </a:rPr>
              <a:t>, </a:t>
            </a:r>
            <a:r>
              <a:rPr lang="ru-RU" sz="2400" dirty="0" err="1">
                <a:latin typeface="Roboto"/>
              </a:rPr>
              <a:t>керівник</a:t>
            </a:r>
            <a:r>
              <a:rPr lang="ru-RU" sz="2400" dirty="0">
                <a:latin typeface="Roboto"/>
              </a:rPr>
              <a:t> </a:t>
            </a:r>
            <a:r>
              <a:rPr lang="ru-RU" sz="2400" dirty="0" err="1">
                <a:latin typeface="Roboto"/>
              </a:rPr>
              <a:t>відповідного</a:t>
            </a:r>
            <a:r>
              <a:rPr lang="ru-RU" sz="2400" dirty="0">
                <a:latin typeface="Roboto"/>
              </a:rPr>
              <a:t> органу </a:t>
            </a:r>
            <a:r>
              <a:rPr lang="ru-RU" sz="2400" dirty="0" err="1">
                <a:latin typeface="Roboto"/>
              </a:rPr>
              <a:t>або</a:t>
            </a:r>
            <a:r>
              <a:rPr lang="ru-RU" sz="2400" dirty="0">
                <a:latin typeface="Roboto"/>
              </a:rPr>
              <a:t> </a:t>
            </a:r>
            <a:r>
              <a:rPr lang="ru-RU" sz="2400" dirty="0" err="1">
                <a:latin typeface="Roboto"/>
              </a:rPr>
              <a:t>його</a:t>
            </a:r>
            <a:r>
              <a:rPr lang="ru-RU" sz="2400" dirty="0">
                <a:latin typeface="Roboto"/>
              </a:rPr>
              <a:t> заступник </a:t>
            </a:r>
            <a:r>
              <a:rPr lang="ru-RU" sz="2400" dirty="0" err="1">
                <a:latin typeface="Roboto"/>
              </a:rPr>
              <a:t>продовжують</a:t>
            </a:r>
            <a:r>
              <a:rPr lang="ru-RU" sz="2400" dirty="0">
                <a:latin typeface="Roboto"/>
              </a:rPr>
              <a:t> </a:t>
            </a:r>
            <a:r>
              <a:rPr lang="ru-RU" sz="2400" dirty="0" err="1">
                <a:latin typeface="Roboto"/>
              </a:rPr>
              <a:t>термін</a:t>
            </a:r>
            <a:r>
              <a:rPr lang="ru-RU" sz="2400" dirty="0">
                <a:latin typeface="Roboto"/>
              </a:rPr>
              <a:t> </a:t>
            </a:r>
            <a:r>
              <a:rPr lang="ru-RU" sz="2400" dirty="0" err="1">
                <a:latin typeface="Roboto"/>
              </a:rPr>
              <a:t>розгляду</a:t>
            </a:r>
            <a:r>
              <a:rPr lang="ru-RU" sz="2400" dirty="0">
                <a:latin typeface="Roboto"/>
              </a:rPr>
              <a:t> </a:t>
            </a:r>
            <a:r>
              <a:rPr lang="ru-RU" sz="2400" dirty="0" err="1">
                <a:latin typeface="Roboto"/>
              </a:rPr>
              <a:t>повідомлення</a:t>
            </a:r>
            <a:r>
              <a:rPr lang="ru-RU" sz="2400" dirty="0">
                <a:latin typeface="Roboto"/>
              </a:rPr>
              <a:t> до </a:t>
            </a:r>
            <a:r>
              <a:rPr lang="ru-RU" sz="2400" dirty="0" err="1">
                <a:latin typeface="Roboto"/>
              </a:rPr>
              <a:t>тридцяти</a:t>
            </a:r>
            <a:r>
              <a:rPr lang="ru-RU" sz="2400" dirty="0">
                <a:latin typeface="Roboto"/>
              </a:rPr>
              <a:t> </a:t>
            </a:r>
            <a:r>
              <a:rPr lang="ru-RU" sz="2400" dirty="0" err="1">
                <a:latin typeface="Roboto"/>
              </a:rPr>
              <a:t>днів</a:t>
            </a:r>
            <a:r>
              <a:rPr lang="ru-RU" sz="2400" dirty="0">
                <a:latin typeface="Roboto"/>
              </a:rPr>
              <a:t> </a:t>
            </a:r>
            <a:r>
              <a:rPr lang="ru-RU" sz="2400" dirty="0" err="1">
                <a:latin typeface="Roboto"/>
              </a:rPr>
              <a:t>від</a:t>
            </a:r>
            <a:r>
              <a:rPr lang="ru-RU" sz="2400" dirty="0">
                <a:latin typeface="Roboto"/>
              </a:rPr>
              <a:t> дня </a:t>
            </a:r>
            <a:r>
              <a:rPr lang="ru-RU" sz="2400" dirty="0" err="1">
                <a:latin typeface="Roboto"/>
              </a:rPr>
              <a:t>його</a:t>
            </a:r>
            <a:r>
              <a:rPr lang="ru-RU" sz="2400" dirty="0">
                <a:latin typeface="Roboto"/>
              </a:rPr>
              <a:t> </a:t>
            </a:r>
            <a:r>
              <a:rPr lang="ru-RU" sz="2400" dirty="0" err="1">
                <a:latin typeface="Roboto"/>
              </a:rPr>
              <a:t>отримання</a:t>
            </a:r>
            <a:r>
              <a:rPr lang="ru-RU" sz="2400" dirty="0">
                <a:latin typeface="Roboto"/>
              </a:rPr>
              <a:t>.</a:t>
            </a:r>
          </a:p>
          <a:p>
            <a:pPr algn="just" fontAlgn="base"/>
            <a:r>
              <a:rPr lang="ru-RU" sz="2400" dirty="0">
                <a:latin typeface="Roboto"/>
              </a:rPr>
              <a:t>Закон не </a:t>
            </a:r>
            <a:r>
              <a:rPr lang="ru-RU" sz="2400" dirty="0" err="1">
                <a:latin typeface="Roboto"/>
              </a:rPr>
              <a:t>містить</a:t>
            </a:r>
            <a:r>
              <a:rPr lang="ru-RU" sz="2400" dirty="0">
                <a:latin typeface="Roboto"/>
              </a:rPr>
              <a:t> </a:t>
            </a:r>
            <a:r>
              <a:rPr lang="ru-RU" sz="2400" dirty="0" err="1">
                <a:latin typeface="Roboto"/>
              </a:rPr>
              <a:t>спеціальних</a:t>
            </a:r>
            <a:r>
              <a:rPr lang="ru-RU" sz="2400" dirty="0">
                <a:latin typeface="Roboto"/>
              </a:rPr>
              <a:t> </a:t>
            </a:r>
            <a:r>
              <a:rPr lang="ru-RU" sz="2400" dirty="0" err="1">
                <a:latin typeface="Roboto"/>
              </a:rPr>
              <a:t>строків</a:t>
            </a:r>
            <a:r>
              <a:rPr lang="ru-RU" sz="2400" dirty="0">
                <a:latin typeface="Roboto"/>
              </a:rPr>
              <a:t> </a:t>
            </a:r>
            <a:r>
              <a:rPr lang="ru-RU" sz="2400" dirty="0" err="1">
                <a:latin typeface="Roboto"/>
              </a:rPr>
              <a:t>перевірки</a:t>
            </a:r>
            <a:r>
              <a:rPr lang="ru-RU" sz="2400" dirty="0">
                <a:latin typeface="Roboto"/>
              </a:rPr>
              <a:t> </a:t>
            </a:r>
            <a:r>
              <a:rPr lang="ru-RU" sz="2400" dirty="0" err="1">
                <a:latin typeface="Roboto"/>
              </a:rPr>
              <a:t>повідомлень</a:t>
            </a:r>
            <a:r>
              <a:rPr lang="ru-RU" sz="2400" dirty="0">
                <a:latin typeface="Roboto"/>
              </a:rPr>
              <a:t>, </a:t>
            </a:r>
            <a:r>
              <a:rPr lang="ru-RU" sz="2400" dirty="0" err="1">
                <a:latin typeface="Roboto"/>
              </a:rPr>
              <a:t>поданих</a:t>
            </a:r>
            <a:r>
              <a:rPr lang="ru-RU" sz="2400" dirty="0">
                <a:latin typeface="Roboto"/>
              </a:rPr>
              <a:t> </a:t>
            </a:r>
            <a:r>
              <a:rPr lang="ru-RU" sz="2400" dirty="0" err="1">
                <a:latin typeface="Roboto"/>
              </a:rPr>
              <a:t>викривачем</a:t>
            </a:r>
            <a:r>
              <a:rPr lang="ru-RU" sz="2400" dirty="0">
                <a:latin typeface="Roboto"/>
              </a:rPr>
              <a:t> </a:t>
            </a:r>
            <a:r>
              <a:rPr lang="ru-RU" sz="2400" dirty="0" err="1">
                <a:latin typeface="Roboto"/>
              </a:rPr>
              <a:t>із</a:t>
            </a:r>
            <a:r>
              <a:rPr lang="ru-RU" sz="2400" dirty="0">
                <a:latin typeface="Roboto"/>
              </a:rPr>
              <a:t> </a:t>
            </a:r>
            <a:r>
              <a:rPr lang="ru-RU" sz="2400" dirty="0" err="1">
                <a:latin typeface="Roboto"/>
              </a:rPr>
              <a:t>зазначенням</a:t>
            </a:r>
            <a:r>
              <a:rPr lang="ru-RU" sz="2400" dirty="0">
                <a:latin typeface="Roboto"/>
              </a:rPr>
              <a:t> авторства. У </a:t>
            </a:r>
            <a:r>
              <a:rPr lang="ru-RU" sz="2400" dirty="0" err="1">
                <a:latin typeface="Roboto"/>
              </a:rPr>
              <a:t>зв’язку</a:t>
            </a:r>
            <a:r>
              <a:rPr lang="ru-RU" sz="2400" dirty="0">
                <a:latin typeface="Roboto"/>
              </a:rPr>
              <a:t> з </a:t>
            </a:r>
            <a:r>
              <a:rPr lang="ru-RU" sz="2400" dirty="0" err="1">
                <a:latin typeface="Roboto"/>
              </a:rPr>
              <a:t>цим</a:t>
            </a:r>
            <a:r>
              <a:rPr lang="ru-RU" sz="2400" dirty="0">
                <a:latin typeface="Roboto"/>
              </a:rPr>
              <a:t> для </a:t>
            </a:r>
            <a:r>
              <a:rPr lang="ru-RU" sz="2400" dirty="0" err="1">
                <a:latin typeface="Roboto"/>
              </a:rPr>
              <a:t>врегулювання</a:t>
            </a:r>
            <a:r>
              <a:rPr lang="ru-RU" sz="2400" dirty="0">
                <a:latin typeface="Roboto"/>
              </a:rPr>
              <a:t> </a:t>
            </a:r>
            <a:r>
              <a:rPr lang="ru-RU" sz="2400" dirty="0" err="1">
                <a:latin typeface="Roboto"/>
              </a:rPr>
              <a:t>зазначеного</a:t>
            </a:r>
            <a:r>
              <a:rPr lang="ru-RU" sz="2400" dirty="0">
                <a:latin typeface="Roboto"/>
              </a:rPr>
              <a:t> </a:t>
            </a:r>
            <a:r>
              <a:rPr lang="ru-RU" sz="2400" dirty="0" err="1">
                <a:latin typeface="Roboto"/>
              </a:rPr>
              <a:t>питання</a:t>
            </a:r>
            <a:r>
              <a:rPr lang="ru-RU" sz="2400" dirty="0">
                <a:latin typeface="Roboto"/>
              </a:rPr>
              <a:t> </a:t>
            </a:r>
            <a:r>
              <a:rPr lang="ru-RU" sz="2400" dirty="0" err="1">
                <a:latin typeface="Roboto"/>
              </a:rPr>
              <a:t>рекомендуємо</a:t>
            </a:r>
            <a:r>
              <a:rPr lang="ru-RU" sz="2400" dirty="0">
                <a:latin typeface="Roboto"/>
              </a:rPr>
              <a:t> </a:t>
            </a:r>
            <a:r>
              <a:rPr lang="ru-RU" sz="2400" dirty="0" err="1">
                <a:latin typeface="Roboto"/>
              </a:rPr>
              <a:t>керуватися</a:t>
            </a:r>
            <a:r>
              <a:rPr lang="ru-RU" sz="2400" dirty="0">
                <a:latin typeface="Roboto"/>
              </a:rPr>
              <a:t> </a:t>
            </a:r>
            <a:r>
              <a:rPr lang="ru-RU" sz="2400" dirty="0" err="1">
                <a:latin typeface="Roboto"/>
              </a:rPr>
              <a:t>положеннями</a:t>
            </a:r>
            <a:r>
              <a:rPr lang="ru-RU" sz="2400" dirty="0">
                <a:latin typeface="Roboto"/>
              </a:rPr>
              <a:t> </a:t>
            </a:r>
            <a:r>
              <a:rPr lang="ru-RU" sz="2400" dirty="0" err="1">
                <a:latin typeface="Roboto"/>
              </a:rPr>
              <a:t>частини</a:t>
            </a:r>
            <a:r>
              <a:rPr lang="ru-RU" sz="2400" dirty="0">
                <a:latin typeface="Roboto"/>
              </a:rPr>
              <a:t> </a:t>
            </a:r>
            <a:r>
              <a:rPr lang="ru-RU" sz="2400" dirty="0" err="1">
                <a:latin typeface="Roboto"/>
              </a:rPr>
              <a:t>п’ятої</a:t>
            </a:r>
            <a:r>
              <a:rPr lang="ru-RU" sz="2400" dirty="0">
                <a:latin typeface="Roboto"/>
              </a:rPr>
              <a:t> </a:t>
            </a:r>
            <a:r>
              <a:rPr lang="ru-RU" sz="2400" dirty="0" err="1">
                <a:latin typeface="Roboto"/>
              </a:rPr>
              <a:t>статті</a:t>
            </a:r>
            <a:r>
              <a:rPr lang="ru-RU" sz="2400" dirty="0">
                <a:latin typeface="Roboto"/>
              </a:rPr>
              <a:t> 53 Закон</a:t>
            </a:r>
            <a:r>
              <a:rPr lang="ru-RU" dirty="0">
                <a:latin typeface="Roboto"/>
              </a:rPr>
              <a:t>у</a:t>
            </a:r>
            <a:r>
              <a:rPr lang="ru-RU" dirty="0">
                <a:solidFill>
                  <a:srgbClr val="000000"/>
                </a:solidFill>
                <a:latin typeface="Roboto"/>
              </a:rPr>
              <a:t>.</a:t>
            </a:r>
          </a:p>
        </p:txBody>
      </p:sp>
    </p:spTree>
    <p:extLst>
      <p:ext uri="{BB962C8B-B14F-4D97-AF65-F5344CB8AC3E}">
        <p14:creationId xmlns:p14="http://schemas.microsoft.com/office/powerpoint/2010/main" val="6181895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21547" y="452718"/>
            <a:ext cx="11724089" cy="6058917"/>
          </a:xfrm>
          <a:prstGeom prst="rect">
            <a:avLst/>
          </a:prstGeom>
        </p:spPr>
      </p:pic>
    </p:spTree>
    <p:extLst>
      <p:ext uri="{BB962C8B-B14F-4D97-AF65-F5344CB8AC3E}">
        <p14:creationId xmlns:p14="http://schemas.microsoft.com/office/powerpoint/2010/main" val="36858863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Національне</a:t>
            </a:r>
            <a:r>
              <a:rPr lang="ru-RU" dirty="0"/>
              <a:t> агентство в </a:t>
            </a:r>
            <a:r>
              <a:rPr lang="ru-RU" dirty="0" err="1"/>
              <a:t>разі</a:t>
            </a:r>
            <a:r>
              <a:rPr lang="ru-RU" dirty="0"/>
              <a:t> </a:t>
            </a:r>
            <a:r>
              <a:rPr lang="ru-RU" dirty="0" err="1"/>
              <a:t>звернення</a:t>
            </a:r>
            <a:r>
              <a:rPr lang="ru-RU" dirty="0"/>
              <a:t> </a:t>
            </a:r>
            <a:r>
              <a:rPr lang="ru-RU" dirty="0" err="1"/>
              <a:t>викривача</a:t>
            </a:r>
            <a:r>
              <a:rPr lang="ru-RU" dirty="0"/>
              <a:t>:</a:t>
            </a:r>
          </a:p>
        </p:txBody>
      </p:sp>
      <p:sp>
        <p:nvSpPr>
          <p:cNvPr id="3" name="Объект 2"/>
          <p:cNvSpPr>
            <a:spLocks noGrp="1"/>
          </p:cNvSpPr>
          <p:nvPr>
            <p:ph idx="1"/>
          </p:nvPr>
        </p:nvSpPr>
        <p:spPr>
          <a:xfrm>
            <a:off x="225468" y="2052918"/>
            <a:ext cx="11774466" cy="3684003"/>
          </a:xfrm>
        </p:spPr>
        <p:txBody>
          <a:bodyPr>
            <a:normAutofit fontScale="77500" lnSpcReduction="20000"/>
          </a:bodyPr>
          <a:lstStyle/>
          <a:p>
            <a:pPr algn="just"/>
            <a:r>
              <a:rPr lang="ru-RU" sz="2300" dirty="0"/>
              <a:t>здійснює </a:t>
            </a:r>
            <a:r>
              <a:rPr lang="ru-RU" sz="2300" dirty="0" err="1"/>
              <a:t>представництво</a:t>
            </a:r>
            <a:r>
              <a:rPr lang="ru-RU" sz="2300" dirty="0"/>
              <a:t> в </a:t>
            </a:r>
            <a:r>
              <a:rPr lang="ru-RU" sz="2300" dirty="0" err="1"/>
              <a:t>суді</a:t>
            </a:r>
            <a:r>
              <a:rPr lang="ru-RU" sz="2300" dirty="0"/>
              <a:t> </a:t>
            </a:r>
            <a:r>
              <a:rPr lang="ru-RU" sz="2300" dirty="0" err="1"/>
              <a:t>інтересів</a:t>
            </a:r>
            <a:r>
              <a:rPr lang="ru-RU" sz="2300" dirty="0"/>
              <a:t> </a:t>
            </a:r>
            <a:r>
              <a:rPr lang="ru-RU" sz="2300" dirty="0" err="1"/>
              <a:t>викривача</a:t>
            </a:r>
            <a:r>
              <a:rPr lang="ru-RU" sz="2300" dirty="0"/>
              <a:t> у </a:t>
            </a:r>
            <a:r>
              <a:rPr lang="ru-RU" sz="2300" dirty="0" err="1"/>
              <a:t>випадках</a:t>
            </a:r>
            <a:r>
              <a:rPr lang="ru-RU" sz="2300" dirty="0"/>
              <a:t>, </a:t>
            </a:r>
            <a:r>
              <a:rPr lang="ru-RU" sz="2300" dirty="0" err="1"/>
              <a:t>якщо</a:t>
            </a:r>
            <a:r>
              <a:rPr lang="ru-RU" sz="2300" dirty="0"/>
              <a:t> викривач </a:t>
            </a:r>
            <a:r>
              <a:rPr lang="ru-RU" sz="2300" dirty="0" err="1"/>
              <a:t>неспроможний</a:t>
            </a:r>
            <a:r>
              <a:rPr lang="ru-RU" sz="2300" dirty="0"/>
              <a:t> </a:t>
            </a:r>
            <a:r>
              <a:rPr lang="ru-RU" sz="2300" dirty="0" err="1"/>
              <a:t>самостійно</a:t>
            </a:r>
            <a:r>
              <a:rPr lang="ru-RU" sz="2300" dirty="0"/>
              <a:t> </a:t>
            </a:r>
            <a:r>
              <a:rPr lang="ru-RU" sz="2300" dirty="0" err="1"/>
              <a:t>захистити</a:t>
            </a:r>
            <a:r>
              <a:rPr lang="ru-RU" sz="2300" dirty="0"/>
              <a:t> </a:t>
            </a:r>
            <a:r>
              <a:rPr lang="ru-RU" sz="2300" dirty="0" err="1"/>
              <a:t>свої</a:t>
            </a:r>
            <a:r>
              <a:rPr lang="ru-RU" sz="2300" dirty="0"/>
              <a:t> </a:t>
            </a:r>
            <a:r>
              <a:rPr lang="ru-RU" sz="2300" dirty="0" err="1"/>
              <a:t>порушені</a:t>
            </a:r>
            <a:r>
              <a:rPr lang="ru-RU" sz="2300" dirty="0"/>
              <a:t> </a:t>
            </a:r>
            <a:r>
              <a:rPr lang="ru-RU" sz="2300" dirty="0" err="1"/>
              <a:t>чи</a:t>
            </a:r>
            <a:r>
              <a:rPr lang="ru-RU" sz="2300" dirty="0"/>
              <a:t> </a:t>
            </a:r>
            <a:r>
              <a:rPr lang="ru-RU" sz="2300" dirty="0" err="1"/>
              <a:t>оспорювані</a:t>
            </a:r>
            <a:r>
              <a:rPr lang="ru-RU" sz="2300" dirty="0"/>
              <a:t> права </a:t>
            </a:r>
            <a:r>
              <a:rPr lang="ru-RU" sz="2300" dirty="0" err="1"/>
              <a:t>або</a:t>
            </a:r>
            <a:r>
              <a:rPr lang="ru-RU" sz="2300" dirty="0"/>
              <a:t> </a:t>
            </a:r>
            <a:r>
              <a:rPr lang="ru-RU" sz="2300" dirty="0" err="1"/>
              <a:t>реалізувати</a:t>
            </a:r>
            <a:r>
              <a:rPr lang="ru-RU" sz="2300" dirty="0"/>
              <a:t> </a:t>
            </a:r>
            <a:r>
              <a:rPr lang="ru-RU" sz="2300" dirty="0" err="1"/>
              <a:t>процесуальні</a:t>
            </a:r>
            <a:r>
              <a:rPr lang="ru-RU" sz="2300" dirty="0"/>
              <a:t> </a:t>
            </a:r>
            <a:r>
              <a:rPr lang="ru-RU" sz="2300" dirty="0" err="1"/>
              <a:t>повноваження</a:t>
            </a:r>
            <a:r>
              <a:rPr lang="ru-RU" sz="2300" dirty="0"/>
              <a:t>, а </a:t>
            </a:r>
            <a:r>
              <a:rPr lang="ru-RU" sz="2300" dirty="0" err="1"/>
              <a:t>представники</a:t>
            </a:r>
            <a:r>
              <a:rPr lang="ru-RU" sz="2300" dirty="0"/>
              <a:t> </a:t>
            </a:r>
            <a:r>
              <a:rPr lang="ru-RU" sz="2300" dirty="0" err="1"/>
              <a:t>або</a:t>
            </a:r>
            <a:r>
              <a:rPr lang="ru-RU" sz="2300" dirty="0"/>
              <a:t> </a:t>
            </a:r>
            <a:r>
              <a:rPr lang="ru-RU" sz="2300" dirty="0" err="1"/>
              <a:t>органи</a:t>
            </a:r>
            <a:r>
              <a:rPr lang="ru-RU" sz="2300" dirty="0"/>
              <a:t>, </a:t>
            </a:r>
            <a:r>
              <a:rPr lang="ru-RU" sz="2300" dirty="0" err="1"/>
              <a:t>яким</a:t>
            </a:r>
            <a:r>
              <a:rPr lang="ru-RU" sz="2300" dirty="0"/>
              <a:t> законом </a:t>
            </a:r>
            <a:r>
              <a:rPr lang="ru-RU" sz="2300" dirty="0" err="1"/>
              <a:t>надано</a:t>
            </a:r>
            <a:r>
              <a:rPr lang="ru-RU" sz="2300" dirty="0"/>
              <a:t> право </a:t>
            </a:r>
            <a:r>
              <a:rPr lang="ru-RU" sz="2300" dirty="0" err="1"/>
              <a:t>захищати</a:t>
            </a:r>
            <a:r>
              <a:rPr lang="ru-RU" sz="2300" dirty="0"/>
              <a:t> права, </a:t>
            </a:r>
            <a:r>
              <a:rPr lang="ru-RU" sz="2300" dirty="0" err="1"/>
              <a:t>свободи</a:t>
            </a:r>
            <a:r>
              <a:rPr lang="ru-RU" sz="2300" dirty="0"/>
              <a:t> та </a:t>
            </a:r>
            <a:r>
              <a:rPr lang="ru-RU" sz="2300" dirty="0" err="1"/>
              <a:t>інтереси</a:t>
            </a:r>
            <a:r>
              <a:rPr lang="ru-RU" sz="2300" dirty="0"/>
              <a:t> </a:t>
            </a:r>
            <a:r>
              <a:rPr lang="ru-RU" sz="2300" dirty="0" err="1"/>
              <a:t>викривача</a:t>
            </a:r>
            <a:r>
              <a:rPr lang="ru-RU" sz="2300" dirty="0"/>
              <a:t>, не </a:t>
            </a:r>
            <a:r>
              <a:rPr lang="ru-RU" sz="2300" dirty="0" err="1"/>
              <a:t>здійснюють</a:t>
            </a:r>
            <a:r>
              <a:rPr lang="ru-RU" sz="2300" dirty="0"/>
              <a:t> </a:t>
            </a:r>
            <a:r>
              <a:rPr lang="ru-RU" sz="2300" dirty="0" err="1"/>
              <a:t>або</a:t>
            </a:r>
            <a:r>
              <a:rPr lang="ru-RU" sz="2300" dirty="0"/>
              <a:t> </a:t>
            </a:r>
            <a:r>
              <a:rPr lang="ru-RU" sz="2300" dirty="0" err="1"/>
              <a:t>неналежним</a:t>
            </a:r>
            <a:r>
              <a:rPr lang="ru-RU" sz="2300" dirty="0"/>
              <a:t> чином </a:t>
            </a:r>
            <a:r>
              <a:rPr lang="ru-RU" sz="2300" dirty="0" err="1"/>
              <a:t>здійснюють</a:t>
            </a:r>
            <a:r>
              <a:rPr lang="ru-RU" sz="2300" dirty="0"/>
              <a:t> </a:t>
            </a:r>
            <a:r>
              <a:rPr lang="ru-RU" sz="2300" dirty="0" err="1"/>
              <a:t>його</a:t>
            </a:r>
            <a:r>
              <a:rPr lang="ru-RU" sz="2300" dirty="0"/>
              <a:t> </a:t>
            </a:r>
            <a:r>
              <a:rPr lang="ru-RU" sz="2300" dirty="0" err="1"/>
              <a:t>захист</a:t>
            </a:r>
            <a:r>
              <a:rPr lang="ru-RU" sz="2300" dirty="0"/>
              <a:t>;</a:t>
            </a:r>
          </a:p>
          <a:p>
            <a:pPr algn="just"/>
            <a:r>
              <a:rPr lang="ru-RU" sz="2300" dirty="0" err="1"/>
              <a:t>має</a:t>
            </a:r>
            <a:r>
              <a:rPr lang="ru-RU" sz="2300" dirty="0"/>
              <a:t> право бути </a:t>
            </a:r>
            <a:r>
              <a:rPr lang="ru-RU" sz="2300" dirty="0" err="1"/>
              <a:t>присутнім</a:t>
            </a:r>
            <a:r>
              <a:rPr lang="ru-RU" sz="2300" dirty="0"/>
              <a:t> на </a:t>
            </a:r>
            <a:r>
              <a:rPr lang="ru-RU" sz="2300" dirty="0" err="1"/>
              <a:t>засіданнях</a:t>
            </a:r>
            <a:r>
              <a:rPr lang="ru-RU" sz="2300" dirty="0"/>
              <a:t> </a:t>
            </a:r>
            <a:r>
              <a:rPr lang="ru-RU" sz="2300" dirty="0" err="1"/>
              <a:t>судів</a:t>
            </a:r>
            <a:r>
              <a:rPr lang="ru-RU" sz="2300" dirty="0"/>
              <a:t> </a:t>
            </a:r>
            <a:r>
              <a:rPr lang="ru-RU" sz="2300" dirty="0" err="1"/>
              <a:t>усіх</a:t>
            </a:r>
            <a:r>
              <a:rPr lang="ru-RU" sz="2300" dirty="0"/>
              <a:t> </a:t>
            </a:r>
            <a:r>
              <a:rPr lang="ru-RU" sz="2300" dirty="0" err="1"/>
              <a:t>інстанцій</a:t>
            </a:r>
            <a:r>
              <a:rPr lang="ru-RU" sz="2300" dirty="0"/>
              <a:t>, у тому </a:t>
            </a:r>
            <a:r>
              <a:rPr lang="ru-RU" sz="2300" dirty="0" err="1"/>
              <a:t>числі</a:t>
            </a:r>
            <a:r>
              <a:rPr lang="ru-RU" sz="2300" dirty="0"/>
              <a:t> на </a:t>
            </a:r>
            <a:r>
              <a:rPr lang="ru-RU" sz="2300" dirty="0" err="1"/>
              <a:t>закритих</a:t>
            </a:r>
            <a:r>
              <a:rPr lang="ru-RU" sz="2300" dirty="0"/>
              <a:t> </a:t>
            </a:r>
            <a:r>
              <a:rPr lang="ru-RU" sz="2300" dirty="0" err="1"/>
              <a:t>судових</a:t>
            </a:r>
            <a:r>
              <a:rPr lang="ru-RU" sz="2300" dirty="0"/>
              <a:t> </a:t>
            </a:r>
            <a:r>
              <a:rPr lang="ru-RU" sz="2300" dirty="0" err="1"/>
              <a:t>засіданнях</a:t>
            </a:r>
            <a:r>
              <a:rPr lang="ru-RU" sz="2300" dirty="0"/>
              <a:t>, за </a:t>
            </a:r>
            <a:r>
              <a:rPr lang="ru-RU" sz="2300" dirty="0" err="1"/>
              <a:t>умови</a:t>
            </a:r>
            <a:r>
              <a:rPr lang="ru-RU" sz="2300" dirty="0"/>
              <a:t> </a:t>
            </a:r>
            <a:r>
              <a:rPr lang="ru-RU" sz="2300" dirty="0" err="1"/>
              <a:t>згоди</a:t>
            </a:r>
            <a:r>
              <a:rPr lang="ru-RU" sz="2300" dirty="0"/>
              <a:t> </a:t>
            </a:r>
            <a:r>
              <a:rPr lang="ru-RU" sz="2300" dirty="0" err="1"/>
              <a:t>викривача</a:t>
            </a:r>
            <a:r>
              <a:rPr lang="ru-RU" sz="2300" dirty="0"/>
              <a:t>, в </a:t>
            </a:r>
            <a:r>
              <a:rPr lang="ru-RU" sz="2300" dirty="0" err="1"/>
              <a:t>інтересах</a:t>
            </a:r>
            <a:r>
              <a:rPr lang="ru-RU" sz="2300" dirty="0"/>
              <a:t> </a:t>
            </a:r>
            <a:r>
              <a:rPr lang="ru-RU" sz="2300" dirty="0" err="1"/>
              <a:t>якого</a:t>
            </a:r>
            <a:r>
              <a:rPr lang="ru-RU" sz="2300" dirty="0"/>
              <a:t> </a:t>
            </a:r>
            <a:r>
              <a:rPr lang="ru-RU" sz="2300" dirty="0" err="1"/>
              <a:t>судовий</a:t>
            </a:r>
            <a:r>
              <a:rPr lang="ru-RU" sz="2300" dirty="0"/>
              <a:t> </a:t>
            </a:r>
            <a:r>
              <a:rPr lang="ru-RU" sz="2300" dirty="0" err="1"/>
              <a:t>розгляд</a:t>
            </a:r>
            <a:r>
              <a:rPr lang="ru-RU" sz="2300" dirty="0"/>
              <a:t> </a:t>
            </a:r>
            <a:r>
              <a:rPr lang="ru-RU" sz="2300" dirty="0" err="1"/>
              <a:t>оголошено</a:t>
            </a:r>
            <a:r>
              <a:rPr lang="ru-RU" sz="2300" dirty="0"/>
              <a:t> </a:t>
            </a:r>
            <a:r>
              <a:rPr lang="ru-RU" sz="2300" dirty="0" err="1"/>
              <a:t>закритим</a:t>
            </a:r>
            <a:r>
              <a:rPr lang="ru-RU" sz="2300" dirty="0"/>
              <a:t>;</a:t>
            </a:r>
          </a:p>
          <a:p>
            <a:pPr algn="just"/>
            <a:r>
              <a:rPr lang="ru-RU" sz="2300" dirty="0" err="1"/>
              <a:t>має</a:t>
            </a:r>
            <a:r>
              <a:rPr lang="ru-RU" sz="2300" dirty="0"/>
              <a:t> право </a:t>
            </a:r>
            <a:r>
              <a:rPr lang="ru-RU" sz="2300" dirty="0" err="1"/>
              <a:t>звертатися</a:t>
            </a:r>
            <a:r>
              <a:rPr lang="ru-RU" sz="2300" dirty="0"/>
              <a:t> до суду з </a:t>
            </a:r>
            <a:r>
              <a:rPr lang="ru-RU" sz="2300" dirty="0" err="1"/>
              <a:t>позовом</a:t>
            </a:r>
            <a:r>
              <a:rPr lang="ru-RU" sz="2300" dirty="0"/>
              <a:t> (</a:t>
            </a:r>
            <a:r>
              <a:rPr lang="ru-RU" sz="2300" dirty="0" err="1"/>
              <a:t>заявою</a:t>
            </a:r>
            <a:r>
              <a:rPr lang="ru-RU" sz="2300" dirty="0"/>
              <a:t>) про </a:t>
            </a:r>
            <a:r>
              <a:rPr lang="ru-RU" sz="2300" dirty="0" err="1"/>
              <a:t>захист</a:t>
            </a:r>
            <a:r>
              <a:rPr lang="ru-RU" sz="2300" dirty="0"/>
              <a:t> прав і свобод </a:t>
            </a:r>
            <a:r>
              <a:rPr lang="ru-RU" sz="2300" dirty="0" err="1"/>
              <a:t>викривачів</a:t>
            </a:r>
            <a:r>
              <a:rPr lang="ru-RU" sz="2300" dirty="0"/>
              <a:t>, </a:t>
            </a:r>
            <a:r>
              <a:rPr lang="ru-RU" sz="2300" dirty="0" err="1"/>
              <a:t>брати</a:t>
            </a:r>
            <a:r>
              <a:rPr lang="ru-RU" sz="2300" dirty="0"/>
              <a:t> участь у судовому </a:t>
            </a:r>
            <a:r>
              <a:rPr lang="ru-RU" sz="2300" dirty="0" err="1"/>
              <a:t>розгляді</a:t>
            </a:r>
            <a:r>
              <a:rPr lang="ru-RU" sz="2300" dirty="0"/>
              <a:t> справ, </a:t>
            </a:r>
            <a:r>
              <a:rPr lang="ru-RU" sz="2300" dirty="0" err="1"/>
              <a:t>провадження</a:t>
            </a:r>
            <a:r>
              <a:rPr lang="ru-RU" sz="2300" dirty="0"/>
              <a:t> в </a:t>
            </a:r>
            <a:r>
              <a:rPr lang="ru-RU" sz="2300" dirty="0" err="1"/>
              <a:t>яких</a:t>
            </a:r>
            <a:r>
              <a:rPr lang="ru-RU" sz="2300" dirty="0"/>
              <a:t> </a:t>
            </a:r>
            <a:r>
              <a:rPr lang="ru-RU" sz="2300" dirty="0" err="1"/>
              <a:t>відкрито</a:t>
            </a:r>
            <a:r>
              <a:rPr lang="ru-RU" sz="2300" dirty="0"/>
              <a:t> за </a:t>
            </a:r>
            <a:r>
              <a:rPr lang="ru-RU" sz="2300" dirty="0" err="1"/>
              <a:t>його</a:t>
            </a:r>
            <a:r>
              <a:rPr lang="ru-RU" sz="2300" dirty="0"/>
              <a:t> </a:t>
            </a:r>
            <a:r>
              <a:rPr lang="ru-RU" sz="2300" dirty="0" err="1"/>
              <a:t>позовами</a:t>
            </a:r>
            <a:r>
              <a:rPr lang="ru-RU" sz="2300" dirty="0"/>
              <a:t> (</a:t>
            </a:r>
            <a:r>
              <a:rPr lang="ru-RU" sz="2300" dirty="0" err="1"/>
              <a:t>заявами</a:t>
            </a:r>
            <a:r>
              <a:rPr lang="ru-RU" sz="2300" dirty="0"/>
              <a:t>, </a:t>
            </a:r>
            <a:r>
              <a:rPr lang="ru-RU" sz="2300" dirty="0" err="1"/>
              <a:t>клопотаннями</a:t>
            </a:r>
            <a:r>
              <a:rPr lang="ru-RU" sz="2300" dirty="0"/>
              <a:t> (</a:t>
            </a:r>
            <a:r>
              <a:rPr lang="ru-RU" sz="2300" dirty="0" err="1"/>
              <a:t>поданнями</a:t>
            </a:r>
            <a:r>
              <a:rPr lang="ru-RU" sz="2300" dirty="0"/>
              <a:t>);</a:t>
            </a:r>
          </a:p>
          <a:p>
            <a:pPr algn="just"/>
            <a:r>
              <a:rPr lang="ru-RU" sz="2300" dirty="0" err="1"/>
              <a:t>має</a:t>
            </a:r>
            <a:r>
              <a:rPr lang="ru-RU" sz="2300" dirty="0"/>
              <a:t> право </a:t>
            </a:r>
            <a:r>
              <a:rPr lang="ru-RU" sz="2300" dirty="0" err="1"/>
              <a:t>вступати</a:t>
            </a:r>
            <a:r>
              <a:rPr lang="ru-RU" sz="2300" dirty="0"/>
              <a:t> у </a:t>
            </a:r>
            <a:r>
              <a:rPr lang="ru-RU" sz="2300" dirty="0" err="1"/>
              <a:t>справи</a:t>
            </a:r>
            <a:r>
              <a:rPr lang="ru-RU" sz="2300" dirty="0"/>
              <a:t>, </a:t>
            </a:r>
            <a:r>
              <a:rPr lang="ru-RU" sz="2300" dirty="0" err="1"/>
              <a:t>провадження</a:t>
            </a:r>
            <a:r>
              <a:rPr lang="ru-RU" sz="2300" dirty="0"/>
              <a:t> в </a:t>
            </a:r>
            <a:r>
              <a:rPr lang="ru-RU" sz="2300" dirty="0" err="1"/>
              <a:t>яких</a:t>
            </a:r>
            <a:r>
              <a:rPr lang="ru-RU" sz="2300" dirty="0"/>
              <a:t> </a:t>
            </a:r>
            <a:r>
              <a:rPr lang="ru-RU" sz="2300" dirty="0" err="1"/>
              <a:t>відкрито</a:t>
            </a:r>
            <a:r>
              <a:rPr lang="ru-RU" sz="2300" dirty="0"/>
              <a:t> за </a:t>
            </a:r>
            <a:r>
              <a:rPr lang="ru-RU" sz="2300" dirty="0" err="1"/>
              <a:t>позовами</a:t>
            </a:r>
            <a:r>
              <a:rPr lang="ru-RU" sz="2300" dirty="0"/>
              <a:t> (</a:t>
            </a:r>
            <a:r>
              <a:rPr lang="ru-RU" sz="2300" dirty="0" err="1"/>
              <a:t>заявами</a:t>
            </a:r>
            <a:r>
              <a:rPr lang="ru-RU" sz="2300" dirty="0"/>
              <a:t>, </a:t>
            </a:r>
            <a:r>
              <a:rPr lang="ru-RU" sz="2300" dirty="0" err="1"/>
              <a:t>клопотаннями</a:t>
            </a:r>
            <a:r>
              <a:rPr lang="ru-RU" sz="2300" dirty="0"/>
              <a:t> (</a:t>
            </a:r>
            <a:r>
              <a:rPr lang="ru-RU" sz="2300" dirty="0" err="1"/>
              <a:t>поданнями</a:t>
            </a:r>
            <a:r>
              <a:rPr lang="ru-RU" sz="2300" dirty="0"/>
              <a:t>) </a:t>
            </a:r>
            <a:r>
              <a:rPr lang="ru-RU" sz="2300" dirty="0" err="1"/>
              <a:t>викривачів</a:t>
            </a:r>
            <a:r>
              <a:rPr lang="ru-RU" sz="2300" dirty="0"/>
              <a:t>, на будь-</a:t>
            </a:r>
            <a:r>
              <a:rPr lang="ru-RU" sz="2300" dirty="0" err="1"/>
              <a:t>якій</a:t>
            </a:r>
            <a:r>
              <a:rPr lang="ru-RU" sz="2300" dirty="0"/>
              <a:t> </a:t>
            </a:r>
            <a:r>
              <a:rPr lang="ru-RU" sz="2300" dirty="0" err="1"/>
              <a:t>стадії</a:t>
            </a:r>
            <a:r>
              <a:rPr lang="ru-RU" sz="2300" dirty="0"/>
              <a:t> </a:t>
            </a:r>
            <a:r>
              <a:rPr lang="ru-RU" sz="2300" dirty="0" err="1"/>
              <a:t>їх</a:t>
            </a:r>
            <a:r>
              <a:rPr lang="ru-RU" sz="2300" dirty="0"/>
              <a:t> судового </a:t>
            </a:r>
            <a:r>
              <a:rPr lang="ru-RU" sz="2300" dirty="0" err="1"/>
              <a:t>розгляду</a:t>
            </a:r>
            <a:r>
              <a:rPr lang="ru-RU" sz="2300" dirty="0"/>
              <a:t>;</a:t>
            </a:r>
          </a:p>
          <a:p>
            <a:pPr algn="just"/>
            <a:r>
              <a:rPr lang="ru-RU" sz="2300" dirty="0" err="1"/>
              <a:t>має</a:t>
            </a:r>
            <a:r>
              <a:rPr lang="ru-RU" sz="2300" dirty="0"/>
              <a:t> право </a:t>
            </a:r>
            <a:r>
              <a:rPr lang="ru-RU" sz="2300" dirty="0" err="1"/>
              <a:t>ініціювати</a:t>
            </a:r>
            <a:r>
              <a:rPr lang="ru-RU" sz="2300" dirty="0"/>
              <a:t> </a:t>
            </a:r>
            <a:r>
              <a:rPr lang="ru-RU" sz="2300" dirty="0" err="1"/>
              <a:t>незалежно</a:t>
            </a:r>
            <a:r>
              <a:rPr lang="ru-RU" sz="2300" dirty="0"/>
              <a:t> </a:t>
            </a:r>
            <a:r>
              <a:rPr lang="ru-RU" sz="2300" dirty="0" err="1"/>
              <a:t>від</a:t>
            </a:r>
            <a:r>
              <a:rPr lang="ru-RU" sz="2300" dirty="0"/>
              <a:t> </a:t>
            </a:r>
            <a:r>
              <a:rPr lang="ru-RU" sz="2300" dirty="0" err="1"/>
              <a:t>участі</a:t>
            </a:r>
            <a:r>
              <a:rPr lang="ru-RU" sz="2300" dirty="0"/>
              <a:t> </a:t>
            </a:r>
            <a:r>
              <a:rPr lang="ru-RU" sz="2300" dirty="0" err="1"/>
              <a:t>Національного</a:t>
            </a:r>
            <a:r>
              <a:rPr lang="ru-RU" sz="2300" dirty="0"/>
              <a:t> агентства у судовому </a:t>
            </a:r>
            <a:r>
              <a:rPr lang="ru-RU" sz="2300" dirty="0" err="1"/>
              <a:t>провадженні</a:t>
            </a:r>
            <a:r>
              <a:rPr lang="ru-RU" sz="2300" dirty="0"/>
              <a:t> перегляд </a:t>
            </a:r>
            <a:r>
              <a:rPr lang="ru-RU" sz="2300" dirty="0" err="1"/>
              <a:t>судових</a:t>
            </a:r>
            <a:r>
              <a:rPr lang="ru-RU" sz="2300" dirty="0"/>
              <a:t> </a:t>
            </a:r>
            <a:r>
              <a:rPr lang="ru-RU" sz="2300" dirty="0" err="1"/>
              <a:t>рішень</a:t>
            </a:r>
            <a:r>
              <a:rPr lang="ru-RU" sz="2300" dirty="0"/>
              <a:t> у порядку, </a:t>
            </a:r>
            <a:r>
              <a:rPr lang="ru-RU" sz="2300" dirty="0" err="1"/>
              <a:t>встановленому</a:t>
            </a:r>
            <a:r>
              <a:rPr lang="ru-RU" sz="2300" dirty="0"/>
              <a:t> законом.</a:t>
            </a:r>
          </a:p>
          <a:p>
            <a:endParaRPr lang="ru-RU" dirty="0"/>
          </a:p>
        </p:txBody>
      </p:sp>
    </p:spTree>
    <p:extLst>
      <p:ext uri="{BB962C8B-B14F-4D97-AF65-F5344CB8AC3E}">
        <p14:creationId xmlns:p14="http://schemas.microsoft.com/office/powerpoint/2010/main" val="1556990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Права та </a:t>
            </a:r>
            <a:r>
              <a:rPr lang="ru-RU" sz="2400" dirty="0" err="1"/>
              <a:t>гарантії</a:t>
            </a:r>
            <a:r>
              <a:rPr lang="ru-RU" sz="2400" dirty="0"/>
              <a:t> </a:t>
            </a:r>
            <a:r>
              <a:rPr lang="ru-RU" sz="2400" dirty="0" err="1"/>
              <a:t>захисту</a:t>
            </a:r>
            <a:r>
              <a:rPr lang="ru-RU" sz="2400" dirty="0"/>
              <a:t> </a:t>
            </a:r>
            <a:r>
              <a:rPr lang="ru-RU" sz="2400" dirty="0" err="1"/>
              <a:t>викривача</a:t>
            </a:r>
            <a:r>
              <a:rPr lang="ru-RU" sz="2400" dirty="0"/>
              <a:t> (</a:t>
            </a:r>
            <a:r>
              <a:rPr lang="ru-RU" sz="2400" dirty="0" err="1"/>
              <a:t>стаття</a:t>
            </a:r>
            <a:r>
              <a:rPr lang="ru-RU" sz="2400" dirty="0"/>
              <a:t> 53-3 Закону </a:t>
            </a:r>
            <a:r>
              <a:rPr lang="ru-RU" sz="2400" dirty="0" err="1"/>
              <a:t>України</a:t>
            </a:r>
            <a:r>
              <a:rPr lang="ru-RU" sz="2400" dirty="0"/>
              <a:t> «Про </a:t>
            </a:r>
            <a:r>
              <a:rPr lang="ru-RU" sz="2400" dirty="0" err="1"/>
              <a:t>запобігання</a:t>
            </a:r>
            <a:r>
              <a:rPr lang="ru-RU" sz="2400" dirty="0"/>
              <a:t> </a:t>
            </a:r>
            <a:r>
              <a:rPr lang="ru-RU" sz="2400" dirty="0" err="1"/>
              <a:t>корупції</a:t>
            </a:r>
            <a:r>
              <a:rPr lang="ru-RU" sz="2400" dirty="0"/>
              <a:t>»)</a:t>
            </a:r>
          </a:p>
        </p:txBody>
      </p:sp>
      <p:sp>
        <p:nvSpPr>
          <p:cNvPr id="3" name="Объект 2"/>
          <p:cNvSpPr>
            <a:spLocks noGrp="1"/>
          </p:cNvSpPr>
          <p:nvPr>
            <p:ph idx="1"/>
          </p:nvPr>
        </p:nvSpPr>
        <p:spPr/>
        <p:txBody>
          <a:bodyPr>
            <a:normAutofit fontScale="92500" lnSpcReduction="20000"/>
          </a:bodyPr>
          <a:lstStyle/>
          <a:p>
            <a:r>
              <a:rPr lang="ru-RU" sz="2200" dirty="0"/>
              <a:t>бути </a:t>
            </a:r>
            <a:r>
              <a:rPr lang="ru-RU" sz="2200" dirty="0" err="1"/>
              <a:t>повідомленим</a:t>
            </a:r>
            <a:r>
              <a:rPr lang="ru-RU" sz="2200" dirty="0"/>
              <a:t> про </a:t>
            </a:r>
            <a:r>
              <a:rPr lang="ru-RU" sz="2200" dirty="0" err="1"/>
              <a:t>свої</a:t>
            </a:r>
            <a:r>
              <a:rPr lang="ru-RU" sz="2200" dirty="0"/>
              <a:t> права та </a:t>
            </a:r>
            <a:r>
              <a:rPr lang="ru-RU" sz="2200" dirty="0" err="1"/>
              <a:t>обов’язки</a:t>
            </a:r>
            <a:r>
              <a:rPr lang="ru-RU" sz="2200" dirty="0"/>
              <a:t>, </a:t>
            </a:r>
            <a:r>
              <a:rPr lang="ru-RU" sz="2200" dirty="0" err="1"/>
              <a:t>передбачені</a:t>
            </a:r>
            <a:r>
              <a:rPr lang="ru-RU" sz="2200" dirty="0"/>
              <a:t> Законом </a:t>
            </a:r>
            <a:r>
              <a:rPr lang="ru-RU" sz="2200" dirty="0" err="1"/>
              <a:t>України</a:t>
            </a:r>
            <a:r>
              <a:rPr lang="ru-RU" sz="2200" dirty="0"/>
              <a:t> «Про </a:t>
            </a:r>
            <a:r>
              <a:rPr lang="ru-RU" sz="2200" dirty="0" err="1"/>
              <a:t>запобігання</a:t>
            </a:r>
            <a:r>
              <a:rPr lang="ru-RU" sz="2200" dirty="0"/>
              <a:t> </a:t>
            </a:r>
            <a:r>
              <a:rPr lang="ru-RU" sz="2200" dirty="0" err="1"/>
              <a:t>корупції</a:t>
            </a:r>
            <a:r>
              <a:rPr lang="ru-RU" sz="2200" dirty="0"/>
              <a:t>»;</a:t>
            </a:r>
          </a:p>
          <a:p>
            <a:r>
              <a:rPr lang="ru-RU" sz="2200" dirty="0" err="1"/>
              <a:t>подавати</a:t>
            </a:r>
            <a:r>
              <a:rPr lang="ru-RU" sz="2200" dirty="0"/>
              <a:t> </a:t>
            </a:r>
            <a:r>
              <a:rPr lang="ru-RU" sz="2200" dirty="0" err="1"/>
              <a:t>докази</a:t>
            </a:r>
            <a:r>
              <a:rPr lang="ru-RU" sz="2200" dirty="0"/>
              <a:t> на </a:t>
            </a:r>
            <a:r>
              <a:rPr lang="ru-RU" sz="2200" dirty="0" err="1"/>
              <a:t>підтвердження</a:t>
            </a:r>
            <a:r>
              <a:rPr lang="ru-RU" sz="2200" dirty="0"/>
              <a:t> </a:t>
            </a:r>
            <a:r>
              <a:rPr lang="ru-RU" sz="2200" dirty="0" err="1"/>
              <a:t>своєї</a:t>
            </a:r>
            <a:r>
              <a:rPr lang="ru-RU" sz="2200" dirty="0"/>
              <a:t> заяви;</a:t>
            </a:r>
          </a:p>
          <a:p>
            <a:r>
              <a:rPr lang="ru-RU" sz="2200" dirty="0" err="1"/>
              <a:t>отримувати</a:t>
            </a:r>
            <a:r>
              <a:rPr lang="ru-RU" sz="2200" dirty="0"/>
              <a:t> </a:t>
            </a:r>
            <a:r>
              <a:rPr lang="ru-RU" sz="2200" dirty="0" err="1"/>
              <a:t>від</a:t>
            </a:r>
            <a:r>
              <a:rPr lang="ru-RU" sz="2200" dirty="0"/>
              <a:t> </a:t>
            </a:r>
            <a:r>
              <a:rPr lang="ru-RU" sz="2200" dirty="0" err="1"/>
              <a:t>уповноваженого</a:t>
            </a:r>
            <a:r>
              <a:rPr lang="ru-RU" sz="2200" dirty="0"/>
              <a:t> органу, до </a:t>
            </a:r>
            <a:r>
              <a:rPr lang="ru-RU" sz="2200" dirty="0" err="1"/>
              <a:t>якого</a:t>
            </a:r>
            <a:r>
              <a:rPr lang="ru-RU" sz="2200" dirty="0"/>
              <a:t> </a:t>
            </a:r>
            <a:r>
              <a:rPr lang="ru-RU" sz="2200" dirty="0" err="1"/>
              <a:t>він</a:t>
            </a:r>
            <a:r>
              <a:rPr lang="ru-RU" sz="2200" dirty="0"/>
              <a:t> подав </a:t>
            </a:r>
            <a:r>
              <a:rPr lang="ru-RU" sz="2200" dirty="0" err="1"/>
              <a:t>повідомлення</a:t>
            </a:r>
            <a:r>
              <a:rPr lang="ru-RU" sz="2200" dirty="0"/>
              <a:t>, </a:t>
            </a:r>
            <a:r>
              <a:rPr lang="ru-RU" sz="2200" dirty="0" err="1"/>
              <a:t>підтвердження</a:t>
            </a:r>
            <a:r>
              <a:rPr lang="ru-RU" sz="2200" dirty="0"/>
              <a:t> </a:t>
            </a:r>
            <a:r>
              <a:rPr lang="ru-RU" sz="2200" dirty="0" err="1"/>
              <a:t>його</a:t>
            </a:r>
            <a:r>
              <a:rPr lang="ru-RU" sz="2200" dirty="0"/>
              <a:t> </a:t>
            </a:r>
            <a:r>
              <a:rPr lang="ru-RU" sz="2200" dirty="0" err="1"/>
              <a:t>прийняття</a:t>
            </a:r>
            <a:r>
              <a:rPr lang="ru-RU" sz="2200" dirty="0"/>
              <a:t> і </a:t>
            </a:r>
            <a:r>
              <a:rPr lang="ru-RU" sz="2200" dirty="0" err="1"/>
              <a:t>реєстрації</a:t>
            </a:r>
            <a:r>
              <a:rPr lang="ru-RU" sz="2200" dirty="0"/>
              <a:t>;</a:t>
            </a:r>
          </a:p>
          <a:p>
            <a:r>
              <a:rPr lang="ru-RU" sz="2200" dirty="0" err="1"/>
              <a:t>давати</a:t>
            </a:r>
            <a:r>
              <a:rPr lang="ru-RU" sz="2200" dirty="0"/>
              <a:t> </a:t>
            </a:r>
            <a:r>
              <a:rPr lang="ru-RU" sz="2200" dirty="0" err="1"/>
              <a:t>пояснення</a:t>
            </a:r>
            <a:r>
              <a:rPr lang="ru-RU" sz="2200" dirty="0"/>
              <a:t>, </a:t>
            </a:r>
            <a:r>
              <a:rPr lang="ru-RU" sz="2200" dirty="0" err="1"/>
              <a:t>свідчення</a:t>
            </a:r>
            <a:r>
              <a:rPr lang="ru-RU" sz="2200" dirty="0"/>
              <a:t> </a:t>
            </a:r>
            <a:r>
              <a:rPr lang="ru-RU" sz="2200" dirty="0" err="1"/>
              <a:t>або</a:t>
            </a:r>
            <a:r>
              <a:rPr lang="ru-RU" sz="2200" dirty="0"/>
              <a:t> </a:t>
            </a:r>
            <a:r>
              <a:rPr lang="ru-RU" sz="2200" dirty="0" err="1"/>
              <a:t>відмовитися</a:t>
            </a:r>
            <a:r>
              <a:rPr lang="ru-RU" sz="2200" dirty="0"/>
              <a:t> </a:t>
            </a:r>
            <a:r>
              <a:rPr lang="ru-RU" sz="2200" dirty="0" err="1"/>
              <a:t>їх</a:t>
            </a:r>
            <a:r>
              <a:rPr lang="ru-RU" sz="2200" dirty="0"/>
              <a:t> </a:t>
            </a:r>
            <a:r>
              <a:rPr lang="ru-RU" sz="2200" dirty="0" err="1"/>
              <a:t>давати</a:t>
            </a:r>
            <a:r>
              <a:rPr lang="ru-RU" sz="2200" dirty="0"/>
              <a:t>;</a:t>
            </a:r>
          </a:p>
          <a:p>
            <a:r>
              <a:rPr lang="ru-RU" sz="2200" dirty="0"/>
              <a:t>на </a:t>
            </a:r>
            <a:r>
              <a:rPr lang="ru-RU" sz="2200" dirty="0" err="1"/>
              <a:t>безоплатну</a:t>
            </a:r>
            <a:r>
              <a:rPr lang="ru-RU" sz="2200" dirty="0"/>
              <a:t> </a:t>
            </a:r>
            <a:r>
              <a:rPr lang="ru-RU" sz="2200" dirty="0" err="1"/>
              <a:t>правову</a:t>
            </a:r>
            <a:r>
              <a:rPr lang="ru-RU" sz="2200" dirty="0"/>
              <a:t> </a:t>
            </a:r>
            <a:r>
              <a:rPr lang="ru-RU" sz="2200" dirty="0" err="1"/>
              <a:t>допомогу</a:t>
            </a:r>
            <a:r>
              <a:rPr lang="ru-RU" sz="2200" dirty="0"/>
              <a:t> у </a:t>
            </a:r>
            <a:r>
              <a:rPr lang="ru-RU" sz="2200" dirty="0" err="1"/>
              <a:t>зв’язку</a:t>
            </a:r>
            <a:r>
              <a:rPr lang="ru-RU" sz="2200" dirty="0"/>
              <a:t> </a:t>
            </a:r>
            <a:r>
              <a:rPr lang="ru-RU" sz="2200" dirty="0" err="1"/>
              <a:t>із</a:t>
            </a:r>
            <a:r>
              <a:rPr lang="ru-RU" sz="2200" dirty="0"/>
              <a:t> </a:t>
            </a:r>
            <a:r>
              <a:rPr lang="ru-RU" sz="2200" dirty="0" err="1"/>
              <a:t>захистом</a:t>
            </a:r>
            <a:r>
              <a:rPr lang="ru-RU" sz="2200" dirty="0"/>
              <a:t> прав </a:t>
            </a:r>
            <a:r>
              <a:rPr lang="ru-RU" sz="2200" dirty="0" err="1"/>
              <a:t>викривача</a:t>
            </a:r>
            <a:r>
              <a:rPr lang="ru-RU" sz="2200" dirty="0"/>
              <a:t>;</a:t>
            </a:r>
          </a:p>
          <a:p>
            <a:r>
              <a:rPr lang="ru-RU" sz="2200" dirty="0"/>
              <a:t>на </a:t>
            </a:r>
            <a:r>
              <a:rPr lang="ru-RU" sz="2200" dirty="0" err="1"/>
              <a:t>конфіденційність</a:t>
            </a:r>
            <a:r>
              <a:rPr lang="ru-RU" sz="2200" dirty="0"/>
              <a:t>;</a:t>
            </a:r>
          </a:p>
          <a:p>
            <a:r>
              <a:rPr lang="ru-RU" sz="2200" dirty="0" err="1"/>
              <a:t>повідомляти</a:t>
            </a:r>
            <a:r>
              <a:rPr lang="ru-RU" sz="2200" dirty="0"/>
              <a:t> про </a:t>
            </a:r>
            <a:r>
              <a:rPr lang="ru-RU" sz="2200" dirty="0" err="1"/>
              <a:t>можливі</a:t>
            </a:r>
            <a:r>
              <a:rPr lang="ru-RU" sz="2200" dirty="0"/>
              <a:t> </a:t>
            </a:r>
            <a:r>
              <a:rPr lang="ru-RU" sz="2200" dirty="0" err="1"/>
              <a:t>факти</a:t>
            </a:r>
            <a:r>
              <a:rPr lang="ru-RU" sz="2200" dirty="0"/>
              <a:t> </a:t>
            </a:r>
            <a:r>
              <a:rPr lang="ru-RU" sz="2200" dirty="0" err="1"/>
              <a:t>корупційних</a:t>
            </a:r>
            <a:r>
              <a:rPr lang="ru-RU" sz="2200" dirty="0"/>
              <a:t> </a:t>
            </a:r>
            <a:r>
              <a:rPr lang="ru-RU" sz="2200" dirty="0" err="1"/>
              <a:t>або</a:t>
            </a:r>
            <a:r>
              <a:rPr lang="ru-RU" sz="2200" dirty="0"/>
              <a:t> </a:t>
            </a:r>
            <a:r>
              <a:rPr lang="ru-RU" sz="2200" dirty="0" err="1"/>
              <a:t>пов’язаних</a:t>
            </a:r>
            <a:r>
              <a:rPr lang="ru-RU" sz="2200" dirty="0"/>
              <a:t> з </a:t>
            </a:r>
            <a:r>
              <a:rPr lang="ru-RU" sz="2200" dirty="0" err="1"/>
              <a:t>корупцією</a:t>
            </a:r>
            <a:r>
              <a:rPr lang="ru-RU" sz="2200" dirty="0"/>
              <a:t> </a:t>
            </a:r>
            <a:r>
              <a:rPr lang="ru-RU" sz="2200" dirty="0" err="1"/>
              <a:t>правопорушень</a:t>
            </a:r>
            <a:r>
              <a:rPr lang="ru-RU" sz="2200" dirty="0"/>
              <a:t>, </a:t>
            </a:r>
            <a:r>
              <a:rPr lang="ru-RU" sz="2200" dirty="0" err="1"/>
              <a:t>інших</a:t>
            </a:r>
            <a:r>
              <a:rPr lang="ru-RU" sz="2200" dirty="0"/>
              <a:t> </a:t>
            </a:r>
            <a:r>
              <a:rPr lang="ru-RU" sz="2200" dirty="0" err="1"/>
              <a:t>порушень</a:t>
            </a:r>
            <a:r>
              <a:rPr lang="ru-RU" sz="2200" dirty="0"/>
              <a:t> Закону </a:t>
            </a:r>
            <a:r>
              <a:rPr lang="ru-RU" sz="2200" dirty="0" err="1"/>
              <a:t>України</a:t>
            </a:r>
            <a:r>
              <a:rPr lang="ru-RU" sz="2200" dirty="0"/>
              <a:t> «Про </a:t>
            </a:r>
            <a:r>
              <a:rPr lang="ru-RU" sz="2200" dirty="0" err="1"/>
              <a:t>запобігання</a:t>
            </a:r>
            <a:r>
              <a:rPr lang="ru-RU" sz="2200" dirty="0"/>
              <a:t> </a:t>
            </a:r>
            <a:r>
              <a:rPr lang="ru-RU" sz="2200" dirty="0" err="1"/>
              <a:t>корупції</a:t>
            </a:r>
            <a:r>
              <a:rPr lang="ru-RU" sz="2200" dirty="0"/>
              <a:t>» без </a:t>
            </a:r>
            <a:r>
              <a:rPr lang="ru-RU" sz="2200" dirty="0" err="1"/>
              <a:t>зазначення</a:t>
            </a:r>
            <a:r>
              <a:rPr lang="ru-RU" sz="2200" dirty="0"/>
              <a:t> </a:t>
            </a:r>
            <a:r>
              <a:rPr lang="ru-RU" sz="2200" dirty="0" err="1"/>
              <a:t>відомостей</a:t>
            </a:r>
            <a:r>
              <a:rPr lang="ru-RU" sz="2200" dirty="0"/>
              <a:t> про себе (</a:t>
            </a:r>
            <a:r>
              <a:rPr lang="ru-RU" sz="2200" dirty="0" err="1"/>
              <a:t>анонімно</a:t>
            </a:r>
            <a:r>
              <a:rPr lang="ru-RU" sz="2200" dirty="0"/>
              <a:t>);</a:t>
            </a:r>
          </a:p>
          <a:p>
            <a:endParaRPr lang="ru-RU" dirty="0"/>
          </a:p>
        </p:txBody>
      </p:sp>
    </p:spTree>
    <p:extLst>
      <p:ext uri="{BB962C8B-B14F-4D97-AF65-F5344CB8AC3E}">
        <p14:creationId xmlns:p14="http://schemas.microsoft.com/office/powerpoint/2010/main" val="27828026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sana\AppData\Local\Microsoft\Windows\INetCache\IE\FNFYENK1\PicsArt_03-25-01.54.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0" y="0"/>
            <a:ext cx="119790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17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7F970E-6C38-4DD4-A74F-004CB0690840}"/>
              </a:ext>
            </a:extLst>
          </p:cNvPr>
          <p:cNvSpPr>
            <a:spLocks noGrp="1"/>
          </p:cNvSpPr>
          <p:nvPr>
            <p:ph type="title"/>
          </p:nvPr>
        </p:nvSpPr>
        <p:spPr/>
        <p:txBody>
          <a:bodyPr/>
          <a:lstStyle/>
          <a:p>
            <a:r>
              <a:rPr lang="uk-UA" dirty="0">
                <a:solidFill>
                  <a:srgbClr val="EBEBEB"/>
                </a:solidFill>
              </a:rPr>
              <a:t>Корупційні ризики</a:t>
            </a:r>
            <a:endParaRPr lang="uk-UA" dirty="0"/>
          </a:p>
        </p:txBody>
      </p:sp>
      <p:sp>
        <p:nvSpPr>
          <p:cNvPr id="3" name="Місце для вмісту 2">
            <a:extLst>
              <a:ext uri="{FF2B5EF4-FFF2-40B4-BE49-F238E27FC236}">
                <a16:creationId xmlns:a16="http://schemas.microsoft.com/office/drawing/2014/main" id="{C7889781-BC02-459F-84A7-7098D385B42A}"/>
              </a:ext>
            </a:extLst>
          </p:cNvPr>
          <p:cNvSpPr>
            <a:spLocks noGrp="1"/>
          </p:cNvSpPr>
          <p:nvPr>
            <p:ph idx="1"/>
          </p:nvPr>
        </p:nvSpPr>
        <p:spPr/>
        <p:txBody>
          <a:bodyPr/>
          <a:lstStyle/>
          <a:p>
            <a:r>
              <a:rPr lang="uk-UA" dirty="0"/>
              <a:t>Під час надання адміністративних послуг - нечіткість змісту поданих документів, необхідних для отримання дозволів; можливість особистого прийому документів від приватної особи - споживача адміністративної послуги посадовою особою адміністративного органу, яка надає адміністративну послугу (безпосередній виконавець);</a:t>
            </a:r>
          </a:p>
        </p:txBody>
      </p:sp>
    </p:spTree>
    <p:extLst>
      <p:ext uri="{BB962C8B-B14F-4D97-AF65-F5344CB8AC3E}">
        <p14:creationId xmlns:p14="http://schemas.microsoft.com/office/powerpoint/2010/main" val="3534020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9F31BD-D351-463B-8A76-5851D0E7B268}"/>
              </a:ext>
            </a:extLst>
          </p:cNvPr>
          <p:cNvSpPr>
            <a:spLocks noGrp="1"/>
          </p:cNvSpPr>
          <p:nvPr>
            <p:ph type="title"/>
          </p:nvPr>
        </p:nvSpPr>
        <p:spPr/>
        <p:txBody>
          <a:bodyPr/>
          <a:lstStyle/>
          <a:p>
            <a:r>
              <a:rPr lang="uk-UA" dirty="0">
                <a:solidFill>
                  <a:srgbClr val="EBEBEB"/>
                </a:solidFill>
              </a:rPr>
              <a:t>Корупційні ризики</a:t>
            </a:r>
            <a:endParaRPr lang="uk-UA" dirty="0"/>
          </a:p>
        </p:txBody>
      </p:sp>
      <p:sp>
        <p:nvSpPr>
          <p:cNvPr id="3" name="Місце для вмісту 2">
            <a:extLst>
              <a:ext uri="{FF2B5EF4-FFF2-40B4-BE49-F238E27FC236}">
                <a16:creationId xmlns:a16="http://schemas.microsoft.com/office/drawing/2014/main" id="{2301178E-A39B-44EE-B06E-2B7CDAA34D50}"/>
              </a:ext>
            </a:extLst>
          </p:cNvPr>
          <p:cNvSpPr>
            <a:spLocks noGrp="1"/>
          </p:cNvSpPr>
          <p:nvPr>
            <p:ph idx="1"/>
          </p:nvPr>
        </p:nvSpPr>
        <p:spPr/>
        <p:txBody>
          <a:bodyPr/>
          <a:lstStyle/>
          <a:p>
            <a:r>
              <a:rPr lang="uk-UA" dirty="0"/>
              <a:t>У процесі здійснення фінансово - господарської діяльності - ризики, пов’язані</a:t>
            </a:r>
          </a:p>
          <a:p>
            <a:r>
              <a:rPr lang="uk-UA" dirty="0"/>
              <a:t>з наданням стимулюючих виплат працівникам; можливе привласнення, розтрата майна або заволодіння ним шляхом зловживання службовим становищем</a:t>
            </a:r>
          </a:p>
        </p:txBody>
      </p:sp>
    </p:spTree>
    <p:extLst>
      <p:ext uri="{BB962C8B-B14F-4D97-AF65-F5344CB8AC3E}">
        <p14:creationId xmlns:p14="http://schemas.microsoft.com/office/powerpoint/2010/main" val="2643994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3132</TotalTime>
  <Words>7972</Words>
  <Application>Microsoft Office PowerPoint</Application>
  <PresentationFormat>Широкий екран</PresentationFormat>
  <Paragraphs>392</Paragraphs>
  <Slides>78</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78</vt:i4>
      </vt:variant>
    </vt:vector>
  </HeadingPairs>
  <TitlesOfParts>
    <vt:vector size="85" baseType="lpstr">
      <vt:lpstr>Arial</vt:lpstr>
      <vt:lpstr>Arial Black</vt:lpstr>
      <vt:lpstr>Century Gothic</vt:lpstr>
      <vt:lpstr>Roboto</vt:lpstr>
      <vt:lpstr>Times New Roman</vt:lpstr>
      <vt:lpstr>Wingdings 3</vt:lpstr>
      <vt:lpstr>Ион</vt:lpstr>
      <vt:lpstr>Корупційні ризики в діяльності державних службовців. Конфлікт інтересів.</vt:lpstr>
      <vt:lpstr>корупція</vt:lpstr>
      <vt:lpstr>Відповідно до статті 1 Закону України «Про запобігання корупції»</vt:lpstr>
      <vt:lpstr>Корупційні ризики</vt:lpstr>
      <vt:lpstr>Корупційні ризики</vt:lpstr>
      <vt:lpstr>Корупційні ризики</vt:lpstr>
      <vt:lpstr>Корупційні ризики</vt:lpstr>
      <vt:lpstr>Корупційні ризики</vt:lpstr>
      <vt:lpstr>Корупційні ризики</vt:lpstr>
      <vt:lpstr>Корупційні ризики</vt:lpstr>
      <vt:lpstr>Корупційні ризики</vt:lpstr>
      <vt:lpstr>Корупційні ризики</vt:lpstr>
      <vt:lpstr>Корупційні ризики</vt:lpstr>
      <vt:lpstr>Корупційні ризики</vt:lpstr>
      <vt:lpstr>Корупційні ризики</vt:lpstr>
      <vt:lpstr>Корупційні ризики</vt:lpstr>
      <vt:lpstr>Корупційні ризики</vt:lpstr>
      <vt:lpstr>Корупційні ризики</vt:lpstr>
      <vt:lpstr>Корупційні ризики</vt:lpstr>
      <vt:lpstr>Корупційні ризики</vt:lpstr>
      <vt:lpstr>Корупційні ризики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Викривачі корупції</vt:lpstr>
      <vt:lpstr>НАЗК у своїй роботі з викривачами користується формулюванням, поданим у Законі України «Про запобігання корупції»</vt:lpstr>
      <vt:lpstr>Проект закону України «Про захист викривачів і розкриття інформації про шкоду або загрозу суспільним інтересам»</vt:lpstr>
      <vt:lpstr>Повідомити інформацію про корупційні порушення можна спеціальними каналами:</vt:lpstr>
      <vt:lpstr>Методичні рекомендації. Щодо організації роботи із повідомленнями про корупцію, внесеними викривачами  ЗАТВЕРДЖЕНО Рішенням Національного агентства з питань запобігання корупції від 06 липня 2017 року № 286  </vt:lpstr>
      <vt:lpstr>Презентація PowerPoint</vt:lpstr>
      <vt:lpstr>Презентація PowerPoint</vt:lpstr>
      <vt:lpstr>Регулярні канали повідомлення про корупцію</vt:lpstr>
      <vt:lpstr>Внутрішні канали</vt:lpstr>
      <vt:lpstr>Презентація PowerPoint</vt:lpstr>
      <vt:lpstr>Національне агентство в разі звернення викривача:</vt:lpstr>
      <vt:lpstr>Права та гарантії захисту викривача (стаття 53-3 Закону України «Про запобігання корупції»)</vt:lpstr>
      <vt:lpstr>Презентація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Аналіз антикорупційного законодавства. Відповідальність за корупційні</dc:title>
  <dc:creator>User</dc:creator>
  <cp:lastModifiedBy>Оксана Шевчук</cp:lastModifiedBy>
  <cp:revision>162</cp:revision>
  <dcterms:created xsi:type="dcterms:W3CDTF">2020-10-24T09:47:38Z</dcterms:created>
  <dcterms:modified xsi:type="dcterms:W3CDTF">2023-03-29T12:22:24Z</dcterms:modified>
</cp:coreProperties>
</file>