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4E5359F-6CDB-4AAD-86B8-E94040DDFE95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D716D4D-F7BC-4F88-A922-DA6C5EB2A7D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99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359F-6CDB-4AAD-86B8-E94040DDFE95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6D4D-F7BC-4F88-A922-DA6C5EB2A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17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359F-6CDB-4AAD-86B8-E94040DDFE95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6D4D-F7BC-4F88-A922-DA6C5EB2A7D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07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359F-6CDB-4AAD-86B8-E94040DDFE95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6D4D-F7BC-4F88-A922-DA6C5EB2A7D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804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359F-6CDB-4AAD-86B8-E94040DDFE95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6D4D-F7BC-4F88-A922-DA6C5EB2A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08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359F-6CDB-4AAD-86B8-E94040DDFE95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6D4D-F7BC-4F88-A922-DA6C5EB2A7D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665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359F-6CDB-4AAD-86B8-E94040DDFE95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6D4D-F7BC-4F88-A922-DA6C5EB2A7D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454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359F-6CDB-4AAD-86B8-E94040DDFE95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6D4D-F7BC-4F88-A922-DA6C5EB2A7D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117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359F-6CDB-4AAD-86B8-E94040DDFE95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6D4D-F7BC-4F88-A922-DA6C5EB2A7D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05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359F-6CDB-4AAD-86B8-E94040DDFE95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6D4D-F7BC-4F88-A922-DA6C5EB2A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15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359F-6CDB-4AAD-86B8-E94040DDFE95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6D4D-F7BC-4F88-A922-DA6C5EB2A7D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78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359F-6CDB-4AAD-86B8-E94040DDFE95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6D4D-F7BC-4F88-A922-DA6C5EB2A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12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359F-6CDB-4AAD-86B8-E94040DDFE95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6D4D-F7BC-4F88-A922-DA6C5EB2A7D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22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359F-6CDB-4AAD-86B8-E94040DDFE95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6D4D-F7BC-4F88-A922-DA6C5EB2A7D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60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359F-6CDB-4AAD-86B8-E94040DDFE95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6D4D-F7BC-4F88-A922-DA6C5EB2A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21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359F-6CDB-4AAD-86B8-E94040DDFE95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6D4D-F7BC-4F88-A922-DA6C5EB2A7D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05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359F-6CDB-4AAD-86B8-E94040DDFE95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6D4D-F7BC-4F88-A922-DA6C5EB2A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64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E5359F-6CDB-4AAD-86B8-E94040DDFE95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716D4D-F7BC-4F88-A922-DA6C5EB2A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08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645451"/>
          </a:xfrm>
        </p:spPr>
        <p:txBody>
          <a:bodyPr/>
          <a:lstStyle/>
          <a:p>
            <a:r>
              <a:rPr lang="ru-RU" sz="3600" dirty="0" err="1"/>
              <a:t>Аналіз</a:t>
            </a:r>
            <a:r>
              <a:rPr lang="ru-RU" sz="3600" dirty="0"/>
              <a:t> </a:t>
            </a:r>
            <a:r>
              <a:rPr lang="ru-RU" sz="3600" dirty="0" err="1"/>
              <a:t>антикорупційної</a:t>
            </a:r>
            <a:r>
              <a:rPr lang="ru-RU" sz="3600" dirty="0"/>
              <a:t> </a:t>
            </a:r>
            <a:r>
              <a:rPr lang="ru-RU" sz="3600" dirty="0" err="1"/>
              <a:t>стратегії</a:t>
            </a:r>
            <a:r>
              <a:rPr lang="ru-RU" sz="3600" dirty="0"/>
              <a:t> як основного </a:t>
            </a:r>
            <a:r>
              <a:rPr lang="ru-RU" sz="3600" dirty="0" err="1"/>
              <a:t>програмного</a:t>
            </a:r>
            <a:r>
              <a:rPr lang="ru-RU" sz="3600" dirty="0"/>
              <a:t> документу в </a:t>
            </a:r>
            <a:r>
              <a:rPr lang="ru-RU" sz="3600" dirty="0" err="1"/>
              <a:t>антикорупційній</a:t>
            </a:r>
            <a:r>
              <a:rPr lang="ru-RU" sz="3600" dirty="0"/>
              <a:t> </a:t>
            </a:r>
            <a:r>
              <a:rPr lang="ru-RU" sz="3600" dirty="0" err="1"/>
              <a:t>сфері</a:t>
            </a:r>
            <a:r>
              <a:rPr lang="ru-RU" sz="3600" dirty="0"/>
              <a:t> та шляхи </a:t>
            </a:r>
            <a:r>
              <a:rPr lang="ru-RU" sz="3600" dirty="0" err="1"/>
              <a:t>її</a:t>
            </a:r>
            <a:r>
              <a:rPr lang="ru-RU" sz="3600" dirty="0"/>
              <a:t> </a:t>
            </a:r>
            <a:r>
              <a:rPr lang="ru-RU" sz="3600" dirty="0" err="1"/>
              <a:t>реалізації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4738255"/>
            <a:ext cx="6815669" cy="240144"/>
          </a:xfrm>
        </p:spPr>
        <p:txBody>
          <a:bodyPr>
            <a:normAutofit fontScale="55000" lnSpcReduction="20000"/>
          </a:bodyPr>
          <a:lstStyle/>
          <a:p>
            <a:r>
              <a:rPr lang="uk-UA" dirty="0" err="1"/>
              <a:t>д</a:t>
            </a:r>
            <a:r>
              <a:rPr lang="uk-UA" dirty="0" err="1" smtClean="0"/>
              <a:t>.ю.н</a:t>
            </a:r>
            <a:r>
              <a:rPr lang="uk-UA" dirty="0" smtClean="0"/>
              <a:t>. </a:t>
            </a:r>
            <a:r>
              <a:rPr lang="uk-UA" dirty="0" err="1" smtClean="0"/>
              <a:t>Гречанюк</a:t>
            </a:r>
            <a:r>
              <a:rPr lang="uk-UA" dirty="0" smtClean="0"/>
              <a:t> Р.В. </a:t>
            </a:r>
            <a:r>
              <a:rPr lang="uk-UA" dirty="0" err="1" smtClean="0"/>
              <a:t>к.ю.н</a:t>
            </a:r>
            <a:r>
              <a:rPr lang="uk-UA" dirty="0" smtClean="0"/>
              <a:t>. Шевчук О.Р.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6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2019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559405"/>
            <a:ext cx="9601196" cy="4314922"/>
          </a:xfrm>
        </p:spPr>
        <p:txBody>
          <a:bodyPr>
            <a:normAutofit fontScale="92500"/>
          </a:bodyPr>
          <a:lstStyle/>
          <a:p>
            <a:r>
              <a:rPr lang="ru-RU" dirty="0"/>
              <a:t>3)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зручних</a:t>
            </a:r>
            <a:r>
              <a:rPr lang="ru-RU" dirty="0"/>
              <a:t> та </a:t>
            </a:r>
            <a:r>
              <a:rPr lang="ru-RU" dirty="0" err="1"/>
              <a:t>законних</a:t>
            </a:r>
            <a:r>
              <a:rPr lang="ru-RU" dirty="0"/>
              <a:t> альтернатив </a:t>
            </a:r>
            <a:r>
              <a:rPr lang="ru-RU" dirty="0" err="1"/>
              <a:t>існуючим</a:t>
            </a:r>
            <a:r>
              <a:rPr lang="ru-RU" dirty="0"/>
              <a:t> </a:t>
            </a:r>
            <a:r>
              <a:rPr lang="ru-RU" dirty="0" err="1"/>
              <a:t>корупційним</a:t>
            </a:r>
            <a:r>
              <a:rPr lang="ru-RU" dirty="0"/>
              <a:t> практикам. На </a:t>
            </a:r>
            <a:r>
              <a:rPr lang="ru-RU" dirty="0" err="1"/>
              <a:t>противагу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поширеним</a:t>
            </a:r>
            <a:r>
              <a:rPr lang="ru-RU" dirty="0"/>
              <a:t> </a:t>
            </a:r>
            <a:r>
              <a:rPr lang="ru-RU" dirty="0" err="1"/>
              <a:t>корупційним</a:t>
            </a:r>
            <a:r>
              <a:rPr lang="ru-RU" dirty="0"/>
              <a:t> практикам </a:t>
            </a:r>
            <a:r>
              <a:rPr lang="ru-RU" dirty="0" err="1"/>
              <a:t>має</a:t>
            </a:r>
            <a:r>
              <a:rPr lang="ru-RU" dirty="0"/>
              <a:t> бути створено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законні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та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потреб </a:t>
            </a:r>
            <a:r>
              <a:rPr lang="ru-RU" dirty="0" err="1"/>
              <a:t>фізичних</a:t>
            </a:r>
            <a:r>
              <a:rPr lang="ru-RU" dirty="0"/>
              <a:t> та </a:t>
            </a:r>
            <a:r>
              <a:rPr lang="ru-RU" dirty="0" err="1"/>
              <a:t>юридичних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за </a:t>
            </a:r>
            <a:r>
              <a:rPr lang="ru-RU" dirty="0" err="1"/>
              <a:t>яких</a:t>
            </a:r>
            <a:r>
              <a:rPr lang="ru-RU" dirty="0"/>
              <a:t> вони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впевнені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гарантовано</a:t>
            </a:r>
            <a:r>
              <a:rPr lang="ru-RU" dirty="0"/>
              <a:t>, </a:t>
            </a:r>
            <a:r>
              <a:rPr lang="ru-RU" dirty="0" err="1"/>
              <a:t>швидко</a:t>
            </a:r>
            <a:r>
              <a:rPr lang="ru-RU" dirty="0"/>
              <a:t> та комфортно </a:t>
            </a:r>
            <a:r>
              <a:rPr lang="ru-RU" dirty="0" err="1"/>
              <a:t>отримають</a:t>
            </a:r>
            <a:r>
              <a:rPr lang="ru-RU" dirty="0"/>
              <a:t> </a:t>
            </a:r>
            <a:r>
              <a:rPr lang="ru-RU" dirty="0" err="1"/>
              <a:t>бажаний</a:t>
            </a:r>
            <a:r>
              <a:rPr lang="ru-RU" dirty="0"/>
              <a:t> (</a:t>
            </a:r>
            <a:r>
              <a:rPr lang="ru-RU" dirty="0" err="1"/>
              <a:t>законний</a:t>
            </a:r>
            <a:r>
              <a:rPr lang="ru-RU" dirty="0"/>
              <a:t>) результат;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)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дієвого</a:t>
            </a:r>
            <a:r>
              <a:rPr lang="ru-RU" dirty="0"/>
              <a:t> державного контролю за </a:t>
            </a:r>
            <a:r>
              <a:rPr lang="ru-RU" dirty="0" err="1"/>
              <a:t>дотриманням</a:t>
            </a:r>
            <a:r>
              <a:rPr lang="ru-RU" dirty="0"/>
              <a:t> </a:t>
            </a:r>
            <a:r>
              <a:rPr lang="ru-RU" dirty="0" err="1"/>
              <a:t>публічними</a:t>
            </a:r>
            <a:r>
              <a:rPr lang="ru-RU" dirty="0"/>
              <a:t> </a:t>
            </a:r>
            <a:r>
              <a:rPr lang="ru-RU" dirty="0" err="1"/>
              <a:t>службовцями</a:t>
            </a:r>
            <a:r>
              <a:rPr lang="ru-RU" dirty="0"/>
              <a:t> правил </a:t>
            </a:r>
            <a:r>
              <a:rPr lang="ru-RU" dirty="0" err="1"/>
              <a:t>етичної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та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антикорупційного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5)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невідворотності</a:t>
            </a:r>
            <a:r>
              <a:rPr lang="ru-RU" dirty="0"/>
              <a:t> </a:t>
            </a:r>
            <a:r>
              <a:rPr lang="ru-RU" dirty="0" err="1"/>
              <a:t>юридичної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за </a:t>
            </a:r>
            <a:r>
              <a:rPr lang="ru-RU" dirty="0" err="1"/>
              <a:t>корупційні</a:t>
            </a:r>
            <a:r>
              <a:rPr lang="ru-RU" dirty="0"/>
              <a:t> та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корупцією</a:t>
            </a:r>
            <a:r>
              <a:rPr lang="ru-RU" dirty="0"/>
              <a:t> </a:t>
            </a:r>
            <a:r>
              <a:rPr lang="ru-RU" dirty="0" err="1"/>
              <a:t>правопорушення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додаткову</a:t>
            </a:r>
            <a:r>
              <a:rPr lang="ru-RU" dirty="0"/>
              <a:t> систему </a:t>
            </a:r>
            <a:r>
              <a:rPr lang="ru-RU" dirty="0" err="1"/>
              <a:t>мотивації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правовідносин</a:t>
            </a:r>
            <a:r>
              <a:rPr lang="ru-RU" dirty="0"/>
              <a:t> </a:t>
            </a:r>
            <a:r>
              <a:rPr lang="ru-RU" dirty="0" err="1"/>
              <a:t>утримуватись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корупційних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798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38849"/>
          </a:xfrm>
        </p:spPr>
        <p:txBody>
          <a:bodyPr>
            <a:normAutofit/>
          </a:bodyPr>
          <a:lstStyle/>
          <a:p>
            <a:r>
              <a:rPr lang="ru-RU" sz="2800" dirty="0"/>
              <a:t>ЗАПОБІГАННЯ КОРУПЦІЇ У ПРІОРИТЕТНИХ СФЕРАХ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31818"/>
            <a:ext cx="9601196" cy="4144050"/>
          </a:xfrm>
        </p:spPr>
        <p:txBody>
          <a:bodyPr/>
          <a:lstStyle/>
          <a:p>
            <a:r>
              <a:rPr lang="ru-RU" dirty="0"/>
              <a:t>Справедливий суд </a:t>
            </a:r>
            <a:endParaRPr lang="ru-RU" dirty="0" smtClean="0"/>
          </a:p>
          <a:p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державного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 smtClean="0"/>
              <a:t>економіки</a:t>
            </a:r>
            <a:endParaRPr lang="ru-RU" dirty="0" smtClean="0"/>
          </a:p>
          <a:p>
            <a:r>
              <a:rPr lang="ru-RU" dirty="0"/>
              <a:t>.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 у державному </a:t>
            </a:r>
            <a:r>
              <a:rPr lang="ru-RU" dirty="0" err="1"/>
              <a:t>секторі</a:t>
            </a:r>
            <a:r>
              <a:rPr lang="ru-RU" dirty="0"/>
              <a:t> </a:t>
            </a:r>
            <a:r>
              <a:rPr lang="ru-RU" dirty="0" err="1" smtClean="0"/>
              <a:t>економіки</a:t>
            </a:r>
            <a:endParaRPr lang="ru-RU" dirty="0" smtClean="0"/>
          </a:p>
          <a:p>
            <a:r>
              <a:rPr lang="ru-RU" dirty="0" err="1" smtClean="0"/>
              <a:t>Запобігання</a:t>
            </a:r>
            <a:r>
              <a:rPr lang="ru-RU" dirty="0" smtClean="0"/>
              <a:t> </a:t>
            </a:r>
            <a:r>
              <a:rPr lang="ru-RU" dirty="0" err="1"/>
              <a:t>корупції</a:t>
            </a:r>
            <a:r>
              <a:rPr lang="ru-RU" dirty="0"/>
              <a:t> у </a:t>
            </a:r>
            <a:r>
              <a:rPr lang="ru-RU" dirty="0" err="1"/>
              <a:t>митних</a:t>
            </a:r>
            <a:r>
              <a:rPr lang="ru-RU" dirty="0"/>
              <a:t> і </a:t>
            </a:r>
            <a:r>
              <a:rPr lang="ru-RU" dirty="0" err="1"/>
              <a:t>податкових</a:t>
            </a:r>
            <a:r>
              <a:rPr lang="ru-RU" dirty="0"/>
              <a:t> органах та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публічних</a:t>
            </a:r>
            <a:r>
              <a:rPr lang="ru-RU" dirty="0"/>
              <a:t> </a:t>
            </a:r>
            <a:r>
              <a:rPr lang="ru-RU" dirty="0" err="1"/>
              <a:t>закупівель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 у оборонному </a:t>
            </a:r>
            <a:r>
              <a:rPr lang="ru-RU" dirty="0" err="1" smtClean="0"/>
              <a:t>секторі</a:t>
            </a:r>
            <a:endParaRPr lang="ru-RU" dirty="0" smtClean="0"/>
          </a:p>
          <a:p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 у </a:t>
            </a:r>
            <a:r>
              <a:rPr lang="ru-RU" dirty="0" err="1"/>
              <a:t>секторі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 smtClean="0"/>
              <a:t>здоров’я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9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62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482436"/>
            <a:ext cx="9601196" cy="439343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доброчесності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 smtClean="0"/>
              <a:t>партій</a:t>
            </a:r>
            <a:endParaRPr lang="ru-RU" dirty="0" smtClean="0"/>
          </a:p>
          <a:p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 у приватному </a:t>
            </a:r>
            <a:r>
              <a:rPr lang="ru-RU" dirty="0" err="1" smtClean="0"/>
              <a:t>секторі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3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055874"/>
            <a:ext cx="9601196" cy="403323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Механізм </a:t>
            </a:r>
            <a:r>
              <a:rPr lang="ru-RU" sz="3200" dirty="0" err="1"/>
              <a:t>реалізації</a:t>
            </a:r>
            <a:r>
              <a:rPr lang="ru-RU" sz="3200" dirty="0"/>
              <a:t> </a:t>
            </a:r>
            <a:r>
              <a:rPr lang="ru-RU" sz="3200" dirty="0" err="1"/>
              <a:t>Антикорупційної</a:t>
            </a:r>
            <a:r>
              <a:rPr lang="ru-RU" sz="3200" dirty="0"/>
              <a:t> </a:t>
            </a:r>
            <a:r>
              <a:rPr lang="ru-RU" sz="3200" dirty="0" err="1"/>
              <a:t>стратегії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04109"/>
            <a:ext cx="9601196" cy="417175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Антикорупційна </a:t>
            </a:r>
            <a:r>
              <a:rPr lang="ru-RU" dirty="0" err="1"/>
              <a:t>стратегія</a:t>
            </a:r>
            <a:r>
              <a:rPr lang="ru-RU" dirty="0"/>
              <a:t> </a:t>
            </a:r>
            <a:r>
              <a:rPr lang="ru-RU" dirty="0" err="1"/>
              <a:t>реалізується</a:t>
            </a:r>
            <a:r>
              <a:rPr lang="ru-RU" dirty="0"/>
              <a:t> шляхом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антикорупційної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яка </a:t>
            </a:r>
            <a:r>
              <a:rPr lang="ru-RU" dirty="0" err="1"/>
              <a:t>розробляється</a:t>
            </a:r>
            <a:r>
              <a:rPr lang="ru-RU" dirty="0"/>
              <a:t> </a:t>
            </a:r>
            <a:r>
              <a:rPr lang="ru-RU" dirty="0" err="1"/>
              <a:t>Національним</a:t>
            </a:r>
            <a:r>
              <a:rPr lang="ru-RU" dirty="0"/>
              <a:t> агентством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, </a:t>
            </a:r>
            <a:r>
              <a:rPr lang="ru-RU" dirty="0" err="1"/>
              <a:t>встановлених</a:t>
            </a:r>
            <a:r>
              <a:rPr lang="ru-RU" dirty="0"/>
              <a:t> Законом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», та </a:t>
            </a:r>
            <a:r>
              <a:rPr lang="ru-RU" dirty="0" err="1"/>
              <a:t>затверджується</a:t>
            </a:r>
            <a:r>
              <a:rPr lang="ru-RU" dirty="0"/>
              <a:t> </a:t>
            </a:r>
            <a:r>
              <a:rPr lang="ru-RU" dirty="0" err="1"/>
              <a:t>Кабінетом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Антикорупційної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. </a:t>
            </a:r>
            <a:r>
              <a:rPr lang="ru-RU" dirty="0" err="1"/>
              <a:t>Щодо</a:t>
            </a:r>
            <a:r>
              <a:rPr lang="ru-RU" dirty="0"/>
              <a:t> кожного з </a:t>
            </a:r>
            <a:r>
              <a:rPr lang="ru-RU" dirty="0" err="1"/>
              <a:t>очікуваних</a:t>
            </a:r>
            <a:r>
              <a:rPr lang="ru-RU" dirty="0"/>
              <a:t> </a:t>
            </a:r>
            <a:r>
              <a:rPr lang="ru-RU" dirty="0" err="1"/>
              <a:t>стратегічних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, </a:t>
            </a:r>
            <a:r>
              <a:rPr lang="ru-RU" dirty="0" err="1"/>
              <a:t>передбачених</a:t>
            </a:r>
            <a:r>
              <a:rPr lang="ru-RU" dirty="0"/>
              <a:t> </a:t>
            </a:r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Антикорупційною</a:t>
            </a:r>
            <a:r>
              <a:rPr lang="ru-RU" dirty="0"/>
              <a:t> </a:t>
            </a:r>
            <a:r>
              <a:rPr lang="ru-RU" dirty="0" err="1"/>
              <a:t>стратегією</a:t>
            </a:r>
            <a:r>
              <a:rPr lang="ru-RU" dirty="0"/>
              <a:t>, у </a:t>
            </a:r>
            <a:r>
              <a:rPr lang="ru-RU" dirty="0" err="1"/>
              <a:t>державній</a:t>
            </a:r>
            <a:r>
              <a:rPr lang="ru-RU" dirty="0"/>
              <a:t> </a:t>
            </a:r>
            <a:r>
              <a:rPr lang="ru-RU" dirty="0" err="1"/>
              <a:t>антикорупційній</a:t>
            </a:r>
            <a:r>
              <a:rPr lang="ru-RU" dirty="0"/>
              <a:t> </a:t>
            </a:r>
            <a:r>
              <a:rPr lang="ru-RU" dirty="0" err="1"/>
              <a:t>програмі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заходи (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складові</a:t>
            </a:r>
            <a:r>
              <a:rPr lang="ru-RU" dirty="0"/>
              <a:t>),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. Заходи (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складові</a:t>
            </a:r>
            <a:r>
              <a:rPr lang="ru-RU" dirty="0"/>
              <a:t>) з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очікуваних</a:t>
            </a:r>
            <a:r>
              <a:rPr lang="ru-RU" dirty="0"/>
              <a:t> </a:t>
            </a:r>
            <a:r>
              <a:rPr lang="ru-RU" dirty="0" err="1"/>
              <a:t>стратегічних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Антикорупційної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, </a:t>
            </a:r>
            <a:r>
              <a:rPr lang="ru-RU" dirty="0" err="1"/>
              <a:t>визначені</a:t>
            </a:r>
            <a:r>
              <a:rPr lang="ru-RU" dirty="0"/>
              <a:t> у </a:t>
            </a:r>
            <a:r>
              <a:rPr lang="ru-RU" dirty="0" err="1"/>
              <a:t>державній</a:t>
            </a:r>
            <a:r>
              <a:rPr lang="ru-RU" dirty="0"/>
              <a:t> </a:t>
            </a:r>
            <a:r>
              <a:rPr lang="ru-RU" dirty="0" err="1"/>
              <a:t>антикорупційній</a:t>
            </a:r>
            <a:r>
              <a:rPr lang="ru-RU" dirty="0"/>
              <a:t> </a:t>
            </a:r>
            <a:r>
              <a:rPr lang="ru-RU" dirty="0" err="1"/>
              <a:t>програмі</a:t>
            </a:r>
            <a:r>
              <a:rPr lang="ru-RU" dirty="0"/>
              <a:t>, є </a:t>
            </a:r>
            <a:r>
              <a:rPr lang="ru-RU" dirty="0" err="1"/>
              <a:t>обов’язковими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відповідальними</a:t>
            </a:r>
            <a:r>
              <a:rPr lang="ru-RU" dirty="0"/>
              <a:t> </a:t>
            </a:r>
            <a:r>
              <a:rPr lang="ru-RU" dirty="0" err="1"/>
              <a:t>виконавцями</a:t>
            </a:r>
            <a:r>
              <a:rPr lang="ru-RU" dirty="0"/>
              <a:t>. </a:t>
            </a:r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до </a:t>
            </a:r>
            <a:r>
              <a:rPr lang="ru-RU" dirty="0" err="1"/>
              <a:t>Антикорупційної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без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обговорення</a:t>
            </a:r>
            <a:r>
              <a:rPr lang="ru-RU" dirty="0"/>
              <a:t> та </a:t>
            </a:r>
            <a:r>
              <a:rPr lang="ru-RU" dirty="0" err="1"/>
              <a:t>врахування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агентства не </a:t>
            </a:r>
            <a:r>
              <a:rPr lang="ru-RU" dirty="0" err="1"/>
              <a:t>допускається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487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505" y="1224115"/>
            <a:ext cx="9601196" cy="614517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Моніторинг </a:t>
            </a:r>
            <a:r>
              <a:rPr lang="ru-RU" sz="3600" dirty="0" err="1"/>
              <a:t>реалізації</a:t>
            </a:r>
            <a:r>
              <a:rPr lang="ru-RU" sz="3600" dirty="0"/>
              <a:t> </a:t>
            </a:r>
            <a:r>
              <a:rPr lang="ru-RU" sz="3600" dirty="0" err="1"/>
              <a:t>Антикорупційної</a:t>
            </a:r>
            <a:r>
              <a:rPr lang="ru-RU" sz="3600" dirty="0"/>
              <a:t> </a:t>
            </a:r>
            <a:r>
              <a:rPr lang="ru-RU" sz="3600" dirty="0" err="1"/>
              <a:t>стратегії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24545"/>
            <a:ext cx="9601196" cy="3451323"/>
          </a:xfrm>
        </p:spPr>
        <p:txBody>
          <a:bodyPr/>
          <a:lstStyle/>
          <a:p>
            <a:r>
              <a:rPr lang="ru-RU" dirty="0"/>
              <a:t>Моніторинг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Антикорупційної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забезпечується</a:t>
            </a:r>
            <a:r>
              <a:rPr lang="ru-RU" dirty="0"/>
              <a:t> </a:t>
            </a:r>
            <a:r>
              <a:rPr lang="ru-RU" dirty="0" err="1"/>
              <a:t>Національним</a:t>
            </a:r>
            <a:r>
              <a:rPr lang="ru-RU" dirty="0"/>
              <a:t> агентством </a:t>
            </a:r>
            <a:r>
              <a:rPr lang="ru-RU" dirty="0" err="1"/>
              <a:t>насамперед</a:t>
            </a:r>
            <a:r>
              <a:rPr lang="ru-RU" dirty="0"/>
              <a:t> шляхом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 та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відповідальними</a:t>
            </a:r>
            <a:r>
              <a:rPr lang="ru-RU" dirty="0"/>
              <a:t> </a:t>
            </a:r>
            <a:r>
              <a:rPr lang="ru-RU" dirty="0" err="1"/>
              <a:t>виконавцями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антикорупційної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у </a:t>
            </a:r>
            <a:r>
              <a:rPr lang="ru-RU" dirty="0" err="1"/>
              <a:t>визначеному</a:t>
            </a:r>
            <a:r>
              <a:rPr lang="ru-RU" dirty="0"/>
              <a:t> ним порядку. </a:t>
            </a:r>
            <a:r>
              <a:rPr lang="ru-RU" dirty="0" err="1"/>
              <a:t>Відповідальні</a:t>
            </a:r>
            <a:r>
              <a:rPr lang="ru-RU" dirty="0"/>
              <a:t> </a:t>
            </a:r>
            <a:r>
              <a:rPr lang="ru-RU" dirty="0" err="1"/>
              <a:t>виконавці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антикорупційної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співробітництво</a:t>
            </a:r>
            <a:r>
              <a:rPr lang="ru-RU" dirty="0"/>
              <a:t> у межах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 з метою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очікуваних</a:t>
            </a:r>
            <a:r>
              <a:rPr lang="ru-RU" dirty="0"/>
              <a:t> </a:t>
            </a:r>
            <a:r>
              <a:rPr lang="ru-RU" dirty="0" err="1"/>
              <a:t>стратегічних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Антикорупційної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95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83432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Міжнародні документи з протидії корупції, ратифіковані Україною: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65565"/>
            <a:ext cx="9601196" cy="431030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Конвенція ООН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31.10.2003 р., </a:t>
            </a:r>
            <a:r>
              <a:rPr lang="ru-RU" dirty="0" err="1"/>
              <a:t>ратифікована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 18.10.2006 р.;</a:t>
            </a:r>
          </a:p>
          <a:p>
            <a:r>
              <a:rPr lang="ru-RU" dirty="0"/>
              <a:t> - </a:t>
            </a:r>
            <a:r>
              <a:rPr lang="ru-RU" dirty="0" err="1"/>
              <a:t>Кримінальна</a:t>
            </a:r>
            <a:r>
              <a:rPr lang="ru-RU" dirty="0"/>
              <a:t> </a:t>
            </a:r>
            <a:r>
              <a:rPr lang="ru-RU" dirty="0" err="1"/>
              <a:t>конвенція</a:t>
            </a:r>
            <a:r>
              <a:rPr lang="ru-RU" dirty="0"/>
              <a:t> про </a:t>
            </a:r>
            <a:r>
              <a:rPr lang="ru-RU" dirty="0" err="1"/>
              <a:t>боротьбу</a:t>
            </a:r>
            <a:r>
              <a:rPr lang="ru-RU" dirty="0"/>
              <a:t> з </a:t>
            </a:r>
            <a:r>
              <a:rPr lang="ru-RU" dirty="0" err="1"/>
              <a:t>корупцією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27.01.1999 р., </a:t>
            </a:r>
            <a:r>
              <a:rPr lang="ru-RU" dirty="0" err="1"/>
              <a:t>ратифікована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 18.10.2006 р.;</a:t>
            </a:r>
          </a:p>
          <a:p>
            <a:r>
              <a:rPr lang="ru-RU" dirty="0"/>
              <a:t> - </a:t>
            </a:r>
            <a:r>
              <a:rPr lang="ru-RU" dirty="0" err="1"/>
              <a:t>Додатковий</a:t>
            </a:r>
            <a:r>
              <a:rPr lang="ru-RU" dirty="0"/>
              <a:t> протокол до </a:t>
            </a:r>
            <a:r>
              <a:rPr lang="ru-RU" dirty="0" err="1"/>
              <a:t>Кримінальної</a:t>
            </a:r>
            <a:r>
              <a:rPr lang="ru-RU" dirty="0"/>
              <a:t> </a:t>
            </a:r>
            <a:r>
              <a:rPr lang="ru-RU" dirty="0" err="1"/>
              <a:t>конвенції</a:t>
            </a:r>
            <a:r>
              <a:rPr lang="ru-RU" dirty="0"/>
              <a:t> про </a:t>
            </a:r>
            <a:r>
              <a:rPr lang="ru-RU" dirty="0" err="1"/>
              <a:t>боротьбу</a:t>
            </a:r>
            <a:r>
              <a:rPr lang="ru-RU" dirty="0"/>
              <a:t> з </a:t>
            </a:r>
            <a:r>
              <a:rPr lang="ru-RU" dirty="0" err="1"/>
              <a:t>корупцією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15.05.2003 р., </a:t>
            </a:r>
            <a:r>
              <a:rPr lang="ru-RU" dirty="0" err="1"/>
              <a:t>ратифікований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 18.10.2006 р.;</a:t>
            </a:r>
          </a:p>
          <a:p>
            <a:r>
              <a:rPr lang="ru-RU" dirty="0"/>
              <a:t> - </a:t>
            </a:r>
            <a:r>
              <a:rPr lang="ru-RU" dirty="0" err="1"/>
              <a:t>Цивільна</a:t>
            </a:r>
            <a:r>
              <a:rPr lang="ru-RU" dirty="0"/>
              <a:t> </a:t>
            </a:r>
            <a:r>
              <a:rPr lang="ru-RU" dirty="0" err="1"/>
              <a:t>конвенція</a:t>
            </a:r>
            <a:r>
              <a:rPr lang="ru-RU" dirty="0"/>
              <a:t> про </a:t>
            </a:r>
            <a:r>
              <a:rPr lang="ru-RU" dirty="0" err="1"/>
              <a:t>боротьбу</a:t>
            </a:r>
            <a:r>
              <a:rPr lang="ru-RU" dirty="0"/>
              <a:t> з </a:t>
            </a:r>
            <a:r>
              <a:rPr lang="ru-RU" dirty="0" err="1"/>
              <a:t>корупцією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04.11.1999 р., </a:t>
            </a:r>
            <a:r>
              <a:rPr lang="ru-RU" dirty="0" err="1"/>
              <a:t>ратифікована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 16.03.2005 р.;</a:t>
            </a:r>
          </a:p>
          <a:p>
            <a:r>
              <a:rPr lang="ru-RU" dirty="0"/>
              <a:t> - Конвенція Ради </a:t>
            </a:r>
            <a:r>
              <a:rPr lang="ru-RU" dirty="0" err="1"/>
              <a:t>Європи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маніпулювання</a:t>
            </a:r>
            <a:r>
              <a:rPr lang="ru-RU" dirty="0"/>
              <a:t> </a:t>
            </a:r>
            <a:r>
              <a:rPr lang="ru-RU" dirty="0" err="1"/>
              <a:t>спортивними</a:t>
            </a:r>
            <a:r>
              <a:rPr lang="ru-RU" dirty="0"/>
              <a:t> </a:t>
            </a:r>
            <a:r>
              <a:rPr lang="ru-RU" dirty="0" err="1"/>
              <a:t>змаганнями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18.09.2014 р., </a:t>
            </a:r>
            <a:r>
              <a:rPr lang="ru-RU" dirty="0" err="1"/>
              <a:t>ратифікована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 16.11.2016 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01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94268"/>
          </a:xfrm>
        </p:spPr>
        <p:txBody>
          <a:bodyPr>
            <a:noAutofit/>
          </a:bodyPr>
          <a:lstStyle/>
          <a:p>
            <a:r>
              <a:rPr lang="ru-RU" sz="3200" dirty="0"/>
              <a:t>Міжнародні </a:t>
            </a:r>
            <a:r>
              <a:rPr lang="ru-RU" sz="3200" dirty="0" err="1"/>
              <a:t>організації</a:t>
            </a:r>
            <a:r>
              <a:rPr lang="ru-RU" sz="3200" dirty="0"/>
              <a:t> </a:t>
            </a:r>
            <a:r>
              <a:rPr lang="ru-RU" sz="3200" dirty="0" err="1"/>
              <a:t>проти</a:t>
            </a:r>
            <a:r>
              <a:rPr lang="ru-RU" sz="3200" dirty="0"/>
              <a:t> </a:t>
            </a:r>
            <a:r>
              <a:rPr lang="ru-RU" sz="3200" dirty="0" err="1"/>
              <a:t>корупції</a:t>
            </a:r>
            <a:r>
              <a:rPr lang="ru-RU" sz="3200" dirty="0"/>
              <a:t>, членом </a:t>
            </a:r>
            <a:r>
              <a:rPr lang="ru-RU" sz="3200" dirty="0" err="1"/>
              <a:t>яких</a:t>
            </a:r>
            <a:r>
              <a:rPr lang="ru-RU" sz="3200" dirty="0"/>
              <a:t> є </a:t>
            </a:r>
            <a:r>
              <a:rPr lang="ru-RU" sz="3200" dirty="0" err="1"/>
              <a:t>Україна</a:t>
            </a:r>
            <a:r>
              <a:rPr lang="ru-RU" sz="32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38400"/>
            <a:ext cx="9601196" cy="3437468"/>
          </a:xfrm>
        </p:spPr>
        <p:txBody>
          <a:bodyPr/>
          <a:lstStyle/>
          <a:p>
            <a:r>
              <a:rPr lang="uk-UA" dirty="0"/>
              <a:t> - Група держав Ради Європи проти корупції (ГРЕКО);</a:t>
            </a:r>
            <a:endParaRPr lang="ru-RU" dirty="0"/>
          </a:p>
          <a:p>
            <a:r>
              <a:rPr lang="uk-UA" dirty="0"/>
              <a:t> - Організація економічного та соціального розвитку (зокрема Антикорупційна мережа для Східної Європи та Центральної Азії)</a:t>
            </a:r>
            <a:endParaRPr lang="ru-RU" dirty="0"/>
          </a:p>
          <a:p>
            <a:r>
              <a:rPr lang="uk-UA" dirty="0"/>
              <a:t> - Трансперенсі Інтернешнл (ГО “Трансперенсі Інтернешнл Україна”)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60523"/>
          </a:xfrm>
        </p:spPr>
        <p:txBody>
          <a:bodyPr>
            <a:normAutofit fontScale="90000"/>
          </a:bodyPr>
          <a:lstStyle/>
          <a:p>
            <a:r>
              <a:rPr lang="uk-UA" dirty="0"/>
              <a:t>. </a:t>
            </a:r>
            <a:r>
              <a:rPr lang="uk-UA" sz="3600" dirty="0"/>
              <a:t>Індекс сприйняття корупції 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(</a:t>
            </a:r>
            <a:r>
              <a:rPr lang="uk-UA" sz="3600" dirty="0" err="1"/>
              <a:t>Corruption</a:t>
            </a:r>
            <a:r>
              <a:rPr lang="uk-UA" sz="3600" dirty="0"/>
              <a:t> </a:t>
            </a:r>
            <a:r>
              <a:rPr lang="uk-UA" sz="3600" dirty="0" err="1"/>
              <a:t>Perceptions</a:t>
            </a:r>
            <a:r>
              <a:rPr lang="uk-UA" sz="3600" dirty="0"/>
              <a:t> </a:t>
            </a:r>
            <a:r>
              <a:rPr lang="uk-UA" sz="3600" dirty="0" err="1"/>
              <a:t>Index</a:t>
            </a:r>
            <a:r>
              <a:rPr lang="uk-UA" sz="3600" dirty="0"/>
              <a:t>, СРІ)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24545"/>
            <a:ext cx="9601196" cy="3451323"/>
          </a:xfrm>
        </p:spPr>
        <p:txBody>
          <a:bodyPr/>
          <a:lstStyle/>
          <a:p>
            <a:r>
              <a:rPr lang="uk-UA" dirty="0"/>
              <a:t>показник, який  розраховується міжнародною організацією </a:t>
            </a:r>
            <a:r>
              <a:rPr lang="uk-UA" dirty="0" err="1"/>
              <a:t>Transparency</a:t>
            </a:r>
            <a:r>
              <a:rPr lang="uk-UA" dirty="0"/>
              <a:t> </a:t>
            </a:r>
            <a:r>
              <a:rPr lang="uk-UA" dirty="0" err="1"/>
              <a:t>International</a:t>
            </a:r>
            <a:r>
              <a:rPr lang="uk-UA" dirty="0"/>
              <a:t> з 1995 року на основі 13 досліджень авторитетних міжнародних установ та дослідницьких центрів. Вимірює сприйняття корупції, а не її рівень, дотримується принципів нейтральності в оцінюванні. Мінімальна оцінка (0 балів) — корупція фактично підміняє собою державу, максимальна (100) балів) — корупції майже немає в суспільстві.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7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773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38400"/>
            <a:ext cx="9601196" cy="3437468"/>
          </a:xfrm>
        </p:spPr>
        <p:txBody>
          <a:bodyPr/>
          <a:lstStyle/>
          <a:p>
            <a:r>
              <a:rPr lang="uk-UA" dirty="0"/>
              <a:t>30 балів зі 100 можливих — результат Індексу сприйняття корупції-2019 для України. Мінус два бали за останній рік. Ми повернулися на рівень 2017 року і тепер посідаємо 126 місце зі 180 країн.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6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На початку 2019 року </a:t>
            </a:r>
            <a:r>
              <a:rPr lang="uk-UA" dirty="0" err="1"/>
              <a:t>Transparency</a:t>
            </a:r>
            <a:r>
              <a:rPr lang="uk-UA" dirty="0"/>
              <a:t> </a:t>
            </a:r>
            <a:r>
              <a:rPr lang="uk-UA" dirty="0" err="1"/>
              <a:t>International</a:t>
            </a:r>
            <a:r>
              <a:rPr lang="uk-UA" dirty="0"/>
              <a:t> </a:t>
            </a:r>
            <a:r>
              <a:rPr lang="uk-UA" dirty="0" err="1"/>
              <a:t>Ukraine</a:t>
            </a:r>
            <a:r>
              <a:rPr lang="uk-UA" dirty="0"/>
              <a:t> надала 12 рекомендацій, які б могли покращити показники України в СРІ. Станом на кінець року, було виконано або частково виконано лише 6 з них.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7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>
            <a:noAutofit/>
          </a:bodyPr>
          <a:lstStyle/>
          <a:p>
            <a:r>
              <a:rPr lang="uk-UA" sz="3200" dirty="0"/>
              <a:t>Рекомендації </a:t>
            </a:r>
            <a:r>
              <a:rPr lang="uk-UA" sz="3200" dirty="0" err="1"/>
              <a:t>Transparency</a:t>
            </a:r>
            <a:r>
              <a:rPr lang="uk-UA" sz="3200" dirty="0"/>
              <a:t> </a:t>
            </a:r>
            <a:r>
              <a:rPr lang="uk-UA" sz="3200" dirty="0" err="1"/>
              <a:t>International</a:t>
            </a:r>
            <a:r>
              <a:rPr lang="uk-UA" sz="3200" dirty="0"/>
              <a:t> для України на 2020 рік: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147455"/>
            <a:ext cx="9601196" cy="3728413"/>
          </a:xfrm>
        </p:spPr>
        <p:txBody>
          <a:bodyPr/>
          <a:lstStyle/>
          <a:p>
            <a:r>
              <a:rPr lang="uk-UA" dirty="0"/>
              <a:t> - формування незалежної та професійної судової влади;</a:t>
            </a:r>
            <a:endParaRPr lang="ru-RU" dirty="0"/>
          </a:p>
          <a:p>
            <a:r>
              <a:rPr lang="uk-UA" dirty="0"/>
              <a:t> - забезпечення незалежності та спроможності органів антикорупційної сфери;</a:t>
            </a:r>
            <a:endParaRPr lang="ru-RU" dirty="0"/>
          </a:p>
          <a:p>
            <a:r>
              <a:rPr lang="uk-UA" dirty="0"/>
              <a:t> - позбавлення Служби безпеки України повноважень у сфері протидії економічним і корупційним злочинам;</a:t>
            </a:r>
            <a:endParaRPr lang="ru-RU" dirty="0"/>
          </a:p>
          <a:p>
            <a:r>
              <a:rPr lang="uk-UA" dirty="0"/>
              <a:t> - підвищення ефективності систем запобігання політичної корупції;</a:t>
            </a:r>
            <a:endParaRPr lang="ru-RU" dirty="0"/>
          </a:p>
          <a:p>
            <a:r>
              <a:rPr lang="uk-UA" dirty="0"/>
              <a:t> - запуск відкритого та підзвітного процесу приватизації державного майна.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89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Проект </a:t>
            </a:r>
            <a:endParaRPr lang="ru-RU" dirty="0" smtClean="0"/>
          </a:p>
          <a:p>
            <a:pPr algn="ctr"/>
            <a:r>
              <a:rPr lang="ru-RU" dirty="0" smtClean="0"/>
              <a:t>ЗАСАДИ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антикорупційної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(Антикорупційна </a:t>
            </a:r>
            <a:r>
              <a:rPr lang="ru-RU" dirty="0" err="1"/>
              <a:t>стратегія</a:t>
            </a:r>
            <a:r>
              <a:rPr lang="ru-RU" dirty="0"/>
              <a:t>) на 2020 – 2024 роки</a:t>
            </a:r>
          </a:p>
        </p:txBody>
      </p:sp>
    </p:spTree>
    <p:extLst>
      <p:ext uri="{BB962C8B-B14F-4D97-AF65-F5344CB8AC3E}">
        <p14:creationId xmlns:p14="http://schemas.microsoft.com/office/powerpoint/2010/main" val="289354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02086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В основу </a:t>
            </a:r>
            <a:r>
              <a:rPr lang="ru-RU" sz="3200" dirty="0" err="1"/>
              <a:t>розробки</a:t>
            </a:r>
            <a:r>
              <a:rPr lang="ru-RU" sz="3200" dirty="0"/>
              <a:t> </a:t>
            </a:r>
            <a:r>
              <a:rPr lang="ru-RU" sz="3200" dirty="0" err="1" smtClean="0"/>
              <a:t>Антикорупційної</a:t>
            </a:r>
            <a:r>
              <a:rPr lang="ru-RU" sz="3200" dirty="0" smtClean="0"/>
              <a:t> </a:t>
            </a:r>
            <a:r>
              <a:rPr lang="ru-RU" sz="3200" dirty="0" err="1"/>
              <a:t>стратегії</a:t>
            </a:r>
            <a:r>
              <a:rPr lang="ru-RU" sz="3200" dirty="0"/>
              <a:t> </a:t>
            </a:r>
            <a:r>
              <a:rPr lang="ru-RU" sz="3200" dirty="0" err="1"/>
              <a:t>покладено</a:t>
            </a:r>
            <a:r>
              <a:rPr lang="ru-RU" sz="3200" dirty="0"/>
              <a:t> </a:t>
            </a:r>
            <a:r>
              <a:rPr lang="ru-RU" sz="3200" dirty="0" err="1"/>
              <a:t>такі</a:t>
            </a:r>
            <a:r>
              <a:rPr lang="ru-RU" sz="3200" dirty="0"/>
              <a:t> </a:t>
            </a:r>
            <a:r>
              <a:rPr lang="ru-RU" sz="3200" dirty="0" err="1"/>
              <a:t>принципи</a:t>
            </a:r>
            <a:r>
              <a:rPr lang="ru-RU" sz="32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884219"/>
            <a:ext cx="9601196" cy="3991649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1) </a:t>
            </a:r>
            <a:r>
              <a:rPr lang="ru-RU" sz="2000" dirty="0" err="1"/>
              <a:t>оптимізація</a:t>
            </a:r>
            <a:r>
              <a:rPr lang="ru-RU" sz="2000" dirty="0"/>
              <a:t> </a:t>
            </a:r>
            <a:r>
              <a:rPr lang="ru-RU" sz="2000" dirty="0" err="1"/>
              <a:t>функцій</a:t>
            </a:r>
            <a:r>
              <a:rPr lang="ru-RU" sz="2000" dirty="0"/>
              <a:t> </a:t>
            </a:r>
            <a:r>
              <a:rPr lang="ru-RU" sz="2000" dirty="0" err="1"/>
              <a:t>держави</a:t>
            </a:r>
            <a:r>
              <a:rPr lang="ru-RU" sz="2000" dirty="0"/>
              <a:t> та </a:t>
            </a:r>
            <a:r>
              <a:rPr lang="ru-RU" sz="2000" dirty="0" err="1"/>
              <a:t>місцевого</a:t>
            </a:r>
            <a:r>
              <a:rPr lang="ru-RU" sz="2000" dirty="0"/>
              <a:t> </a:t>
            </a:r>
            <a:r>
              <a:rPr lang="ru-RU" sz="2000" dirty="0" err="1"/>
              <a:t>самоврядування</a:t>
            </a:r>
            <a:r>
              <a:rPr lang="ru-RU" sz="2000" dirty="0"/>
              <a:t>, </a:t>
            </a:r>
            <a:r>
              <a:rPr lang="ru-RU" sz="2000" dirty="0" err="1" smtClean="0"/>
              <a:t>реалізація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</a:t>
            </a:r>
            <a:r>
              <a:rPr lang="ru-RU" sz="2000" dirty="0" err="1"/>
              <a:t>передусім</a:t>
            </a:r>
            <a:r>
              <a:rPr lang="ru-RU" sz="2000" dirty="0"/>
              <a:t> </a:t>
            </a:r>
            <a:r>
              <a:rPr lang="ru-RU" sz="2000" dirty="0" err="1"/>
              <a:t>передбачає</a:t>
            </a:r>
            <a:r>
              <a:rPr lang="ru-RU" sz="2000" dirty="0"/>
              <a:t>: </a:t>
            </a:r>
            <a:r>
              <a:rPr lang="ru-RU" sz="2000" dirty="0" err="1"/>
              <a:t>позбавлення</a:t>
            </a:r>
            <a:r>
              <a:rPr lang="ru-RU" sz="2000" dirty="0"/>
              <a:t> </a:t>
            </a:r>
            <a:r>
              <a:rPr lang="ru-RU" sz="2000" dirty="0" err="1"/>
              <a:t>органів</a:t>
            </a:r>
            <a:r>
              <a:rPr lang="ru-RU" sz="2000" dirty="0"/>
              <a:t> </a:t>
            </a:r>
            <a:r>
              <a:rPr lang="ru-RU" sz="2000" dirty="0" err="1"/>
              <a:t>державної</a:t>
            </a:r>
            <a:r>
              <a:rPr lang="ru-RU" sz="2000" dirty="0"/>
              <a:t> </a:t>
            </a:r>
            <a:r>
              <a:rPr lang="ru-RU" sz="2000" dirty="0" err="1"/>
              <a:t>влади</a:t>
            </a:r>
            <a:r>
              <a:rPr lang="ru-RU" sz="2000" dirty="0"/>
              <a:t> та </a:t>
            </a:r>
            <a:r>
              <a:rPr lang="ru-RU" sz="2000" dirty="0" err="1" smtClean="0"/>
              <a:t>органів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місцевого</a:t>
            </a:r>
            <a:r>
              <a:rPr lang="ru-RU" sz="2000" dirty="0" smtClean="0"/>
              <a:t> </a:t>
            </a:r>
            <a:r>
              <a:rPr lang="ru-RU" sz="2000" dirty="0" err="1"/>
              <a:t>самоврядування</a:t>
            </a:r>
            <a:r>
              <a:rPr lang="ru-RU" sz="2000" dirty="0"/>
              <a:t> </a:t>
            </a:r>
            <a:r>
              <a:rPr lang="ru-RU" sz="2000" dirty="0" err="1"/>
              <a:t>зайвих</a:t>
            </a:r>
            <a:r>
              <a:rPr lang="ru-RU" sz="2000" dirty="0"/>
              <a:t> та </a:t>
            </a:r>
            <a:r>
              <a:rPr lang="ru-RU" sz="2000" dirty="0" err="1"/>
              <a:t>надмірних</a:t>
            </a:r>
            <a:r>
              <a:rPr lang="ru-RU" sz="2000" dirty="0"/>
              <a:t> </a:t>
            </a:r>
            <a:r>
              <a:rPr lang="ru-RU" sz="2000" dirty="0" err="1"/>
              <a:t>повноважень</a:t>
            </a:r>
            <a:r>
              <a:rPr lang="ru-RU" sz="2000" dirty="0"/>
              <a:t>; </a:t>
            </a:r>
            <a:r>
              <a:rPr lang="ru-RU" sz="2000" dirty="0" err="1" smtClean="0"/>
              <a:t>усунення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дублювання</a:t>
            </a:r>
            <a:r>
              <a:rPr lang="ru-RU" sz="2000" dirty="0" smtClean="0"/>
              <a:t> </a:t>
            </a:r>
            <a:r>
              <a:rPr lang="ru-RU" sz="2000" dirty="0" err="1"/>
              <a:t>повноважень</a:t>
            </a:r>
            <a:r>
              <a:rPr lang="ru-RU" sz="2000" dirty="0"/>
              <a:t> </a:t>
            </a:r>
            <a:r>
              <a:rPr lang="ru-RU" sz="2000" dirty="0" err="1"/>
              <a:t>різними</a:t>
            </a:r>
            <a:r>
              <a:rPr lang="ru-RU" sz="2000" dirty="0"/>
              <a:t> органами; </a:t>
            </a:r>
            <a:r>
              <a:rPr lang="ru-RU" sz="2000" dirty="0" err="1"/>
              <a:t>тимчасове</a:t>
            </a:r>
            <a:r>
              <a:rPr lang="ru-RU" sz="2000" dirty="0"/>
              <a:t> </a:t>
            </a:r>
            <a:r>
              <a:rPr lang="ru-RU" sz="2000" dirty="0" err="1"/>
              <a:t>припинення</a:t>
            </a:r>
            <a:r>
              <a:rPr lang="ru-RU" sz="2000" dirty="0"/>
              <a:t> </a:t>
            </a:r>
            <a:r>
              <a:rPr lang="ru-RU" sz="2000" dirty="0" err="1" smtClean="0"/>
              <a:t>реалізації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малоефективних</a:t>
            </a:r>
            <a:r>
              <a:rPr lang="ru-RU" sz="2000" dirty="0" smtClean="0"/>
              <a:t> </a:t>
            </a:r>
            <a:r>
              <a:rPr lang="ru-RU" sz="2000" dirty="0" err="1"/>
              <a:t>повноважень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характеризуються</a:t>
            </a:r>
            <a:r>
              <a:rPr lang="ru-RU" sz="2000" dirty="0"/>
              <a:t> </a:t>
            </a:r>
            <a:r>
              <a:rPr lang="ru-RU" sz="2000" dirty="0" err="1"/>
              <a:t>високим</a:t>
            </a:r>
            <a:r>
              <a:rPr lang="ru-RU" sz="2000" dirty="0"/>
              <a:t> </a:t>
            </a:r>
            <a:r>
              <a:rPr lang="ru-RU" sz="2000" dirty="0" err="1" smtClean="0"/>
              <a:t>рівнем</a:t>
            </a:r>
            <a:r>
              <a:rPr lang="ru-RU" sz="2000" dirty="0" smtClean="0"/>
              <a:t> </a:t>
            </a:r>
            <a:r>
              <a:rPr lang="ru-RU" sz="2000" dirty="0" err="1" smtClean="0"/>
              <a:t>корупційних</a:t>
            </a:r>
            <a:r>
              <a:rPr lang="ru-RU" sz="2000" dirty="0" smtClean="0"/>
              <a:t> </a:t>
            </a:r>
            <a:r>
              <a:rPr lang="ru-RU" sz="2000" dirty="0" err="1"/>
              <a:t>ризиків</a:t>
            </a:r>
            <a:r>
              <a:rPr lang="ru-RU" sz="2000" dirty="0"/>
              <a:t>; </a:t>
            </a:r>
            <a:r>
              <a:rPr lang="ru-RU" sz="2000" dirty="0" err="1"/>
              <a:t>усунення</a:t>
            </a:r>
            <a:r>
              <a:rPr lang="ru-RU" sz="2000" dirty="0"/>
              <a:t> </a:t>
            </a:r>
            <a:r>
              <a:rPr lang="ru-RU" sz="2000" dirty="0" err="1"/>
              <a:t>випадків</a:t>
            </a:r>
            <a:r>
              <a:rPr lang="ru-RU" sz="2000" dirty="0"/>
              <a:t> </a:t>
            </a:r>
            <a:r>
              <a:rPr lang="ru-RU" sz="2000" dirty="0" err="1"/>
              <a:t>реалізації</a:t>
            </a:r>
            <a:r>
              <a:rPr lang="ru-RU" sz="2000" dirty="0"/>
              <a:t> одним і </a:t>
            </a:r>
            <a:r>
              <a:rPr lang="ru-RU" sz="2000" dirty="0" err="1"/>
              <a:t>тим</a:t>
            </a:r>
            <a:r>
              <a:rPr lang="ru-RU" sz="2000" dirty="0"/>
              <a:t> же </a:t>
            </a:r>
            <a:r>
              <a:rPr lang="ru-RU" sz="2000" dirty="0" smtClean="0"/>
              <a:t>органом </a:t>
            </a:r>
            <a:r>
              <a:rPr lang="ru-RU" sz="2000" dirty="0" err="1" smtClean="0"/>
              <a:t>взаємовиключних</a:t>
            </a:r>
            <a:r>
              <a:rPr lang="ru-RU" sz="2000" dirty="0" smtClean="0"/>
              <a:t> </a:t>
            </a:r>
            <a:r>
              <a:rPr lang="ru-RU" sz="2000" dirty="0" err="1"/>
              <a:t>повноважень</a:t>
            </a:r>
            <a:r>
              <a:rPr lang="ru-RU" sz="2000" dirty="0"/>
              <a:t>, </a:t>
            </a:r>
            <a:r>
              <a:rPr lang="ru-RU" sz="2000" dirty="0" err="1"/>
              <a:t>поєднання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створює</a:t>
            </a:r>
            <a:r>
              <a:rPr lang="ru-RU" sz="2000" dirty="0"/>
              <a:t> </a:t>
            </a:r>
            <a:r>
              <a:rPr lang="ru-RU" sz="2000" dirty="0" err="1"/>
              <a:t>додаткові</a:t>
            </a:r>
            <a:r>
              <a:rPr lang="ru-RU" sz="2000" dirty="0"/>
              <a:t> </a:t>
            </a:r>
            <a:r>
              <a:rPr lang="ru-RU" sz="2000" dirty="0" err="1" smtClean="0"/>
              <a:t>корупційні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ризики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2) </a:t>
            </a:r>
            <a:r>
              <a:rPr lang="ru-RU" sz="2000" dirty="0" err="1"/>
              <a:t>зниження</a:t>
            </a:r>
            <a:r>
              <a:rPr lang="ru-RU" sz="2000" dirty="0"/>
              <a:t> «</a:t>
            </a:r>
            <a:r>
              <a:rPr lang="ru-RU" sz="2000" dirty="0" err="1"/>
              <a:t>людського</a:t>
            </a:r>
            <a:r>
              <a:rPr lang="ru-RU" sz="2000" dirty="0"/>
              <a:t> фактору» та </a:t>
            </a:r>
            <a:r>
              <a:rPr lang="ru-RU" sz="2000" dirty="0" err="1"/>
              <a:t>збільшення</a:t>
            </a:r>
            <a:r>
              <a:rPr lang="ru-RU" sz="2000" dirty="0"/>
              <a:t> </a:t>
            </a:r>
            <a:r>
              <a:rPr lang="ru-RU" sz="2000" dirty="0" err="1"/>
              <a:t>прозорості</a:t>
            </a:r>
            <a:r>
              <a:rPr lang="ru-RU" sz="2000" dirty="0"/>
              <a:t> </a:t>
            </a:r>
            <a:r>
              <a:rPr lang="ru-RU" sz="2000" dirty="0" smtClean="0"/>
              <a:t>і </a:t>
            </a:r>
            <a:r>
              <a:rPr lang="ru-RU" sz="2000" dirty="0" err="1" smtClean="0"/>
              <a:t>ефективності</a:t>
            </a:r>
            <a:r>
              <a:rPr lang="ru-RU" sz="2000" dirty="0" smtClean="0"/>
              <a:t> </a:t>
            </a:r>
            <a:r>
              <a:rPr lang="ru-RU" sz="2000" dirty="0"/>
              <a:t>у </a:t>
            </a:r>
            <a:r>
              <a:rPr lang="ru-RU" sz="2000" dirty="0" err="1"/>
              <a:t>відносинах</a:t>
            </a:r>
            <a:r>
              <a:rPr lang="ru-RU" sz="2000" dirty="0"/>
              <a:t> </a:t>
            </a:r>
            <a:r>
              <a:rPr lang="ru-RU" sz="2000" dirty="0" err="1"/>
              <a:t>органів</a:t>
            </a:r>
            <a:r>
              <a:rPr lang="ru-RU" sz="2000" dirty="0"/>
              <a:t> </a:t>
            </a:r>
            <a:r>
              <a:rPr lang="ru-RU" sz="2000" dirty="0" err="1"/>
              <a:t>державної</a:t>
            </a:r>
            <a:r>
              <a:rPr lang="ru-RU" sz="2000" dirty="0"/>
              <a:t> </a:t>
            </a:r>
            <a:r>
              <a:rPr lang="ru-RU" sz="2000" dirty="0" err="1"/>
              <a:t>влади</a:t>
            </a:r>
            <a:r>
              <a:rPr lang="ru-RU" sz="2000" dirty="0"/>
              <a:t> та </a:t>
            </a:r>
            <a:r>
              <a:rPr lang="ru-RU" sz="2000" dirty="0" err="1"/>
              <a:t>органів</a:t>
            </a:r>
            <a:r>
              <a:rPr lang="ru-RU" sz="2000" dirty="0"/>
              <a:t> </a:t>
            </a:r>
            <a:r>
              <a:rPr lang="ru-RU" sz="2000" dirty="0" err="1" smtClean="0"/>
              <a:t>місцевого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самоврядування</a:t>
            </a:r>
            <a:r>
              <a:rPr lang="ru-RU" sz="2000" dirty="0" smtClean="0"/>
              <a:t> </a:t>
            </a:r>
            <a:r>
              <a:rPr lang="ru-RU" sz="2000" dirty="0"/>
              <a:t>з </a:t>
            </a:r>
            <a:r>
              <a:rPr lang="ru-RU" sz="2000" dirty="0" err="1"/>
              <a:t>фізичними</a:t>
            </a:r>
            <a:r>
              <a:rPr lang="ru-RU" sz="2000" dirty="0"/>
              <a:t> та </a:t>
            </a:r>
            <a:r>
              <a:rPr lang="ru-RU" sz="2000" dirty="0" err="1"/>
              <a:t>юридичними</a:t>
            </a:r>
            <a:r>
              <a:rPr lang="ru-RU" sz="2000" dirty="0"/>
              <a:t> особами, </a:t>
            </a:r>
            <a:r>
              <a:rPr lang="ru-RU" sz="2000" dirty="0" err="1"/>
              <a:t>реалізація</a:t>
            </a:r>
            <a:r>
              <a:rPr lang="ru-RU" sz="2000" dirty="0"/>
              <a:t>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 </a:t>
            </a:r>
            <a:r>
              <a:rPr lang="ru-RU" sz="2000" dirty="0" err="1" smtClean="0"/>
              <a:t>передусім</a:t>
            </a:r>
            <a:r>
              <a:rPr lang="ru-RU" sz="2000" dirty="0" smtClean="0"/>
              <a:t> </a:t>
            </a:r>
            <a:r>
              <a:rPr lang="ru-RU" sz="2000" dirty="0" err="1"/>
              <a:t>передбачає</a:t>
            </a:r>
            <a:r>
              <a:rPr lang="ru-RU" sz="2000" dirty="0"/>
              <a:t> </a:t>
            </a:r>
            <a:r>
              <a:rPr lang="ru-RU" sz="2000" dirty="0" err="1"/>
              <a:t>запровадження</a:t>
            </a:r>
            <a:r>
              <a:rPr lang="ru-RU" sz="2000" dirty="0"/>
              <a:t> та </a:t>
            </a:r>
            <a:r>
              <a:rPr lang="ru-RU" sz="2000" dirty="0" err="1"/>
              <a:t>неухильне</a:t>
            </a:r>
            <a:r>
              <a:rPr lang="ru-RU" sz="2000" dirty="0"/>
              <a:t> </a:t>
            </a:r>
            <a:r>
              <a:rPr lang="ru-RU" sz="2000" dirty="0" err="1"/>
              <a:t>дотримання</a:t>
            </a:r>
            <a:r>
              <a:rPr lang="ru-RU" sz="2000" dirty="0"/>
              <a:t> правил </a:t>
            </a:r>
            <a:r>
              <a:rPr lang="ru-RU" sz="2000" dirty="0" err="1" smtClean="0"/>
              <a:t>загальної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адміністративної</a:t>
            </a:r>
            <a:r>
              <a:rPr lang="ru-RU" sz="2000" dirty="0" smtClean="0"/>
              <a:t> </a:t>
            </a:r>
            <a:r>
              <a:rPr lang="ru-RU" sz="2000" dirty="0" err="1"/>
              <a:t>процедури</a:t>
            </a:r>
            <a:r>
              <a:rPr lang="ru-RU" sz="2000" dirty="0"/>
              <a:t>, </a:t>
            </a:r>
            <a:r>
              <a:rPr lang="ru-RU" sz="2000" dirty="0" err="1"/>
              <a:t>цифровізацію</a:t>
            </a:r>
            <a:r>
              <a:rPr lang="ru-RU" sz="2000" dirty="0"/>
              <a:t> </a:t>
            </a:r>
            <a:r>
              <a:rPr lang="ru-RU" sz="2000" dirty="0" err="1"/>
              <a:t>більшості</a:t>
            </a:r>
            <a:r>
              <a:rPr lang="ru-RU" sz="2000" dirty="0"/>
              <a:t> процедур, та, як </a:t>
            </a:r>
            <a:r>
              <a:rPr lang="ru-RU" sz="2000" dirty="0" err="1"/>
              <a:t>наслідок</a:t>
            </a:r>
            <a:r>
              <a:rPr lang="ru-RU" sz="2000" dirty="0"/>
              <a:t>, </a:t>
            </a:r>
            <a:r>
              <a:rPr lang="ru-RU" sz="2000" dirty="0" smtClean="0"/>
              <a:t> </a:t>
            </a:r>
            <a:r>
              <a:rPr lang="ru-RU" sz="2000" dirty="0" err="1" smtClean="0"/>
              <a:t>мінімізацію</a:t>
            </a:r>
            <a:r>
              <a:rPr lang="ru-RU" sz="2000" dirty="0" smtClean="0"/>
              <a:t> </a:t>
            </a:r>
            <a:r>
              <a:rPr lang="ru-RU" sz="2000" dirty="0" err="1"/>
              <a:t>безпосередніх</a:t>
            </a:r>
            <a:r>
              <a:rPr lang="ru-RU" sz="2000" dirty="0"/>
              <a:t> </a:t>
            </a:r>
            <a:r>
              <a:rPr lang="ru-RU" sz="2000" dirty="0" err="1"/>
              <a:t>контактів</a:t>
            </a:r>
            <a:r>
              <a:rPr lang="ru-RU" sz="2000" dirty="0"/>
              <a:t> </a:t>
            </a:r>
            <a:r>
              <a:rPr lang="ru-RU" sz="2000" dirty="0" err="1"/>
              <a:t>представників</a:t>
            </a:r>
            <a:r>
              <a:rPr lang="ru-RU" sz="2000" dirty="0"/>
              <a:t> </a:t>
            </a:r>
            <a:r>
              <a:rPr lang="ru-RU" sz="2000" dirty="0" err="1"/>
              <a:t>влади</a:t>
            </a:r>
            <a:r>
              <a:rPr lang="ru-RU" sz="2000" dirty="0"/>
              <a:t> з особами,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ними </a:t>
            </a:r>
            <a:r>
              <a:rPr lang="ru-RU" sz="2000" dirty="0" err="1"/>
              <a:t>приймається</a:t>
            </a:r>
            <a:r>
              <a:rPr lang="ru-RU" sz="2000" dirty="0"/>
              <a:t> </a:t>
            </a:r>
            <a:r>
              <a:rPr lang="ru-RU" sz="2000" dirty="0" err="1"/>
              <a:t>рішення</a:t>
            </a:r>
            <a:r>
              <a:rPr lang="ru-RU" sz="20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79290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571</TotalTime>
  <Words>843</Words>
  <Application>Microsoft Office PowerPoint</Application>
  <PresentationFormat>Широкоэкранный</PresentationFormat>
  <Paragraphs>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Garamond</vt:lpstr>
      <vt:lpstr>Times New Roman</vt:lpstr>
      <vt:lpstr>Натуральные материалы</vt:lpstr>
      <vt:lpstr>Аналіз антикорупційної стратегії як основного програмного документу в антикорупційній сфері та шляхи її реалізації</vt:lpstr>
      <vt:lpstr>Міжнародні документи з протидії корупції, ратифіковані Україною:</vt:lpstr>
      <vt:lpstr>Міжнародні організації проти корупції, членом яких є Україна:</vt:lpstr>
      <vt:lpstr>. Індекс сприйняття корупції  (Corruption Perceptions Index, СРІ) </vt:lpstr>
      <vt:lpstr>Презентация PowerPoint</vt:lpstr>
      <vt:lpstr>Презентация PowerPoint</vt:lpstr>
      <vt:lpstr>Рекомендації Transparency International для України на 2020 рік:</vt:lpstr>
      <vt:lpstr>Презентация PowerPoint</vt:lpstr>
      <vt:lpstr>В основу розробки Антикорупційної стратегії покладено такі принципи:</vt:lpstr>
      <vt:lpstr>Презентация PowerPoint</vt:lpstr>
      <vt:lpstr>ЗАПОБІГАННЯ КОРУПЦІЇ У ПРІОРИТЕТНИХ СФЕРАХ </vt:lpstr>
      <vt:lpstr>Презентация PowerPoint</vt:lpstr>
      <vt:lpstr>Механізм реалізації Антикорупційної стратегії</vt:lpstr>
      <vt:lpstr>Моніторинг реалізації Антикорупційної стратегії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антикорупційної стратегії як основного програмного документу в антикорупційній сфері та шляхи її реалізації</dc:title>
  <dc:creator>User</dc:creator>
  <cp:lastModifiedBy>User</cp:lastModifiedBy>
  <cp:revision>9</cp:revision>
  <dcterms:created xsi:type="dcterms:W3CDTF">2020-09-15T05:04:46Z</dcterms:created>
  <dcterms:modified xsi:type="dcterms:W3CDTF">2020-10-25T15:48:04Z</dcterms:modified>
</cp:coreProperties>
</file>