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1" r:id="rId3"/>
    <p:sldId id="282" r:id="rId4"/>
    <p:sldId id="299" r:id="rId5"/>
    <p:sldId id="313" r:id="rId6"/>
    <p:sldId id="314" r:id="rId7"/>
    <p:sldId id="300" r:id="rId8"/>
    <p:sldId id="315" r:id="rId9"/>
    <p:sldId id="316" r:id="rId10"/>
    <p:sldId id="336" r:id="rId11"/>
    <p:sldId id="317" r:id="rId12"/>
    <p:sldId id="340" r:id="rId13"/>
    <p:sldId id="318" r:id="rId14"/>
    <p:sldId id="293" r:id="rId15"/>
    <p:sldId id="294" r:id="rId16"/>
    <p:sldId id="295" r:id="rId17"/>
    <p:sldId id="298" r:id="rId18"/>
    <p:sldId id="296" r:id="rId19"/>
    <p:sldId id="297" r:id="rId20"/>
    <p:sldId id="326" r:id="rId21"/>
    <p:sldId id="301" r:id="rId22"/>
    <p:sldId id="312" r:id="rId23"/>
    <p:sldId id="302" r:id="rId24"/>
    <p:sldId id="321" r:id="rId25"/>
    <p:sldId id="324" r:id="rId26"/>
    <p:sldId id="325" r:id="rId27"/>
    <p:sldId id="319" r:id="rId28"/>
    <p:sldId id="320" r:id="rId29"/>
    <p:sldId id="303" r:id="rId30"/>
    <p:sldId id="304" r:id="rId31"/>
    <p:sldId id="305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7" r:id="rId42"/>
    <p:sldId id="338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339" r:id="rId53"/>
    <p:sldId id="292" r:id="rId54"/>
    <p:sldId id="306" r:id="rId55"/>
    <p:sldId id="307" r:id="rId56"/>
    <p:sldId id="308" r:id="rId57"/>
    <p:sldId id="309" r:id="rId58"/>
    <p:sldId id="310" r:id="rId59"/>
    <p:sldId id="257" r:id="rId60"/>
    <p:sldId id="258" r:id="rId61"/>
    <p:sldId id="259" r:id="rId62"/>
    <p:sldId id="260" r:id="rId63"/>
    <p:sldId id="261" r:id="rId64"/>
    <p:sldId id="262" r:id="rId65"/>
    <p:sldId id="263" r:id="rId66"/>
    <p:sldId id="264" r:id="rId67"/>
    <p:sldId id="265" r:id="rId68"/>
    <p:sldId id="266" r:id="rId69"/>
    <p:sldId id="267" r:id="rId70"/>
    <p:sldId id="268" r:id="rId71"/>
    <p:sldId id="269" r:id="rId72"/>
    <p:sldId id="270" r:id="rId73"/>
    <p:sldId id="272" r:id="rId74"/>
    <p:sldId id="273" r:id="rId75"/>
    <p:sldId id="274" r:id="rId76"/>
    <p:sldId id="275" r:id="rId77"/>
    <p:sldId id="276" r:id="rId78"/>
    <p:sldId id="277" r:id="rId79"/>
    <p:sldId id="278" r:id="rId80"/>
    <p:sldId id="279" r:id="rId81"/>
    <p:sldId id="280" r:id="rId8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61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85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93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005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85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7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9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384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0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80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51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0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29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7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974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36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1B12694-63B2-49B3-841B-48E3C4C695CC}" type="datetimeFigureOut">
              <a:rPr lang="ru-RU" smtClean="0"/>
              <a:t>04.04.2023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23881-2284-4DA2-B083-E245AF33708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19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mailto:korrupcia.centr@gp.gov.ua" TargetMode="External"/><Relationship Id="rId3" Type="http://schemas.openxmlformats.org/officeDocument/2006/relationships/hyperlink" Target="https://nabu.gov.ua/zapytannya-vidpovidi" TargetMode="External"/><Relationship Id="rId7" Type="http://schemas.openxmlformats.org/officeDocument/2006/relationships/hyperlink" Target="https://www.gp.gov.ua/ua/tel_dov" TargetMode="External"/><Relationship Id="rId2" Type="http://schemas.openxmlformats.org/officeDocument/2006/relationships/hyperlink" Target="https://nazk.gov.ua/uk/povidomyty-pro-koruptsiy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p.gov.ua/" TargetMode="External"/><Relationship Id="rId5" Type="http://schemas.openxmlformats.org/officeDocument/2006/relationships/hyperlink" Target="https://nabu.gov.ua/povidomlennya-pro-korupciyne-kryminalne-pravoporushennya" TargetMode="External"/><Relationship Id="rId10" Type="http://schemas.openxmlformats.org/officeDocument/2006/relationships/hyperlink" Target="mailto:callcenter@ssu.gov.ua" TargetMode="External"/><Relationship Id="rId4" Type="http://schemas.openxmlformats.org/officeDocument/2006/relationships/hyperlink" Target="https://nabu.gov.ua/" TargetMode="External"/><Relationship Id="rId9" Type="http://schemas.openxmlformats.org/officeDocument/2006/relationships/hyperlink" Target="https://ssu.gov.ua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sz="5400" dirty="0"/>
              <a:t>Аналіз </a:t>
            </a:r>
            <a:r>
              <a:rPr lang="uk-UA" sz="5400"/>
              <a:t>антикорупційного </a:t>
            </a:r>
            <a:r>
              <a:rPr lang="uk-UA" sz="5400" smtClean="0"/>
              <a:t>законодавства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191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Законом </a:t>
            </a:r>
            <a:r>
              <a:rPr lang="ru-RU" dirty="0" err="1"/>
              <a:t>запроваджується</a:t>
            </a:r>
            <a:r>
              <a:rPr lang="ru-RU" dirty="0"/>
              <a:t> правове регулювання особливостей врегулювання </a:t>
            </a:r>
            <a:r>
              <a:rPr lang="ru-RU" dirty="0" err="1"/>
              <a:t>конфлікту</a:t>
            </a:r>
            <a:r>
              <a:rPr lang="ru-RU" dirty="0"/>
              <a:t> інтересів у діяльності окремих </a:t>
            </a:r>
            <a:r>
              <a:rPr lang="ru-RU" dirty="0" err="1"/>
              <a:t>категорій</a:t>
            </a:r>
            <a:r>
              <a:rPr lang="ru-RU" dirty="0"/>
              <a:t> осіб, порядку здійснення контролю та </a:t>
            </a:r>
            <a:r>
              <a:rPr lang="ru-RU" dirty="0" err="1"/>
              <a:t>повної</a:t>
            </a:r>
            <a:r>
              <a:rPr lang="ru-RU" dirty="0"/>
              <a:t> перевірки </a:t>
            </a:r>
            <a:r>
              <a:rPr lang="ru-RU" dirty="0" err="1"/>
              <a:t>декларацій</a:t>
            </a:r>
            <a:r>
              <a:rPr lang="ru-RU" dirty="0"/>
              <a:t>, моніторингу способу життя суб’єктів </a:t>
            </a:r>
            <a:r>
              <a:rPr lang="ru-RU" dirty="0" err="1"/>
              <a:t>декларування</a:t>
            </a:r>
            <a:r>
              <a:rPr lang="ru-RU" dirty="0"/>
              <a:t>, порядку здійснення деяких </a:t>
            </a:r>
            <a:r>
              <a:rPr lang="ru-RU" dirty="0" err="1"/>
              <a:t>додаткових</a:t>
            </a:r>
            <a:r>
              <a:rPr lang="ru-RU" dirty="0"/>
              <a:t> заходів фінансового контролю.</a:t>
            </a:r>
          </a:p>
          <a:p>
            <a:endParaRPr lang="ru-RU" dirty="0"/>
          </a:p>
          <a:p>
            <a:r>
              <a:rPr lang="ru-RU" dirty="0"/>
              <a:t>Законом також </a:t>
            </a:r>
            <a:r>
              <a:rPr lang="ru-RU" dirty="0" err="1"/>
              <a:t>встановлено</a:t>
            </a:r>
            <a:r>
              <a:rPr lang="ru-RU" dirty="0"/>
              <a:t> особливості проведення </a:t>
            </a:r>
            <a:r>
              <a:rPr lang="ru-RU" dirty="0" err="1"/>
              <a:t>повних</a:t>
            </a:r>
            <a:r>
              <a:rPr lang="ru-RU" dirty="0"/>
              <a:t> перевірок </a:t>
            </a:r>
            <a:r>
              <a:rPr lang="ru-RU" dirty="0" err="1"/>
              <a:t>декларацій</a:t>
            </a:r>
            <a:r>
              <a:rPr lang="ru-RU" dirty="0"/>
              <a:t> та моніторингу способу життя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суддів</a:t>
            </a:r>
            <a:r>
              <a:rPr lang="ru-RU" dirty="0"/>
              <a:t>, </a:t>
            </a:r>
            <a:r>
              <a:rPr lang="ru-RU" dirty="0" err="1"/>
              <a:t>суддів</a:t>
            </a:r>
            <a:r>
              <a:rPr lang="ru-RU" dirty="0"/>
              <a:t> Конституційного Суду України; </a:t>
            </a:r>
            <a:r>
              <a:rPr lang="ru-RU" dirty="0" err="1"/>
              <a:t>забезпечено</a:t>
            </a:r>
            <a:r>
              <a:rPr lang="ru-RU" dirty="0"/>
              <a:t> правове регулювання щодо відповідальності за </a:t>
            </a:r>
            <a:r>
              <a:rPr lang="ru-RU" dirty="0" err="1"/>
              <a:t>корупційні</a:t>
            </a:r>
            <a:r>
              <a:rPr lang="ru-RU" dirty="0"/>
              <a:t> та пов’язані з корупцією правопорушення.</a:t>
            </a:r>
          </a:p>
        </p:txBody>
      </p:sp>
    </p:spTree>
    <p:extLst>
      <p:ext uri="{BB962C8B-B14F-4D97-AF65-F5344CB8AC3E}">
        <p14:creationId xmlns:p14="http://schemas.microsoft.com/office/powerpoint/2010/main" val="2403515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13" y="2436019"/>
            <a:ext cx="6000750" cy="3429000"/>
          </a:xfrm>
        </p:spPr>
      </p:pic>
    </p:spTree>
    <p:extLst>
      <p:ext uri="{BB962C8B-B14F-4D97-AF65-F5344CB8AC3E}">
        <p14:creationId xmlns:p14="http://schemas.microsoft.com/office/powerpoint/2010/main" val="3328092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629" y="2245354"/>
            <a:ext cx="5590517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08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dirty="0"/>
              <a:t>Метою законопроекту є: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19200"/>
            <a:ext cx="8946541" cy="5029199"/>
          </a:xfrm>
        </p:spPr>
        <p:txBody>
          <a:bodyPr>
            <a:normAutofit fontScale="85000" lnSpcReduction="1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ru-RU" dirty="0" err="1">
                <a:latin typeface="PT Sans"/>
              </a:rPr>
              <a:t>внесення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змін</a:t>
            </a:r>
            <a:r>
              <a:rPr lang="ru-RU" dirty="0">
                <a:latin typeface="PT Sans"/>
              </a:rPr>
              <a:t> до Закону </a:t>
            </a:r>
            <a:r>
              <a:rPr lang="ru-RU" dirty="0" err="1">
                <a:latin typeface="PT Sans"/>
              </a:rPr>
              <a:t>України</a:t>
            </a:r>
            <a:r>
              <a:rPr lang="ru-RU" dirty="0">
                <a:latin typeface="PT Sans"/>
              </a:rPr>
              <a:t> “Про </a:t>
            </a:r>
            <a:r>
              <a:rPr lang="ru-RU" dirty="0" err="1">
                <a:latin typeface="PT Sans"/>
              </a:rPr>
              <a:t>запобігання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корупції</a:t>
            </a:r>
            <a:r>
              <a:rPr lang="ru-RU" dirty="0">
                <a:latin typeface="PT Sans"/>
              </a:rPr>
              <a:t>”, </a:t>
            </a:r>
            <a:r>
              <a:rPr lang="ru-RU" dirty="0" err="1">
                <a:latin typeface="PT Sans"/>
              </a:rPr>
              <a:t>якими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пропонується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забезпечити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повноцінне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функціонування</a:t>
            </a:r>
            <a:r>
              <a:rPr lang="ru-RU" dirty="0">
                <a:latin typeface="PT Sans"/>
              </a:rPr>
              <a:t> НАЗК, </a:t>
            </a:r>
            <a:r>
              <a:rPr lang="ru-RU" dirty="0" err="1">
                <a:latin typeface="PT Sans"/>
              </a:rPr>
              <a:t>наділити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його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необхідними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повноваженнями</a:t>
            </a:r>
            <a:r>
              <a:rPr lang="ru-RU" dirty="0">
                <a:latin typeface="PT Sans"/>
              </a:rPr>
              <a:t> та правами з метою </a:t>
            </a:r>
            <a:r>
              <a:rPr lang="ru-RU" dirty="0" err="1">
                <a:latin typeface="PT Sans"/>
              </a:rPr>
              <a:t>їх</a:t>
            </a:r>
            <a:r>
              <a:rPr lang="ru-RU" dirty="0">
                <a:latin typeface="PT Sans"/>
              </a:rPr>
              <a:t> </a:t>
            </a:r>
            <a:r>
              <a:rPr lang="ru-RU" dirty="0" err="1">
                <a:latin typeface="PT Sans"/>
              </a:rPr>
              <a:t>реалізації</a:t>
            </a:r>
            <a:r>
              <a:rPr lang="ru-RU" dirty="0">
                <a:latin typeface="PT Sans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err="1">
                <a:latin typeface="PT Sans"/>
              </a:rPr>
              <a:t>визначити</a:t>
            </a:r>
            <a:r>
              <a:rPr lang="ru-RU" dirty="0">
                <a:latin typeface="PT Sans"/>
              </a:rPr>
              <a:t> порядок </a:t>
            </a:r>
            <a:r>
              <a:rPr lang="ru-RU" dirty="0" err="1">
                <a:latin typeface="PT Sans"/>
              </a:rPr>
              <a:t>реагування</a:t>
            </a:r>
            <a:r>
              <a:rPr lang="ru-RU" dirty="0">
                <a:latin typeface="PT Sans"/>
              </a:rPr>
              <a:t> НАЗК на </a:t>
            </a:r>
            <a:r>
              <a:rPr lang="ru-RU" dirty="0" err="1">
                <a:latin typeface="PT Sans"/>
              </a:rPr>
              <a:t>виявлення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порушень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відповідного</a:t>
            </a:r>
            <a:r>
              <a:rPr lang="ru-RU" dirty="0">
                <a:latin typeface="PT Sans"/>
              </a:rPr>
              <a:t> закону, </a:t>
            </a:r>
            <a:r>
              <a:rPr lang="ru-RU" dirty="0" err="1">
                <a:latin typeface="PT Sans"/>
              </a:rPr>
              <a:t>виявлення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ознак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корупційних</a:t>
            </a:r>
            <a:r>
              <a:rPr lang="ru-RU" dirty="0">
                <a:latin typeface="PT Sans"/>
              </a:rPr>
              <a:t> та </a:t>
            </a:r>
            <a:r>
              <a:rPr lang="ru-RU" dirty="0" err="1">
                <a:latin typeface="PT Sans"/>
              </a:rPr>
              <a:t>пов’язаних</a:t>
            </a:r>
            <a:r>
              <a:rPr lang="ru-RU" dirty="0">
                <a:latin typeface="PT Sans"/>
              </a:rPr>
              <a:t> з </a:t>
            </a:r>
            <a:r>
              <a:rPr lang="ru-RU" dirty="0" err="1">
                <a:latin typeface="PT Sans"/>
              </a:rPr>
              <a:t>корупцією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правопорушень</a:t>
            </a:r>
            <a:r>
              <a:rPr lang="ru-RU" dirty="0">
                <a:latin typeface="PT Sans"/>
              </a:rPr>
              <a:t>, а </a:t>
            </a:r>
            <a:r>
              <a:rPr lang="ru-RU" dirty="0" err="1">
                <a:latin typeface="PT Sans"/>
              </a:rPr>
              <a:t>також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встановлення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деяких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особливостей</a:t>
            </a:r>
            <a:r>
              <a:rPr lang="ru-RU" dirty="0">
                <a:latin typeface="PT Sans"/>
              </a:rPr>
              <a:t> такого </a:t>
            </a:r>
            <a:r>
              <a:rPr lang="ru-RU" dirty="0" err="1">
                <a:latin typeface="PT Sans"/>
              </a:rPr>
              <a:t>реагування</a:t>
            </a:r>
            <a:r>
              <a:rPr lang="ru-RU" dirty="0">
                <a:latin typeface="PT Sans"/>
              </a:rPr>
              <a:t> у </a:t>
            </a:r>
            <a:r>
              <a:rPr lang="ru-RU" dirty="0" err="1">
                <a:latin typeface="PT Sans"/>
              </a:rPr>
              <a:t>разі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вчинення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відповідних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діянь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суддями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або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суддями</a:t>
            </a:r>
            <a:r>
              <a:rPr lang="ru-RU" dirty="0">
                <a:latin typeface="PT Sans"/>
              </a:rPr>
              <a:t> КСУ;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err="1">
                <a:latin typeface="PT Sans"/>
              </a:rPr>
              <a:t>передбачити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відкритий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цілодобовий</a:t>
            </a:r>
            <a:r>
              <a:rPr lang="ru-RU" dirty="0">
                <a:latin typeface="PT Sans"/>
              </a:rPr>
              <a:t> доступ до </a:t>
            </a:r>
            <a:r>
              <a:rPr lang="ru-RU" dirty="0" err="1">
                <a:latin typeface="PT Sans"/>
              </a:rPr>
              <a:t>Єдиного</a:t>
            </a:r>
            <a:r>
              <a:rPr lang="ru-RU" dirty="0">
                <a:latin typeface="PT Sans"/>
              </a:rPr>
              <a:t> державного </a:t>
            </a:r>
            <a:r>
              <a:rPr lang="ru-RU" dirty="0" err="1">
                <a:latin typeface="PT Sans"/>
              </a:rPr>
              <a:t>реєстру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декларацій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осіб</a:t>
            </a:r>
            <a:r>
              <a:rPr lang="ru-RU" dirty="0">
                <a:latin typeface="PT Sans"/>
              </a:rPr>
              <a:t>, </a:t>
            </a:r>
            <a:r>
              <a:rPr lang="ru-RU" dirty="0" err="1">
                <a:latin typeface="PT Sans"/>
              </a:rPr>
              <a:t>уповноважених</a:t>
            </a:r>
            <a:r>
              <a:rPr lang="ru-RU" dirty="0">
                <a:latin typeface="PT Sans"/>
              </a:rPr>
              <a:t> на </a:t>
            </a:r>
            <a:r>
              <a:rPr lang="ru-RU" dirty="0" err="1">
                <a:latin typeface="PT Sans"/>
              </a:rPr>
              <a:t>виконання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функцій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держави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або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місцевого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самоврядування</a:t>
            </a:r>
            <a:r>
              <a:rPr lang="ru-RU" dirty="0">
                <a:latin typeface="PT Sans"/>
              </a:rPr>
              <a:t>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err="1">
                <a:latin typeface="PT Sans"/>
              </a:rPr>
              <a:t>запровадити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правове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регулювання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щодо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особливостей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врегулювання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конфлікту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інтересів</a:t>
            </a:r>
            <a:r>
              <a:rPr lang="ru-RU" dirty="0">
                <a:latin typeface="PT Sans"/>
              </a:rPr>
              <a:t> у </a:t>
            </a:r>
            <a:r>
              <a:rPr lang="ru-RU" dirty="0" err="1">
                <a:latin typeface="PT Sans"/>
              </a:rPr>
              <a:t>діяльності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окремих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категорій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осіб</a:t>
            </a:r>
            <a:r>
              <a:rPr lang="ru-RU" dirty="0">
                <a:latin typeface="PT Sans"/>
              </a:rPr>
              <a:t>, порядку </a:t>
            </a:r>
            <a:r>
              <a:rPr lang="ru-RU" dirty="0" err="1">
                <a:latin typeface="PT Sans"/>
              </a:rPr>
              <a:t>здійснення</a:t>
            </a:r>
            <a:r>
              <a:rPr lang="ru-RU" dirty="0">
                <a:latin typeface="PT Sans"/>
              </a:rPr>
              <a:t> контролю та </a:t>
            </a:r>
            <a:r>
              <a:rPr lang="ru-RU" dirty="0" err="1">
                <a:latin typeface="PT Sans"/>
              </a:rPr>
              <a:t>повної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перевірки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декларацій</a:t>
            </a:r>
            <a:r>
              <a:rPr lang="ru-RU" dirty="0">
                <a:latin typeface="PT Sans"/>
              </a:rPr>
              <a:t>, </a:t>
            </a:r>
            <a:r>
              <a:rPr lang="ru-RU" dirty="0" err="1">
                <a:latin typeface="PT Sans"/>
              </a:rPr>
              <a:t>моніторингу</a:t>
            </a:r>
            <a:r>
              <a:rPr lang="ru-RU" dirty="0">
                <a:latin typeface="PT Sans"/>
              </a:rPr>
              <a:t> способу </a:t>
            </a:r>
            <a:r>
              <a:rPr lang="ru-RU" dirty="0" err="1">
                <a:latin typeface="PT Sans"/>
              </a:rPr>
              <a:t>життя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суб’єктів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декларування</a:t>
            </a:r>
            <a:r>
              <a:rPr lang="ru-RU" dirty="0">
                <a:latin typeface="PT Sans"/>
              </a:rPr>
              <a:t>; порядку </a:t>
            </a:r>
            <a:r>
              <a:rPr lang="ru-RU" dirty="0" err="1">
                <a:latin typeface="PT Sans"/>
              </a:rPr>
              <a:t>здійснення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деяких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додаткових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заходів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фінансового</a:t>
            </a:r>
            <a:r>
              <a:rPr lang="ru-RU" dirty="0">
                <a:latin typeface="PT Sans"/>
              </a:rPr>
              <a:t> контролю;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err="1">
                <a:latin typeface="PT Sans"/>
              </a:rPr>
              <a:t>встановити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особливості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проведення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повних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перевірок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декларацій</a:t>
            </a:r>
            <a:r>
              <a:rPr lang="ru-RU" dirty="0">
                <a:latin typeface="PT Sans"/>
              </a:rPr>
              <a:t> та </a:t>
            </a:r>
            <a:r>
              <a:rPr lang="ru-RU" dirty="0" err="1">
                <a:latin typeface="PT Sans"/>
              </a:rPr>
              <a:t>моніторингу</a:t>
            </a:r>
            <a:r>
              <a:rPr lang="ru-RU" dirty="0">
                <a:latin typeface="PT Sans"/>
              </a:rPr>
              <a:t> способу </a:t>
            </a:r>
            <a:r>
              <a:rPr lang="ru-RU" dirty="0" err="1">
                <a:latin typeface="PT Sans"/>
              </a:rPr>
              <a:t>життя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стосовно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суддів</a:t>
            </a:r>
            <a:r>
              <a:rPr lang="ru-RU" dirty="0">
                <a:latin typeface="PT Sans"/>
              </a:rPr>
              <a:t>, </a:t>
            </a:r>
            <a:r>
              <a:rPr lang="ru-RU" dirty="0" err="1">
                <a:latin typeface="PT Sans"/>
              </a:rPr>
              <a:t>суддів</a:t>
            </a:r>
            <a:r>
              <a:rPr lang="ru-RU" dirty="0">
                <a:latin typeface="PT Sans"/>
              </a:rPr>
              <a:t> КСУ;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dirty="0" err="1">
                <a:latin typeface="PT Sans"/>
              </a:rPr>
              <a:t>забезпечити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правове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регулювання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щодо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відповідальності</a:t>
            </a:r>
            <a:r>
              <a:rPr lang="ru-RU" dirty="0">
                <a:latin typeface="PT Sans"/>
              </a:rPr>
              <a:t> за </a:t>
            </a:r>
            <a:r>
              <a:rPr lang="ru-RU" dirty="0" err="1">
                <a:latin typeface="PT Sans"/>
              </a:rPr>
              <a:t>корупційні</a:t>
            </a:r>
            <a:r>
              <a:rPr lang="ru-RU" dirty="0">
                <a:latin typeface="PT Sans"/>
              </a:rPr>
              <a:t> та </a:t>
            </a:r>
            <a:r>
              <a:rPr lang="ru-RU" dirty="0" err="1">
                <a:latin typeface="PT Sans"/>
              </a:rPr>
              <a:t>пов’язані</a:t>
            </a:r>
            <a:r>
              <a:rPr lang="ru-RU" dirty="0">
                <a:latin typeface="PT Sans"/>
              </a:rPr>
              <a:t> з </a:t>
            </a:r>
            <a:r>
              <a:rPr lang="ru-RU" dirty="0" err="1">
                <a:latin typeface="PT Sans"/>
              </a:rPr>
              <a:t>корупцією</a:t>
            </a:r>
            <a:r>
              <a:rPr lang="ru-RU" dirty="0">
                <a:latin typeface="PT Sans"/>
              </a:rPr>
              <a:t> </a:t>
            </a:r>
            <a:r>
              <a:rPr lang="ru-RU" dirty="0" err="1">
                <a:latin typeface="PT Sans"/>
              </a:rPr>
              <a:t>правопорушення</a:t>
            </a:r>
            <a:r>
              <a:rPr lang="ru-RU" dirty="0">
                <a:latin typeface="PT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16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Закон </a:t>
            </a:r>
            <a:r>
              <a:rPr lang="ru-RU" sz="2800" dirty="0" err="1"/>
              <a:t>України</a:t>
            </a:r>
            <a:r>
              <a:rPr lang="ru-RU" sz="2800" dirty="0"/>
              <a:t> «Про </a:t>
            </a:r>
            <a:r>
              <a:rPr lang="ru-RU" sz="2800" dirty="0" err="1"/>
              <a:t>Національне</a:t>
            </a:r>
            <a:r>
              <a:rPr lang="ru-RU" sz="2800" dirty="0"/>
              <a:t> </a:t>
            </a:r>
            <a:r>
              <a:rPr lang="ru-RU" sz="2800" dirty="0" err="1"/>
              <a:t>антикорупційне</a:t>
            </a:r>
            <a:r>
              <a:rPr lang="ru-RU" sz="2800" dirty="0"/>
              <a:t> бюро </a:t>
            </a:r>
            <a:r>
              <a:rPr lang="ru-RU" sz="2800" dirty="0" err="1"/>
              <a:t>України</a:t>
            </a:r>
            <a:r>
              <a:rPr lang="ru-RU" sz="2800" dirty="0"/>
              <a:t>» </a:t>
            </a:r>
            <a:r>
              <a:rPr lang="ru-RU" sz="2800" dirty="0" err="1"/>
              <a:t>від</a:t>
            </a:r>
            <a:r>
              <a:rPr lang="ru-RU" sz="2800" dirty="0"/>
              <a:t> 14.10.2014 № 1698-VII</a:t>
            </a:r>
            <a:r>
              <a:rPr lang="ru-RU" dirty="0"/>
              <a:t>;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Національне</a:t>
            </a:r>
            <a:r>
              <a:rPr lang="ru-RU" dirty="0"/>
              <a:t> </a:t>
            </a:r>
            <a:r>
              <a:rPr lang="ru-RU" dirty="0" err="1"/>
              <a:t>антикорупційне</a:t>
            </a:r>
            <a:r>
              <a:rPr lang="ru-RU" dirty="0"/>
              <a:t> бюро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Національне</a:t>
            </a:r>
            <a:r>
              <a:rPr lang="ru-RU" dirty="0"/>
              <a:t> бюро) є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правоохоронним</a:t>
            </a:r>
            <a:r>
              <a:rPr lang="ru-RU" dirty="0"/>
              <a:t> органом, на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покладається</a:t>
            </a:r>
            <a:r>
              <a:rPr lang="ru-RU" dirty="0"/>
              <a:t> </a:t>
            </a:r>
            <a:r>
              <a:rPr lang="ru-RU" dirty="0" err="1"/>
              <a:t>попередження</a:t>
            </a:r>
            <a:r>
              <a:rPr lang="ru-RU" dirty="0"/>
              <a:t>, </a:t>
            </a:r>
            <a:r>
              <a:rPr lang="ru-RU" dirty="0" err="1"/>
              <a:t>виявлення</a:t>
            </a:r>
            <a:r>
              <a:rPr lang="ru-RU" dirty="0"/>
              <a:t>, </a:t>
            </a:r>
            <a:r>
              <a:rPr lang="ru-RU" dirty="0" err="1"/>
              <a:t>припинення</a:t>
            </a:r>
            <a:r>
              <a:rPr lang="ru-RU" dirty="0"/>
              <a:t>, </a:t>
            </a:r>
            <a:r>
              <a:rPr lang="ru-RU" dirty="0" err="1"/>
              <a:t>розслідування</a:t>
            </a:r>
            <a:r>
              <a:rPr lang="ru-RU" dirty="0"/>
              <a:t> та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корупційних</a:t>
            </a:r>
            <a:r>
              <a:rPr lang="ru-RU" dirty="0"/>
              <a:t> </a:t>
            </a:r>
            <a:r>
              <a:rPr lang="ru-RU" dirty="0" err="1"/>
              <a:t>правопорушень</a:t>
            </a:r>
            <a:r>
              <a:rPr lang="ru-RU" dirty="0"/>
              <a:t>, </a:t>
            </a:r>
            <a:r>
              <a:rPr lang="ru-RU" dirty="0" err="1"/>
              <a:t>віднесених</a:t>
            </a:r>
            <a:r>
              <a:rPr lang="ru-RU" dirty="0"/>
              <a:t> до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підслідності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вчиненню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356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dirty="0"/>
              <a:t>Закон України «Про прокуратуру» від </a:t>
            </a:r>
            <a:r>
              <a:rPr lang="ru-RU" sz="2400" dirty="0"/>
              <a:t>14 </a:t>
            </a:r>
            <a:r>
              <a:rPr lang="ru-RU" sz="2400" dirty="0" err="1"/>
              <a:t>жовтня</a:t>
            </a:r>
            <a:r>
              <a:rPr lang="ru-RU" sz="2400" dirty="0"/>
              <a:t> 2014 року</a:t>
            </a:r>
            <a:br>
              <a:rPr lang="ru-RU" sz="2400" dirty="0"/>
            </a:br>
            <a:r>
              <a:rPr lang="ru-RU" sz="2400" dirty="0"/>
              <a:t>№ 1697-VII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В </a:t>
            </a:r>
            <a:r>
              <a:rPr lang="ru-RU" dirty="0" err="1"/>
              <a:t>Офісі</a:t>
            </a:r>
            <a:r>
              <a:rPr lang="ru-RU" dirty="0"/>
              <a:t> Генерального прокурора </a:t>
            </a:r>
            <a:r>
              <a:rPr lang="ru-RU" dirty="0" err="1"/>
              <a:t>утворюється</a:t>
            </a:r>
            <a:r>
              <a:rPr lang="ru-RU" dirty="0"/>
              <a:t> (на правах </a:t>
            </a:r>
            <a:r>
              <a:rPr lang="ru-RU" dirty="0" err="1"/>
              <a:t>самостійного</a:t>
            </a:r>
            <a:r>
              <a:rPr lang="ru-RU" dirty="0"/>
              <a:t> структурного </a:t>
            </a:r>
            <a:r>
              <a:rPr lang="ru-RU" dirty="0" err="1"/>
              <a:t>підрозділу</a:t>
            </a:r>
            <a:r>
              <a:rPr lang="ru-RU" dirty="0"/>
              <a:t>) </a:t>
            </a:r>
            <a:r>
              <a:rPr lang="ru-RU" dirty="0" err="1"/>
              <a:t>Спеціалізована</a:t>
            </a:r>
            <a:r>
              <a:rPr lang="ru-RU" dirty="0"/>
              <a:t> </a:t>
            </a:r>
            <a:r>
              <a:rPr lang="ru-RU" dirty="0" err="1"/>
              <a:t>антикорупційна</a:t>
            </a:r>
            <a:r>
              <a:rPr lang="ru-RU" dirty="0"/>
              <a:t> прокуратура, на яку </a:t>
            </a:r>
            <a:r>
              <a:rPr lang="ru-RU" dirty="0" err="1"/>
              <a:t>покладаються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: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1)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нагляду</a:t>
            </a:r>
            <a:r>
              <a:rPr lang="ru-RU" dirty="0"/>
              <a:t> за </a:t>
            </a:r>
            <a:r>
              <a:rPr lang="ru-RU" dirty="0" err="1"/>
              <a:t>додержанням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проведення</a:t>
            </a:r>
            <a:r>
              <a:rPr lang="ru-RU" dirty="0"/>
              <a:t> оперативно-</a:t>
            </a:r>
            <a:r>
              <a:rPr lang="ru-RU" dirty="0" err="1"/>
              <a:t>розшукової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досудового</a:t>
            </a:r>
            <a:r>
              <a:rPr lang="ru-RU" dirty="0"/>
              <a:t> </a:t>
            </a:r>
            <a:r>
              <a:rPr lang="ru-RU" dirty="0" err="1"/>
              <a:t>розслідування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</a:t>
            </a:r>
            <a:r>
              <a:rPr lang="ru-RU" dirty="0" err="1"/>
              <a:t>антикорупційним</a:t>
            </a:r>
            <a:r>
              <a:rPr lang="ru-RU" dirty="0"/>
              <a:t> бюро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підтримання</a:t>
            </a:r>
            <a:r>
              <a:rPr lang="ru-RU" dirty="0"/>
              <a:t> державного </a:t>
            </a:r>
            <a:r>
              <a:rPr lang="ru-RU" dirty="0" err="1"/>
              <a:t>обвинувачення</a:t>
            </a:r>
            <a:r>
              <a:rPr lang="ru-RU" dirty="0"/>
              <a:t> у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провадженнях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3) </a:t>
            </a:r>
            <a:r>
              <a:rPr lang="ru-RU" dirty="0" err="1"/>
              <a:t>представництво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громадянина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в </a:t>
            </a:r>
            <a:r>
              <a:rPr lang="ru-RU" dirty="0" err="1"/>
              <a:t>суді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Законом і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корупційними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пов’язаними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правопорушеннями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представництво</a:t>
            </a:r>
            <a:r>
              <a:rPr lang="ru-RU" dirty="0"/>
              <a:t> у межах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у справах про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необґрунтованими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стягнення</a:t>
            </a:r>
            <a:r>
              <a:rPr lang="ru-RU" dirty="0"/>
              <a:t> в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838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25359"/>
          </a:xfrm>
        </p:spPr>
        <p:txBody>
          <a:bodyPr/>
          <a:lstStyle/>
          <a:p>
            <a:r>
              <a:rPr lang="uk-UA" sz="3200" dirty="0"/>
              <a:t>Закон України Про Вищий антикорупційний суд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9148" y="1755058"/>
            <a:ext cx="9120705" cy="4493341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антикорупційний</a:t>
            </a:r>
            <a:r>
              <a:rPr lang="ru-RU" dirty="0"/>
              <a:t> суд є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діючим</a:t>
            </a:r>
            <a:r>
              <a:rPr lang="ru-RU" dirty="0"/>
              <a:t> </a:t>
            </a:r>
            <a:r>
              <a:rPr lang="ru-RU" dirty="0" err="1"/>
              <a:t>вищим</a:t>
            </a:r>
            <a:r>
              <a:rPr lang="ru-RU" dirty="0"/>
              <a:t> </a:t>
            </a:r>
            <a:r>
              <a:rPr lang="ru-RU" dirty="0" err="1"/>
              <a:t>спеціалізованим</a:t>
            </a:r>
            <a:r>
              <a:rPr lang="ru-RU" dirty="0"/>
              <a:t> судом у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судоустрою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антикорупційний</a:t>
            </a:r>
            <a:r>
              <a:rPr lang="ru-RU" dirty="0"/>
              <a:t> суд є </a:t>
            </a:r>
            <a:r>
              <a:rPr lang="ru-RU" dirty="0" err="1"/>
              <a:t>юридичною</a:t>
            </a:r>
            <a:r>
              <a:rPr lang="ru-RU" dirty="0"/>
              <a:t> особою, </a:t>
            </a:r>
            <a:r>
              <a:rPr lang="ru-RU" dirty="0" err="1"/>
              <a:t>має</a:t>
            </a:r>
            <a:r>
              <a:rPr lang="ru-RU" dirty="0"/>
              <a:t> печатку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зображенням</a:t>
            </a:r>
            <a:r>
              <a:rPr lang="ru-RU" dirty="0"/>
              <a:t> Державного Герба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найменуванням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антикорупційний</a:t>
            </a:r>
            <a:r>
              <a:rPr lang="ru-RU" dirty="0"/>
              <a:t> суд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об’єктами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належать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0045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/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6 </a:t>
            </a:r>
            <a:r>
              <a:rPr lang="ru-RU" dirty="0" err="1"/>
              <a:t>жовтня</a:t>
            </a:r>
            <a:r>
              <a:rPr lang="ru-RU" dirty="0"/>
              <a:t> 2020 року о 10 ранку Велика палата </a:t>
            </a:r>
            <a:r>
              <a:rPr lang="ru-RU" dirty="0" err="1"/>
              <a:t>Конституційного</a:t>
            </a:r>
            <a:r>
              <a:rPr lang="ru-RU" dirty="0"/>
              <a:t> Суду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розпочала</a:t>
            </a:r>
            <a:r>
              <a:rPr lang="ru-RU" dirty="0"/>
              <a:t>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конституційності</a:t>
            </a:r>
            <a:r>
              <a:rPr lang="ru-RU" dirty="0"/>
              <a:t>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антикорупційний</a:t>
            </a:r>
            <a:r>
              <a:rPr lang="ru-RU" dirty="0"/>
              <a:t> суд».</a:t>
            </a:r>
          </a:p>
        </p:txBody>
      </p:sp>
    </p:spTree>
    <p:extLst>
      <p:ext uri="{BB962C8B-B14F-4D97-AF65-F5344CB8AC3E}">
        <p14:creationId xmlns:p14="http://schemas.microsoft.com/office/powerpoint/2010/main" val="2942050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06.10.2020</a:t>
            </a:r>
          </a:p>
          <a:p>
            <a:endParaRPr lang="ru-RU" dirty="0"/>
          </a:p>
          <a:p>
            <a:r>
              <a:rPr lang="ru-RU" dirty="0"/>
              <a:t>Велика палата </a:t>
            </a:r>
            <a:r>
              <a:rPr lang="ru-RU" dirty="0" err="1"/>
              <a:t>Конституційного</a:t>
            </a:r>
            <a:r>
              <a:rPr lang="ru-RU" dirty="0"/>
              <a:t> Суду </a:t>
            </a:r>
            <a:r>
              <a:rPr lang="ru-RU" dirty="0" err="1"/>
              <a:t>України</a:t>
            </a:r>
            <a:r>
              <a:rPr lang="ru-RU" dirty="0"/>
              <a:t> 6 </a:t>
            </a:r>
            <a:r>
              <a:rPr lang="ru-RU" dirty="0" err="1"/>
              <a:t>жовтня</a:t>
            </a:r>
            <a:r>
              <a:rPr lang="ru-RU" dirty="0"/>
              <a:t> на </a:t>
            </a:r>
            <a:r>
              <a:rPr lang="ru-RU" dirty="0" err="1"/>
              <a:t>відкритій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 пленарного </a:t>
            </a:r>
            <a:r>
              <a:rPr lang="ru-RU" dirty="0" err="1"/>
              <a:t>засідання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усного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</a:t>
            </a:r>
            <a:r>
              <a:rPr lang="ru-RU" dirty="0" err="1"/>
              <a:t>розглянула</a:t>
            </a:r>
            <a:r>
              <a:rPr lang="ru-RU" dirty="0"/>
              <a:t> справу за </a:t>
            </a:r>
            <a:r>
              <a:rPr lang="ru-RU" dirty="0" err="1"/>
              <a:t>конституційним</a:t>
            </a:r>
            <a:r>
              <a:rPr lang="ru-RU" dirty="0"/>
              <a:t> </a:t>
            </a:r>
            <a:r>
              <a:rPr lang="ru-RU" dirty="0" err="1"/>
              <a:t>поданням</a:t>
            </a:r>
            <a:r>
              <a:rPr lang="ru-RU" dirty="0"/>
              <a:t> 49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депутатів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</a:t>
            </a:r>
            <a:r>
              <a:rPr lang="ru-RU" dirty="0" err="1"/>
              <a:t>конституційності</a:t>
            </a:r>
            <a:r>
              <a:rPr lang="ru-RU" dirty="0"/>
              <a:t>)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антикорупційний</a:t>
            </a:r>
            <a:r>
              <a:rPr lang="ru-RU" dirty="0"/>
              <a:t> суд» </a:t>
            </a:r>
            <a:r>
              <a:rPr lang="ru-RU" dirty="0" err="1"/>
              <a:t>від</a:t>
            </a:r>
            <a:r>
              <a:rPr lang="ru-RU" dirty="0"/>
              <a:t> 7 </a:t>
            </a:r>
            <a:r>
              <a:rPr lang="ru-RU" dirty="0" err="1"/>
              <a:t>червня</a:t>
            </a:r>
            <a:r>
              <a:rPr lang="ru-RU" dirty="0"/>
              <a:t> 2018 року № 2447–</a:t>
            </a:r>
            <a:r>
              <a:rPr lang="en-US" dirty="0"/>
              <a:t>VIII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– Закон).</a:t>
            </a:r>
          </a:p>
        </p:txBody>
      </p:sp>
    </p:spTree>
    <p:extLst>
      <p:ext uri="{BB962C8B-B14F-4D97-AF65-F5344CB8AC3E}">
        <p14:creationId xmlns:p14="http://schemas.microsoft.com/office/powerpoint/2010/main" val="260040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58095"/>
          </a:xfrm>
        </p:spPr>
        <p:txBody>
          <a:bodyPr/>
          <a:lstStyle/>
          <a:p>
            <a:r>
              <a:rPr lang="uk-UA" sz="3200" dirty="0"/>
              <a:t>АРМА – </a:t>
            </a:r>
            <a:r>
              <a:rPr lang="uk-UA" sz="3200" dirty="0" err="1"/>
              <a:t>Агенство</a:t>
            </a:r>
            <a:r>
              <a:rPr lang="uk-UA" sz="3200" dirty="0"/>
              <a:t> з розвитку та менеджменту активів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Закон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Національне</a:t>
            </a:r>
            <a:r>
              <a:rPr lang="ru-RU" dirty="0"/>
              <a:t> агентство </a:t>
            </a:r>
            <a:r>
              <a:rPr lang="ru-RU" dirty="0" err="1"/>
              <a:t>України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, </a:t>
            </a:r>
            <a:r>
              <a:rPr lang="ru-RU" dirty="0" err="1"/>
              <a:t>розшуку</a:t>
            </a:r>
            <a:r>
              <a:rPr lang="ru-RU" dirty="0"/>
              <a:t> та </a:t>
            </a:r>
            <a:r>
              <a:rPr lang="ru-RU" dirty="0" err="1"/>
              <a:t>управління</a:t>
            </a:r>
            <a:r>
              <a:rPr lang="ru-RU" dirty="0"/>
              <a:t> активами, </a:t>
            </a:r>
            <a:r>
              <a:rPr lang="ru-RU" dirty="0" err="1"/>
              <a:t>одержаними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корупційних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злочинів</a:t>
            </a:r>
            <a:r>
              <a:rPr lang="ru-RU" dirty="0"/>
              <a:t>» </a:t>
            </a:r>
            <a:r>
              <a:rPr lang="ru-RU" dirty="0">
                <a:latin typeface="+mn-lt"/>
              </a:rPr>
              <a:t>10 листопада 2015 року № 772-VIII</a:t>
            </a:r>
          </a:p>
          <a:p>
            <a:r>
              <a:rPr lang="ru-RU" dirty="0" err="1">
                <a:latin typeface="+mn-lt"/>
              </a:rPr>
              <a:t>Національне</a:t>
            </a:r>
            <a:r>
              <a:rPr lang="ru-RU" dirty="0">
                <a:latin typeface="+mn-lt"/>
              </a:rPr>
              <a:t> агентство </a:t>
            </a:r>
            <a:r>
              <a:rPr lang="ru-RU" dirty="0" err="1">
                <a:latin typeface="+mn-lt"/>
              </a:rPr>
              <a:t>України</a:t>
            </a:r>
            <a:r>
              <a:rPr lang="ru-RU" dirty="0">
                <a:latin typeface="+mn-lt"/>
              </a:rPr>
              <a:t> з </a:t>
            </a:r>
            <a:r>
              <a:rPr lang="ru-RU" dirty="0" err="1">
                <a:latin typeface="+mn-lt"/>
              </a:rPr>
              <a:t>питань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виявлення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розшуку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управління</a:t>
            </a:r>
            <a:r>
              <a:rPr lang="ru-RU" dirty="0">
                <a:latin typeface="+mn-lt"/>
              </a:rPr>
              <a:t> активами, </a:t>
            </a:r>
            <a:r>
              <a:rPr lang="ru-RU" dirty="0" err="1">
                <a:latin typeface="+mn-lt"/>
              </a:rPr>
              <a:t>одержаними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корупційних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інших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злочинів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далі</a:t>
            </a:r>
            <a:r>
              <a:rPr lang="ru-RU" dirty="0">
                <a:latin typeface="+mn-lt"/>
              </a:rPr>
              <a:t> - </a:t>
            </a:r>
            <a:r>
              <a:rPr lang="ru-RU" dirty="0" err="1">
                <a:latin typeface="+mn-lt"/>
              </a:rPr>
              <a:t>Національне</a:t>
            </a:r>
            <a:r>
              <a:rPr lang="ru-RU" dirty="0">
                <a:latin typeface="+mn-lt"/>
              </a:rPr>
              <a:t> агентство), є </a:t>
            </a:r>
            <a:r>
              <a:rPr lang="ru-RU" dirty="0" err="1">
                <a:latin typeface="+mn-lt"/>
              </a:rPr>
              <a:t>центральним</a:t>
            </a:r>
            <a:r>
              <a:rPr lang="ru-RU" dirty="0">
                <a:latin typeface="+mn-lt"/>
              </a:rPr>
              <a:t> органом </a:t>
            </a:r>
            <a:r>
              <a:rPr lang="ru-RU" dirty="0" err="1">
                <a:latin typeface="+mn-lt"/>
              </a:rPr>
              <a:t>виконавчої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влади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спеціальним</a:t>
            </a:r>
            <a:r>
              <a:rPr lang="ru-RU" dirty="0">
                <a:latin typeface="+mn-lt"/>
              </a:rPr>
              <a:t> статусом, </a:t>
            </a: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забезпечує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формування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реалізацію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державної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політики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сфері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виявлення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розшуку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активів</a:t>
            </a:r>
            <a:r>
              <a:rPr lang="ru-RU" dirty="0">
                <a:latin typeface="+mn-lt"/>
              </a:rPr>
              <a:t>, на </a:t>
            </a:r>
            <a:r>
              <a:rPr lang="ru-RU" dirty="0" err="1">
                <a:latin typeface="+mn-lt"/>
              </a:rPr>
              <a:t>які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може</a:t>
            </a:r>
            <a:r>
              <a:rPr lang="ru-RU" dirty="0">
                <a:latin typeface="+mn-lt"/>
              </a:rPr>
              <a:t> бути </a:t>
            </a:r>
            <a:r>
              <a:rPr lang="ru-RU" dirty="0" err="1">
                <a:latin typeface="+mn-lt"/>
              </a:rPr>
              <a:t>накладено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арешт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кримінальному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провадженні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чи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справі</a:t>
            </a:r>
            <a:r>
              <a:rPr lang="ru-RU" dirty="0">
                <a:latin typeface="+mn-lt"/>
              </a:rPr>
              <a:t> про </a:t>
            </a:r>
            <a:r>
              <a:rPr lang="ru-RU" dirty="0" err="1">
                <a:latin typeface="+mn-lt"/>
              </a:rPr>
              <a:t>визнання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необґрунтованими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активів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їх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стягнення</a:t>
            </a:r>
            <a:r>
              <a:rPr lang="ru-RU" dirty="0">
                <a:latin typeface="+mn-lt"/>
              </a:rPr>
              <a:t> в </a:t>
            </a:r>
            <a:r>
              <a:rPr lang="ru-RU" dirty="0" err="1">
                <a:latin typeface="+mn-lt"/>
              </a:rPr>
              <a:t>дохід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держави</a:t>
            </a:r>
            <a:r>
              <a:rPr lang="ru-RU" dirty="0">
                <a:latin typeface="+mn-lt"/>
              </a:rPr>
              <a:t>, та/</a:t>
            </a:r>
            <a:r>
              <a:rPr lang="ru-RU" dirty="0" err="1">
                <a:latin typeface="+mn-lt"/>
              </a:rPr>
              <a:t>або</a:t>
            </a:r>
            <a:r>
              <a:rPr lang="ru-RU" dirty="0">
                <a:latin typeface="+mn-lt"/>
              </a:rPr>
              <a:t> з </a:t>
            </a:r>
            <a:r>
              <a:rPr lang="ru-RU" dirty="0" err="1">
                <a:latin typeface="+mn-lt"/>
              </a:rPr>
              <a:t>управління</a:t>
            </a:r>
            <a:r>
              <a:rPr lang="ru-RU" dirty="0">
                <a:latin typeface="+mn-lt"/>
              </a:rPr>
              <a:t> активами, на </a:t>
            </a:r>
            <a:r>
              <a:rPr lang="ru-RU" dirty="0" err="1">
                <a:latin typeface="+mn-lt"/>
              </a:rPr>
              <a:t>які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накладено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арешт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кримінальному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провадженні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чи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справі</a:t>
            </a:r>
            <a:r>
              <a:rPr lang="ru-RU" dirty="0">
                <a:latin typeface="+mn-lt"/>
              </a:rPr>
              <a:t> про </a:t>
            </a:r>
            <a:r>
              <a:rPr lang="ru-RU" dirty="0" err="1">
                <a:latin typeface="+mn-lt"/>
              </a:rPr>
              <a:t>визнання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необґрунтованими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активів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їх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стягнення</a:t>
            </a:r>
            <a:r>
              <a:rPr lang="ru-RU" dirty="0">
                <a:latin typeface="+mn-lt"/>
              </a:rPr>
              <a:t> в </a:t>
            </a:r>
            <a:r>
              <a:rPr lang="ru-RU" dirty="0" err="1">
                <a:latin typeface="+mn-lt"/>
              </a:rPr>
              <a:t>дохід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держави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або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які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конфісковано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кримінальному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провадженні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чи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стягнено</a:t>
            </a:r>
            <a:r>
              <a:rPr lang="ru-RU" dirty="0">
                <a:latin typeface="+mn-lt"/>
              </a:rPr>
              <a:t> за </a:t>
            </a:r>
            <a:r>
              <a:rPr lang="ru-RU" dirty="0" err="1">
                <a:latin typeface="+mn-lt"/>
              </a:rPr>
              <a:t>рішенням</a:t>
            </a:r>
            <a:r>
              <a:rPr lang="ru-RU" dirty="0">
                <a:latin typeface="+mn-lt"/>
              </a:rPr>
              <a:t> суду в </a:t>
            </a:r>
            <a:r>
              <a:rPr lang="ru-RU" dirty="0" err="1">
                <a:latin typeface="+mn-lt"/>
              </a:rPr>
              <a:t>дохід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держави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внаслідок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визнання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їх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необґрунтованими</a:t>
            </a:r>
            <a:r>
              <a:rPr lang="ru-RU"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165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0446"/>
          </a:xfrm>
        </p:spPr>
        <p:txBody>
          <a:bodyPr/>
          <a:lstStyle/>
          <a:p>
            <a:r>
              <a:rPr lang="ru-RU" dirty="0"/>
              <a:t>Про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413164"/>
            <a:ext cx="9403742" cy="4835235"/>
          </a:xfrm>
        </p:spPr>
        <p:txBody>
          <a:bodyPr/>
          <a:lstStyle/>
          <a:p>
            <a:r>
              <a:rPr lang="ru-RU" dirty="0" err="1"/>
              <a:t>корупція</a:t>
            </a:r>
            <a:r>
              <a:rPr lang="ru-RU" dirty="0"/>
              <a:t> - </a:t>
            </a:r>
            <a:r>
              <a:rPr lang="ru-RU" dirty="0" err="1"/>
              <a:t>використання</a:t>
            </a:r>
            <a:r>
              <a:rPr lang="ru-RU" dirty="0"/>
              <a:t> особою, </a:t>
            </a:r>
            <a:r>
              <a:rPr lang="ru-RU" dirty="0" err="1"/>
              <a:t>зазначеною</a:t>
            </a:r>
            <a:r>
              <a:rPr lang="ru-RU" dirty="0"/>
              <a:t> у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3 </a:t>
            </a:r>
            <a:r>
              <a:rPr lang="ru-RU" dirty="0" err="1"/>
              <a:t>цього</a:t>
            </a:r>
            <a:r>
              <a:rPr lang="ru-RU" dirty="0"/>
              <a:t> Закону,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пов’язаних</a:t>
            </a:r>
            <a:r>
              <a:rPr lang="ru-RU" dirty="0"/>
              <a:t> з ними </a:t>
            </a:r>
            <a:r>
              <a:rPr lang="ru-RU" dirty="0" err="1"/>
              <a:t>можливостей</a:t>
            </a:r>
            <a:r>
              <a:rPr lang="ru-RU" dirty="0"/>
              <a:t> з метою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неправомірної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обіцянки</a:t>
            </a:r>
            <a:r>
              <a:rPr lang="ru-RU" dirty="0"/>
              <a:t>/</a:t>
            </a:r>
            <a:r>
              <a:rPr lang="ru-RU" dirty="0" err="1"/>
              <a:t>пропозиції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для себе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обіцянка</a:t>
            </a:r>
            <a:r>
              <a:rPr lang="ru-RU" dirty="0"/>
              <a:t>/</a:t>
            </a:r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неправомірної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, </a:t>
            </a:r>
            <a:r>
              <a:rPr lang="ru-RU" dirty="0" err="1"/>
              <a:t>зазначеній</a:t>
            </a:r>
            <a:r>
              <a:rPr lang="ru-RU" dirty="0"/>
              <a:t> у </a:t>
            </a:r>
            <a:r>
              <a:rPr lang="ru-RU" dirty="0" err="1"/>
              <a:t>частині</a:t>
            </a:r>
            <a:r>
              <a:rPr lang="ru-RU" dirty="0"/>
              <a:t>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3 </a:t>
            </a:r>
            <a:r>
              <a:rPr lang="ru-RU" dirty="0" err="1"/>
              <a:t>цього</a:t>
            </a:r>
            <a:r>
              <a:rPr lang="ru-RU" dirty="0"/>
              <a:t> Закону,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вимогу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фізичним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юридичним</a:t>
            </a:r>
            <a:r>
              <a:rPr lang="ru-RU" dirty="0"/>
              <a:t> особам з метою </a:t>
            </a:r>
            <a:r>
              <a:rPr lang="ru-RU" dirty="0" err="1"/>
              <a:t>схилити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особу до </a:t>
            </a:r>
            <a:r>
              <a:rPr lang="ru-RU" dirty="0" err="1"/>
              <a:t>протиправного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пов’язаних</a:t>
            </a:r>
            <a:r>
              <a:rPr lang="ru-RU" dirty="0"/>
              <a:t> з ними </a:t>
            </a:r>
            <a:r>
              <a:rPr lang="ru-RU" dirty="0" err="1"/>
              <a:t>можливостей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66411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8646" y="2052638"/>
            <a:ext cx="7416484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340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rgbClr val="EBEBEB"/>
                </a:solidFill>
              </a:rPr>
              <a:t>НАЗК у </a:t>
            </a:r>
            <a:r>
              <a:rPr lang="ru-RU" sz="2800" dirty="0" err="1">
                <a:solidFill>
                  <a:srgbClr val="EBEBEB"/>
                </a:solidFill>
              </a:rPr>
              <a:t>своїй</a:t>
            </a:r>
            <a:r>
              <a:rPr lang="ru-RU" sz="2800" dirty="0">
                <a:solidFill>
                  <a:srgbClr val="EBEBEB"/>
                </a:solidFill>
              </a:rPr>
              <a:t> </a:t>
            </a:r>
            <a:r>
              <a:rPr lang="ru-RU" sz="2800" dirty="0" err="1">
                <a:solidFill>
                  <a:srgbClr val="EBEBEB"/>
                </a:solidFill>
              </a:rPr>
              <a:t>роботі</a:t>
            </a:r>
            <a:r>
              <a:rPr lang="ru-RU" sz="2800" dirty="0">
                <a:solidFill>
                  <a:srgbClr val="EBEBEB"/>
                </a:solidFill>
              </a:rPr>
              <a:t> з </a:t>
            </a:r>
            <a:r>
              <a:rPr lang="ru-RU" sz="2800" dirty="0" err="1">
                <a:solidFill>
                  <a:srgbClr val="EBEBEB"/>
                </a:solidFill>
              </a:rPr>
              <a:t>викривачами</a:t>
            </a:r>
            <a:r>
              <a:rPr lang="ru-RU" sz="2800" dirty="0">
                <a:solidFill>
                  <a:srgbClr val="EBEBEB"/>
                </a:solidFill>
              </a:rPr>
              <a:t> </a:t>
            </a:r>
            <a:r>
              <a:rPr lang="ru-RU" sz="2800" dirty="0" err="1">
                <a:solidFill>
                  <a:srgbClr val="EBEBEB"/>
                </a:solidFill>
              </a:rPr>
              <a:t>користується</a:t>
            </a:r>
            <a:r>
              <a:rPr lang="ru-RU" sz="2800" dirty="0">
                <a:solidFill>
                  <a:srgbClr val="EBEBEB"/>
                </a:solidFill>
              </a:rPr>
              <a:t> </a:t>
            </a:r>
            <a:r>
              <a:rPr lang="ru-RU" sz="2800" dirty="0" err="1">
                <a:solidFill>
                  <a:srgbClr val="EBEBEB"/>
                </a:solidFill>
              </a:rPr>
              <a:t>формулюванням</a:t>
            </a:r>
            <a:r>
              <a:rPr lang="ru-RU" sz="2800" dirty="0">
                <a:solidFill>
                  <a:srgbClr val="EBEBEB"/>
                </a:solidFill>
              </a:rPr>
              <a:t>, </a:t>
            </a:r>
            <a:r>
              <a:rPr lang="ru-RU" sz="2800" dirty="0" err="1">
                <a:solidFill>
                  <a:srgbClr val="EBEBEB"/>
                </a:solidFill>
              </a:rPr>
              <a:t>поданим</a:t>
            </a:r>
            <a:r>
              <a:rPr lang="ru-RU" sz="2800" dirty="0">
                <a:solidFill>
                  <a:srgbClr val="EBEBEB"/>
                </a:solidFill>
              </a:rPr>
              <a:t> у </a:t>
            </a:r>
            <a:r>
              <a:rPr lang="ru-RU" sz="2800" dirty="0" err="1">
                <a:solidFill>
                  <a:srgbClr val="EBEBEB"/>
                </a:solidFill>
              </a:rPr>
              <a:t>Законі</a:t>
            </a:r>
            <a:r>
              <a:rPr lang="ru-RU" sz="2800" dirty="0">
                <a:solidFill>
                  <a:srgbClr val="EBEBEB"/>
                </a:solidFill>
              </a:rPr>
              <a:t> </a:t>
            </a:r>
            <a:r>
              <a:rPr lang="ru-RU" sz="2800" dirty="0" err="1">
                <a:solidFill>
                  <a:srgbClr val="EBEBEB"/>
                </a:solidFill>
              </a:rPr>
              <a:t>України</a:t>
            </a:r>
            <a:r>
              <a:rPr lang="ru-RU" sz="2800" dirty="0">
                <a:solidFill>
                  <a:srgbClr val="EBEBEB"/>
                </a:solidFill>
              </a:rPr>
              <a:t> «Про </a:t>
            </a:r>
            <a:r>
              <a:rPr lang="ru-RU" sz="2800" dirty="0" err="1">
                <a:solidFill>
                  <a:srgbClr val="EBEBEB"/>
                </a:solidFill>
              </a:rPr>
              <a:t>запобігання</a:t>
            </a:r>
            <a:r>
              <a:rPr lang="ru-RU" sz="2800" dirty="0">
                <a:solidFill>
                  <a:srgbClr val="EBEBEB"/>
                </a:solidFill>
              </a:rPr>
              <a:t> </a:t>
            </a:r>
            <a:r>
              <a:rPr lang="ru-RU" sz="2800" dirty="0" err="1">
                <a:solidFill>
                  <a:srgbClr val="EBEBEB"/>
                </a:solidFill>
              </a:rPr>
              <a:t>корупції</a:t>
            </a:r>
            <a:r>
              <a:rPr lang="ru-RU" sz="2800" dirty="0">
                <a:solidFill>
                  <a:srgbClr val="EBEBEB"/>
                </a:solidFill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викривач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фізична</a:t>
            </a:r>
            <a:r>
              <a:rPr lang="ru-RU" dirty="0"/>
              <a:t> особа, яка:</a:t>
            </a:r>
          </a:p>
          <a:p>
            <a:endParaRPr lang="ru-RU" dirty="0"/>
          </a:p>
          <a:p>
            <a:r>
              <a:rPr lang="ru-RU" dirty="0" err="1"/>
              <a:t>Володіє</a:t>
            </a:r>
            <a:r>
              <a:rPr lang="ru-RU" dirty="0"/>
              <a:t> </a:t>
            </a:r>
            <a:r>
              <a:rPr lang="ru-RU" dirty="0" err="1"/>
              <a:t>інформацією</a:t>
            </a:r>
            <a:r>
              <a:rPr lang="ru-RU" dirty="0"/>
              <a:t> про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корупційних</a:t>
            </a:r>
            <a:r>
              <a:rPr lang="ru-RU" dirty="0"/>
              <a:t> </a:t>
            </a:r>
            <a:r>
              <a:rPr lang="ru-RU" dirty="0" err="1"/>
              <a:t>правопорушень</a:t>
            </a:r>
            <a:r>
              <a:rPr lang="ru-RU" dirty="0"/>
              <a:t> – </a:t>
            </a:r>
            <a:r>
              <a:rPr lang="ru-RU" dirty="0" err="1"/>
              <a:t>фактичними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 про </a:t>
            </a:r>
            <a:r>
              <a:rPr lang="ru-RU" dirty="0" err="1"/>
              <a:t>обставини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</a:t>
            </a:r>
            <a:r>
              <a:rPr lang="ru-RU" dirty="0" err="1"/>
              <a:t>місце</a:t>
            </a:r>
            <a:r>
              <a:rPr lang="ru-RU" dirty="0"/>
              <a:t> і час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та особу, яка вчинила </a:t>
            </a:r>
            <a:r>
              <a:rPr lang="ru-RU" dirty="0" err="1"/>
              <a:t>правопорушення</a:t>
            </a:r>
            <a:r>
              <a:rPr lang="ru-RU" dirty="0"/>
              <a:t>;</a:t>
            </a:r>
          </a:p>
          <a:p>
            <a:r>
              <a:rPr lang="ru-RU" dirty="0" err="1"/>
              <a:t>Переконана</a:t>
            </a:r>
            <a:r>
              <a:rPr lang="ru-RU" dirty="0"/>
              <a:t> у </a:t>
            </a:r>
            <a:r>
              <a:rPr lang="ru-RU" dirty="0" err="1"/>
              <a:t>достовірності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</a:t>
            </a:r>
          </a:p>
          <a:p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трудової</a:t>
            </a:r>
            <a:r>
              <a:rPr lang="ru-RU" dirty="0"/>
              <a:t>, </a:t>
            </a:r>
            <a:r>
              <a:rPr lang="ru-RU" dirty="0" err="1"/>
              <a:t>професійної</a:t>
            </a:r>
            <a:r>
              <a:rPr lang="ru-RU" dirty="0"/>
              <a:t>, </a:t>
            </a:r>
            <a:r>
              <a:rPr lang="ru-RU" dirty="0" err="1"/>
              <a:t>господарської</a:t>
            </a:r>
            <a:r>
              <a:rPr lang="ru-RU" dirty="0"/>
              <a:t>, </a:t>
            </a:r>
            <a:r>
              <a:rPr lang="ru-RU" dirty="0" err="1"/>
              <a:t>громадської</a:t>
            </a:r>
            <a:r>
              <a:rPr lang="ru-RU" dirty="0"/>
              <a:t>,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</a:t>
            </a:r>
          </a:p>
          <a:p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хоча</a:t>
            </a:r>
            <a:r>
              <a:rPr lang="ru-RU" dirty="0"/>
              <a:t> б одна з </a:t>
            </a:r>
            <a:r>
              <a:rPr lang="ru-RU" dirty="0" err="1"/>
              <a:t>цих</a:t>
            </a:r>
            <a:r>
              <a:rPr lang="ru-RU" dirty="0"/>
              <a:t> умов не </a:t>
            </a:r>
            <a:r>
              <a:rPr lang="ru-RU" dirty="0" err="1"/>
              <a:t>виконана</a:t>
            </a:r>
            <a:r>
              <a:rPr lang="ru-RU" dirty="0"/>
              <a:t>, особа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вважатися</a:t>
            </a:r>
            <a:r>
              <a:rPr lang="ru-RU" dirty="0"/>
              <a:t> </a:t>
            </a:r>
            <a:r>
              <a:rPr lang="ru-RU" dirty="0" err="1"/>
              <a:t>викривачем</a:t>
            </a:r>
            <a:r>
              <a:rPr lang="ru-RU" dirty="0"/>
              <a:t>, і НАЗК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254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ru-RU" sz="1800" dirty="0"/>
              <a:t>Проект закону </a:t>
            </a:r>
            <a:r>
              <a:rPr lang="ru-RU" sz="1800" dirty="0" err="1"/>
              <a:t>України</a:t>
            </a:r>
            <a:r>
              <a:rPr lang="ru-RU" sz="1800" dirty="0"/>
              <a:t> «Про </a:t>
            </a:r>
            <a:r>
              <a:rPr lang="ru-RU" sz="1800" dirty="0" err="1"/>
              <a:t>захист</a:t>
            </a:r>
            <a:r>
              <a:rPr lang="ru-RU" sz="1800" dirty="0"/>
              <a:t> </a:t>
            </a:r>
            <a:r>
              <a:rPr lang="ru-RU" sz="1800" dirty="0" err="1"/>
              <a:t>викривачів</a:t>
            </a:r>
            <a:r>
              <a:rPr lang="ru-RU" sz="1800" dirty="0"/>
              <a:t> і </a:t>
            </a:r>
            <a:r>
              <a:rPr lang="ru-RU" sz="1800" dirty="0" err="1"/>
              <a:t>розкриття</a:t>
            </a:r>
            <a:r>
              <a:rPr lang="ru-RU" sz="1800" dirty="0"/>
              <a:t> </a:t>
            </a:r>
            <a:r>
              <a:rPr lang="ru-RU" sz="1800" dirty="0" err="1"/>
              <a:t>інформації</a:t>
            </a:r>
            <a:r>
              <a:rPr lang="ru-RU" sz="1800" dirty="0"/>
              <a:t> про шкоду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загрозу</a:t>
            </a:r>
            <a:r>
              <a:rPr lang="ru-RU" sz="1800" dirty="0"/>
              <a:t> </a:t>
            </a:r>
            <a:r>
              <a:rPr lang="ru-RU" sz="1800" dirty="0" err="1"/>
              <a:t>суспільним</a:t>
            </a:r>
            <a:r>
              <a:rPr lang="ru-RU" sz="1800" dirty="0"/>
              <a:t> </a:t>
            </a:r>
            <a:r>
              <a:rPr lang="ru-RU" sz="1800" dirty="0" err="1"/>
              <a:t>інтересам</a:t>
            </a:r>
            <a:r>
              <a:rPr lang="ru-RU" sz="1800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634836"/>
            <a:ext cx="8946541" cy="4613563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викривач - </a:t>
            </a:r>
            <a:r>
              <a:rPr lang="ru-RU" dirty="0" err="1"/>
              <a:t>фізична</a:t>
            </a:r>
            <a:r>
              <a:rPr lang="ru-RU" dirty="0"/>
              <a:t> особа, яка за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обґрунтованого</a:t>
            </a:r>
            <a:r>
              <a:rPr lang="ru-RU" dirty="0"/>
              <a:t> </a:t>
            </a:r>
            <a:r>
              <a:rPr lang="ru-RU" dirty="0" err="1"/>
              <a:t>переконання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є </a:t>
            </a:r>
            <a:r>
              <a:rPr lang="ru-RU" dirty="0" err="1"/>
              <a:t>достовірною</a:t>
            </a:r>
            <a:r>
              <a:rPr lang="ru-RU" dirty="0"/>
              <a:t>, </a:t>
            </a:r>
            <a:r>
              <a:rPr lang="ru-RU" dirty="0" err="1"/>
              <a:t>розкрила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підтверджену</a:t>
            </a:r>
            <a:r>
              <a:rPr lang="ru-RU" dirty="0"/>
              <a:t> </a:t>
            </a:r>
            <a:r>
              <a:rPr lang="ru-RU" dirty="0" err="1"/>
              <a:t>реальними</a:t>
            </a:r>
            <a:r>
              <a:rPr lang="ru-RU" dirty="0"/>
              <a:t> </a:t>
            </a:r>
            <a:r>
              <a:rPr lang="ru-RU" dirty="0" err="1"/>
              <a:t>діями</a:t>
            </a:r>
            <a:r>
              <a:rPr lang="ru-RU" dirty="0"/>
              <a:t>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розкрити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шкоду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суспільним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з боку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стала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трудовою, </a:t>
            </a:r>
            <a:r>
              <a:rPr lang="ru-RU" dirty="0" err="1"/>
              <a:t>професійною</a:t>
            </a:r>
            <a:r>
              <a:rPr lang="ru-RU" dirty="0"/>
              <a:t>, </a:t>
            </a:r>
            <a:r>
              <a:rPr lang="ru-RU" dirty="0" err="1"/>
              <a:t>господарською</a:t>
            </a:r>
            <a:r>
              <a:rPr lang="ru-RU" dirty="0"/>
              <a:t>, </a:t>
            </a:r>
            <a:r>
              <a:rPr lang="ru-RU" dirty="0" err="1"/>
              <a:t>громадською</a:t>
            </a:r>
            <a:r>
              <a:rPr lang="ru-RU" dirty="0"/>
              <a:t>, </a:t>
            </a:r>
            <a:r>
              <a:rPr lang="ru-RU" dirty="0" err="1"/>
              <a:t>науковою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, </a:t>
            </a:r>
            <a:r>
              <a:rPr lang="ru-RU" dirty="0" err="1"/>
              <a:t>проходженням</a:t>
            </a:r>
            <a:r>
              <a:rPr lang="ru-RU" dirty="0"/>
              <a:t> нею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участю</a:t>
            </a:r>
            <a:r>
              <a:rPr lang="ru-RU" dirty="0"/>
              <a:t> у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законодавством</a:t>
            </a:r>
            <a:r>
              <a:rPr lang="ru-RU" dirty="0"/>
              <a:t> процедурах,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обов'язковими</a:t>
            </a:r>
            <a:r>
              <a:rPr lang="ru-RU" dirty="0"/>
              <a:t> для початку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проходження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інформація</a:t>
            </a:r>
            <a:r>
              <a:rPr lang="ru-RU" dirty="0"/>
              <a:t> про шкоду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суспільним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про:</a:t>
            </a:r>
          </a:p>
          <a:p>
            <a:endParaRPr lang="ru-RU" dirty="0"/>
          </a:p>
          <a:p>
            <a:r>
              <a:rPr lang="ru-RU" dirty="0" err="1"/>
              <a:t>порушення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 err="1"/>
              <a:t>кримінальне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незакінчене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 err="1"/>
              <a:t>аварії</a:t>
            </a:r>
            <a:r>
              <a:rPr lang="ru-RU" dirty="0"/>
              <a:t>, </a:t>
            </a:r>
            <a:r>
              <a:rPr lang="ru-RU" dirty="0" err="1"/>
              <a:t>катастрофи</a:t>
            </a:r>
            <a:r>
              <a:rPr lang="ru-RU" dirty="0"/>
              <a:t>,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надзвичайні</a:t>
            </a:r>
            <a:r>
              <a:rPr lang="ru-RU" dirty="0"/>
              <a:t> </a:t>
            </a:r>
            <a:r>
              <a:rPr lang="ru-RU" dirty="0" err="1"/>
              <a:t>події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сталися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небезпека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реально </a:t>
            </a:r>
            <a:r>
              <a:rPr lang="ru-RU" dirty="0" err="1"/>
              <a:t>виникла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продукти</a:t>
            </a:r>
            <a:r>
              <a:rPr lang="ru-RU" dirty="0"/>
              <a:t>, і </a:t>
            </a:r>
            <a:r>
              <a:rPr lang="ru-RU" dirty="0" err="1"/>
              <a:t>предмети</a:t>
            </a:r>
            <a:r>
              <a:rPr lang="ru-RU" dirty="0"/>
              <a:t> </a:t>
            </a:r>
            <a:r>
              <a:rPr lang="ru-RU" dirty="0" err="1"/>
              <a:t>побуту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</a:t>
            </a:r>
            <a:r>
              <a:rPr lang="ru-RU" dirty="0" err="1"/>
              <a:t>небезпечними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 і </a:t>
            </a:r>
            <a:r>
              <a:rPr lang="ru-RU" dirty="0" err="1"/>
              <a:t>здоров'я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 err="1"/>
              <a:t>адміністративне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; </a:t>
            </a:r>
            <a:r>
              <a:rPr lang="ru-RU" dirty="0" err="1"/>
              <a:t>дисциплінарний</a:t>
            </a:r>
            <a:r>
              <a:rPr lang="ru-RU" dirty="0"/>
              <a:t> проступок, </a:t>
            </a:r>
            <a:r>
              <a:rPr lang="ru-RU" dirty="0" err="1"/>
              <a:t>адміністративне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бездіяльність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владних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,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посадових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</a:t>
            </a:r>
            <a:r>
              <a:rPr lang="ru-RU" dirty="0" err="1"/>
              <a:t>завдано</a:t>
            </a:r>
            <a:r>
              <a:rPr lang="ru-RU" dirty="0"/>
              <a:t> шкоду </a:t>
            </a:r>
            <a:r>
              <a:rPr lang="ru-RU" dirty="0" err="1"/>
              <a:t>конституційному</a:t>
            </a:r>
            <a:r>
              <a:rPr lang="ru-RU" dirty="0"/>
              <a:t> устрою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життю</a:t>
            </a:r>
            <a:r>
              <a:rPr lang="ru-RU" dirty="0"/>
              <a:t>, </a:t>
            </a:r>
            <a:r>
              <a:rPr lang="ru-RU" dirty="0" err="1"/>
              <a:t>здоров'ю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безпеці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стану </a:t>
            </a:r>
            <a:r>
              <a:rPr lang="ru-RU" dirty="0" err="1"/>
              <a:t>довкілля</a:t>
            </a:r>
            <a:r>
              <a:rPr lang="ru-RU" dirty="0"/>
              <a:t>, миру і </a:t>
            </a:r>
            <a:r>
              <a:rPr lang="ru-RU" dirty="0" err="1"/>
              <a:t>безпеці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створено </a:t>
            </a:r>
            <a:r>
              <a:rPr lang="ru-RU" dirty="0" err="1"/>
              <a:t>реальну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3283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494282"/>
            <a:ext cx="9404723" cy="1400530"/>
          </a:xfrm>
        </p:spPr>
        <p:txBody>
          <a:bodyPr/>
          <a:lstStyle/>
          <a:p>
            <a:r>
              <a:rPr lang="ru-RU" sz="3200" dirty="0">
                <a:solidFill>
                  <a:srgbClr val="EBEBEB"/>
                </a:solidFill>
              </a:rPr>
              <a:t>Повідомити </a:t>
            </a:r>
            <a:r>
              <a:rPr lang="ru-RU" sz="3200" dirty="0" err="1">
                <a:solidFill>
                  <a:srgbClr val="EBEBEB"/>
                </a:solidFill>
              </a:rPr>
              <a:t>інформацію</a:t>
            </a:r>
            <a:r>
              <a:rPr lang="ru-RU" sz="3200" dirty="0">
                <a:solidFill>
                  <a:srgbClr val="EBEBEB"/>
                </a:solidFill>
              </a:rPr>
              <a:t> про </a:t>
            </a:r>
            <a:r>
              <a:rPr lang="ru-RU" sz="3200" dirty="0" err="1">
                <a:solidFill>
                  <a:srgbClr val="EBEBEB"/>
                </a:solidFill>
              </a:rPr>
              <a:t>корупційні</a:t>
            </a:r>
            <a:r>
              <a:rPr lang="ru-RU" sz="3200" dirty="0">
                <a:solidFill>
                  <a:srgbClr val="EBEBEB"/>
                </a:solidFill>
              </a:rPr>
              <a:t> </a:t>
            </a:r>
            <a:r>
              <a:rPr lang="ru-RU" sz="3200" dirty="0" err="1">
                <a:solidFill>
                  <a:srgbClr val="EBEBEB"/>
                </a:solidFill>
              </a:rPr>
              <a:t>порушення</a:t>
            </a:r>
            <a:r>
              <a:rPr lang="ru-RU" sz="3200" dirty="0">
                <a:solidFill>
                  <a:srgbClr val="EBEBEB"/>
                </a:solidFill>
              </a:rPr>
              <a:t> </a:t>
            </a:r>
            <a:r>
              <a:rPr lang="ru-RU" sz="3200" dirty="0" err="1">
                <a:solidFill>
                  <a:srgbClr val="EBEBEB"/>
                </a:solidFill>
              </a:rPr>
              <a:t>можна</a:t>
            </a:r>
            <a:r>
              <a:rPr lang="ru-RU" sz="3200" dirty="0">
                <a:solidFill>
                  <a:srgbClr val="EBEBEB"/>
                </a:solidFill>
              </a:rPr>
              <a:t> </a:t>
            </a:r>
            <a:r>
              <a:rPr lang="ru-RU" sz="3200" dirty="0" err="1">
                <a:solidFill>
                  <a:srgbClr val="EBEBEB"/>
                </a:solidFill>
              </a:rPr>
              <a:t>спеціальними</a:t>
            </a:r>
            <a:r>
              <a:rPr lang="ru-RU" sz="3200" dirty="0">
                <a:solidFill>
                  <a:srgbClr val="EBEBEB"/>
                </a:solidFill>
              </a:rPr>
              <a:t> каналами: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ru-RU" dirty="0">
                <a:solidFill>
                  <a:prstClr val="white"/>
                </a:solidFill>
              </a:rPr>
              <a:t>внутрішніми – </a:t>
            </a:r>
            <a:r>
              <a:rPr lang="ru-RU" dirty="0" err="1">
                <a:solidFill>
                  <a:prstClr val="white"/>
                </a:solidFill>
              </a:rPr>
              <a:t>керівнику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або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уповноваженому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підрозділу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чи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особі</a:t>
            </a:r>
            <a:r>
              <a:rPr lang="ru-RU" dirty="0">
                <a:solidFill>
                  <a:prstClr val="white"/>
                </a:solidFill>
              </a:rPr>
              <a:t> органу </a:t>
            </a:r>
            <a:r>
              <a:rPr lang="ru-RU" dirty="0" err="1">
                <a:solidFill>
                  <a:prstClr val="white"/>
                </a:solidFill>
              </a:rPr>
              <a:t>або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юридичної</a:t>
            </a:r>
            <a:r>
              <a:rPr lang="ru-RU" dirty="0">
                <a:solidFill>
                  <a:prstClr val="white"/>
                </a:solidFill>
              </a:rPr>
              <a:t> особи, де викривач </a:t>
            </a:r>
            <a:r>
              <a:rPr lang="ru-RU" dirty="0" err="1">
                <a:solidFill>
                  <a:prstClr val="white"/>
                </a:solidFill>
              </a:rPr>
              <a:t>працює</a:t>
            </a:r>
            <a:r>
              <a:rPr lang="ru-RU" dirty="0">
                <a:solidFill>
                  <a:prstClr val="white"/>
                </a:solidFill>
              </a:rPr>
              <a:t>;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ru-RU" dirty="0" err="1">
                <a:solidFill>
                  <a:prstClr val="white"/>
                </a:solidFill>
              </a:rPr>
              <a:t>регулярними</a:t>
            </a:r>
            <a:r>
              <a:rPr lang="ru-RU" dirty="0">
                <a:solidFill>
                  <a:prstClr val="white"/>
                </a:solidFill>
              </a:rPr>
              <a:t> – </a:t>
            </a:r>
            <a:r>
              <a:rPr lang="ru-RU" dirty="0" err="1">
                <a:solidFill>
                  <a:prstClr val="white"/>
                </a:solidFill>
              </a:rPr>
              <a:t>спеціально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уповноваженим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суб’єктам</a:t>
            </a:r>
            <a:r>
              <a:rPr lang="ru-RU" dirty="0">
                <a:solidFill>
                  <a:prstClr val="white"/>
                </a:solidFill>
              </a:rPr>
              <a:t> у </a:t>
            </a:r>
            <a:r>
              <a:rPr lang="ru-RU" dirty="0" err="1">
                <a:solidFill>
                  <a:prstClr val="white"/>
                </a:solidFill>
              </a:rPr>
              <a:t>сфері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протидії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корупції</a:t>
            </a:r>
            <a:r>
              <a:rPr lang="ru-RU" dirty="0">
                <a:solidFill>
                  <a:prstClr val="white"/>
                </a:solidFill>
              </a:rPr>
              <a:t>, органам </a:t>
            </a:r>
            <a:r>
              <a:rPr lang="ru-RU" dirty="0" err="1">
                <a:solidFill>
                  <a:prstClr val="white"/>
                </a:solidFill>
              </a:rPr>
              <a:t>досудового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розслідування</a:t>
            </a:r>
            <a:r>
              <a:rPr lang="ru-RU" dirty="0">
                <a:solidFill>
                  <a:prstClr val="white"/>
                </a:solidFill>
              </a:rPr>
              <a:t>, органам, </a:t>
            </a:r>
            <a:r>
              <a:rPr lang="ru-RU" dirty="0" err="1">
                <a:solidFill>
                  <a:prstClr val="white"/>
                </a:solidFill>
              </a:rPr>
              <a:t>відповідальним</a:t>
            </a:r>
            <a:r>
              <a:rPr lang="ru-RU" dirty="0">
                <a:solidFill>
                  <a:prstClr val="white"/>
                </a:solidFill>
              </a:rPr>
              <a:t> за </a:t>
            </a:r>
            <a:r>
              <a:rPr lang="ru-RU" dirty="0" err="1">
                <a:solidFill>
                  <a:prstClr val="white"/>
                </a:solidFill>
              </a:rPr>
              <a:t>здійснення</a:t>
            </a:r>
            <a:r>
              <a:rPr lang="ru-RU" dirty="0">
                <a:solidFill>
                  <a:prstClr val="white"/>
                </a:solidFill>
              </a:rPr>
              <a:t> контролю за </a:t>
            </a:r>
            <a:r>
              <a:rPr lang="ru-RU" dirty="0" err="1">
                <a:solidFill>
                  <a:prstClr val="white"/>
                </a:solidFill>
              </a:rPr>
              <a:t>дотриманням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законів</a:t>
            </a:r>
            <a:r>
              <a:rPr lang="ru-RU" dirty="0">
                <a:solidFill>
                  <a:prstClr val="white"/>
                </a:solidFill>
              </a:rPr>
              <a:t> у </a:t>
            </a:r>
            <a:r>
              <a:rPr lang="ru-RU" dirty="0" err="1">
                <a:solidFill>
                  <a:prstClr val="white"/>
                </a:solidFill>
              </a:rPr>
              <a:t>відповідних</a:t>
            </a:r>
            <a:r>
              <a:rPr lang="ru-RU" dirty="0">
                <a:solidFill>
                  <a:prstClr val="white"/>
                </a:solidFill>
              </a:rPr>
              <a:t> сферах, </a:t>
            </a:r>
            <a:r>
              <a:rPr lang="ru-RU" dirty="0" err="1">
                <a:solidFill>
                  <a:prstClr val="white"/>
                </a:solidFill>
              </a:rPr>
              <a:t>іншим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державним</a:t>
            </a:r>
            <a:r>
              <a:rPr lang="ru-RU" dirty="0">
                <a:solidFill>
                  <a:prstClr val="white"/>
                </a:solidFill>
              </a:rPr>
              <a:t> органам, </a:t>
            </a:r>
            <a:r>
              <a:rPr lang="ru-RU" dirty="0" err="1">
                <a:solidFill>
                  <a:prstClr val="white"/>
                </a:solidFill>
              </a:rPr>
              <a:t>установам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організаціям</a:t>
            </a:r>
            <a:r>
              <a:rPr lang="ru-RU" dirty="0">
                <a:solidFill>
                  <a:prstClr val="white"/>
                </a:solidFill>
              </a:rPr>
              <a:t>;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ru-RU" dirty="0" err="1">
                <a:solidFill>
                  <a:prstClr val="white"/>
                </a:solidFill>
              </a:rPr>
              <a:t>зовнішніми</a:t>
            </a:r>
            <a:r>
              <a:rPr lang="ru-RU" dirty="0">
                <a:solidFill>
                  <a:prstClr val="white"/>
                </a:solidFill>
              </a:rPr>
              <a:t> – через </a:t>
            </a:r>
            <a:r>
              <a:rPr lang="ru-RU" dirty="0" err="1">
                <a:solidFill>
                  <a:prstClr val="white"/>
                </a:solidFill>
              </a:rPr>
              <a:t>засоби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масової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інформації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журналістів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громадські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об’єднання</a:t>
            </a:r>
            <a:r>
              <a:rPr lang="ru-RU" dirty="0">
                <a:solidFill>
                  <a:prstClr val="white"/>
                </a:solidFill>
              </a:rPr>
              <a:t>, </a:t>
            </a:r>
            <a:r>
              <a:rPr lang="ru-RU" dirty="0" err="1">
                <a:solidFill>
                  <a:prstClr val="white"/>
                </a:solidFill>
              </a:rPr>
              <a:t>професійні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спілки</a:t>
            </a:r>
            <a:r>
              <a:rPr lang="ru-RU" dirty="0">
                <a:solidFill>
                  <a:prstClr val="white"/>
                </a:solidFill>
              </a:rPr>
              <a:t> </a:t>
            </a:r>
            <a:r>
              <a:rPr lang="ru-RU" dirty="0" err="1">
                <a:solidFill>
                  <a:prstClr val="white"/>
                </a:solidFill>
              </a:rPr>
              <a:t>тощо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450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542337"/>
          </a:xfrm>
        </p:spPr>
        <p:txBody>
          <a:bodyPr/>
          <a:lstStyle/>
          <a:p>
            <a:pPr algn="r" fontAlgn="base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Методичні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корупцію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викривачами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>
                <a:solidFill>
                  <a:srgbClr val="000000"/>
                </a:solidFill>
                <a:latin typeface="Roboto"/>
              </a:rPr>
              <a:t>ЗАТВЕРДЖЕНО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Roboto"/>
              </a:rPr>
            </a:br>
            <a:r>
              <a:rPr lang="ru-RU" sz="1800" i="1" dirty="0" err="1">
                <a:solidFill>
                  <a:srgbClr val="000000"/>
                </a:solidFill>
                <a:latin typeface="Roboto"/>
              </a:rPr>
              <a:t>Рішенням</a:t>
            </a:r>
            <a:r>
              <a:rPr lang="ru-RU" sz="18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latin typeface="Roboto"/>
              </a:rPr>
              <a:t>Національного</a:t>
            </a:r>
            <a:r>
              <a:rPr lang="ru-RU" sz="1800" i="1" dirty="0">
                <a:solidFill>
                  <a:srgbClr val="000000"/>
                </a:solidFill>
                <a:latin typeface="Roboto"/>
              </a:rPr>
              <a:t> агентства з </a:t>
            </a:r>
            <a:r>
              <a:rPr lang="ru-RU" sz="1800" i="1" dirty="0" err="1">
                <a:solidFill>
                  <a:srgbClr val="000000"/>
                </a:solidFill>
                <a:latin typeface="Roboto"/>
              </a:rPr>
              <a:t>питань</a:t>
            </a:r>
            <a:r>
              <a:rPr lang="ru-RU" sz="18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latin typeface="Roboto"/>
              </a:rPr>
              <a:t>запобігання</a:t>
            </a:r>
            <a:r>
              <a:rPr lang="ru-RU" sz="1800" i="1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latin typeface="Roboto"/>
              </a:rPr>
              <a:t>корупції</a:t>
            </a:r>
            <a:r>
              <a:rPr lang="ru-RU" sz="1800" dirty="0">
                <a:solidFill>
                  <a:srgbClr val="000000"/>
                </a:solidFill>
                <a:latin typeface="Roboto"/>
              </a:rPr>
              <a:t/>
            </a:r>
            <a:br>
              <a:rPr lang="ru-RU" sz="1800" dirty="0">
                <a:solidFill>
                  <a:srgbClr val="000000"/>
                </a:solidFill>
                <a:latin typeface="Roboto"/>
              </a:rPr>
            </a:br>
            <a:r>
              <a:rPr lang="ru-RU" sz="1800" i="1" dirty="0" err="1">
                <a:solidFill>
                  <a:srgbClr val="000000"/>
                </a:solidFill>
                <a:latin typeface="Roboto"/>
              </a:rPr>
              <a:t>від</a:t>
            </a:r>
            <a:r>
              <a:rPr lang="ru-RU" sz="1800" i="1" dirty="0">
                <a:solidFill>
                  <a:srgbClr val="000000"/>
                </a:solidFill>
                <a:latin typeface="Roboto"/>
              </a:rPr>
              <a:t> 06 </a:t>
            </a:r>
            <a:r>
              <a:rPr lang="ru-RU" sz="1800" i="1" dirty="0" err="1">
                <a:solidFill>
                  <a:srgbClr val="000000"/>
                </a:solidFill>
                <a:latin typeface="Roboto"/>
              </a:rPr>
              <a:t>липня</a:t>
            </a:r>
            <a:r>
              <a:rPr lang="ru-RU" sz="1800" i="1" dirty="0">
                <a:solidFill>
                  <a:srgbClr val="000000"/>
                </a:solidFill>
                <a:latin typeface="Roboto"/>
              </a:rPr>
              <a:t> 2017 року № 286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/>
            </a:r>
            <a:br>
              <a:rPr lang="ru-RU" dirty="0">
                <a:solidFill>
                  <a:srgbClr val="000000"/>
                </a:solidFill>
                <a:latin typeface="Roboto"/>
              </a:rPr>
            </a:br>
            <a:r>
              <a:rPr lang="ru-RU" dirty="0">
                <a:solidFill>
                  <a:srgbClr val="333333"/>
                </a:solidFill>
                <a:latin typeface="Roboto"/>
              </a:rPr>
              <a:t/>
            </a:r>
            <a:br>
              <a:rPr lang="ru-RU" dirty="0">
                <a:solidFill>
                  <a:srgbClr val="333333"/>
                </a:solidFill>
                <a:latin typeface="Roboto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898073"/>
            <a:ext cx="8946541" cy="4350326"/>
          </a:xfrm>
        </p:spPr>
        <p:txBody>
          <a:bodyPr/>
          <a:lstStyle/>
          <a:p>
            <a:r>
              <a:rPr lang="ru-RU" dirty="0" err="1"/>
              <a:t>Національне</a:t>
            </a:r>
            <a:r>
              <a:rPr lang="ru-RU" dirty="0"/>
              <a:t> агентство,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,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— </a:t>
            </a:r>
            <a:r>
              <a:rPr lang="ru-RU" dirty="0" err="1"/>
              <a:t>органи</a:t>
            </a:r>
            <a:r>
              <a:rPr lang="ru-RU" dirty="0"/>
              <a:t>)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для </a:t>
            </a:r>
            <a:r>
              <a:rPr lang="ru-RU" dirty="0" err="1"/>
              <a:t>повідомлень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працівниками</a:t>
            </a:r>
            <a:r>
              <a:rPr lang="ru-RU" dirty="0"/>
              <a:t> про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» (</a:t>
            </a:r>
            <a:r>
              <a:rPr lang="ru-RU" dirty="0" err="1"/>
              <a:t>далі</a:t>
            </a:r>
            <a:r>
              <a:rPr lang="ru-RU" dirty="0"/>
              <a:t> — Закон) </a:t>
            </a:r>
            <a:r>
              <a:rPr lang="ru-RU" dirty="0" err="1"/>
              <a:t>іншою</a:t>
            </a:r>
            <a:r>
              <a:rPr lang="ru-RU" dirty="0"/>
              <a:t> особою, </a:t>
            </a:r>
            <a:r>
              <a:rPr lang="ru-RU" dirty="0" err="1"/>
              <a:t>зокрема</a:t>
            </a:r>
            <a:r>
              <a:rPr lang="ru-RU" dirty="0"/>
              <a:t> через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телефонні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, </a:t>
            </a:r>
            <a:r>
              <a:rPr lang="ru-RU" dirty="0" err="1"/>
              <a:t>офіційні</a:t>
            </a:r>
            <a:r>
              <a:rPr lang="ru-RU" dirty="0"/>
              <a:t> веб-</a:t>
            </a:r>
            <a:r>
              <a:rPr lang="ru-RU" dirty="0" err="1"/>
              <a:t>сайти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04187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27937"/>
          </a:xfrm>
        </p:spPr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74618"/>
            <a:ext cx="8946541" cy="497378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Повідомлення про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Закону </a:t>
            </a:r>
            <a:r>
              <a:rPr lang="ru-RU" dirty="0" err="1"/>
              <a:t>може</a:t>
            </a:r>
            <a:r>
              <a:rPr lang="ru-RU" dirty="0"/>
              <a:t> бути як </a:t>
            </a:r>
            <a:r>
              <a:rPr lang="ru-RU" dirty="0" err="1"/>
              <a:t>письмовим</a:t>
            </a:r>
            <a:r>
              <a:rPr lang="ru-RU" dirty="0"/>
              <a:t>, так і </a:t>
            </a:r>
            <a:r>
              <a:rPr lang="ru-RU" dirty="0" err="1"/>
              <a:t>усним</a:t>
            </a:r>
            <a:r>
              <a:rPr lang="ru-RU" dirty="0"/>
              <a:t>.</a:t>
            </a:r>
          </a:p>
          <a:p>
            <a:r>
              <a:rPr lang="ru-RU" dirty="0" err="1"/>
              <a:t>Письмове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надійти</a:t>
            </a:r>
            <a:r>
              <a:rPr lang="ru-RU" dirty="0"/>
              <a:t>:</a:t>
            </a:r>
          </a:p>
          <a:p>
            <a:r>
              <a:rPr lang="ru-RU" dirty="0" err="1"/>
              <a:t>поштою</a:t>
            </a:r>
            <a:r>
              <a:rPr lang="ru-RU" dirty="0"/>
              <a:t>;</a:t>
            </a:r>
          </a:p>
          <a:p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викривача</a:t>
            </a:r>
            <a:r>
              <a:rPr lang="ru-RU" dirty="0"/>
              <a:t> </a:t>
            </a:r>
            <a:r>
              <a:rPr lang="ru-RU" dirty="0" err="1"/>
              <a:t>особисто</a:t>
            </a:r>
            <a:r>
              <a:rPr lang="ru-RU" dirty="0"/>
              <a:t> до </a:t>
            </a:r>
            <a:r>
              <a:rPr lang="ru-RU" dirty="0" err="1"/>
              <a:t>канцелярії</a:t>
            </a:r>
            <a:r>
              <a:rPr lang="ru-RU" dirty="0"/>
              <a:t>, у </a:t>
            </a:r>
            <a:r>
              <a:rPr lang="ru-RU" dirty="0" err="1"/>
              <a:t>скриньку</a:t>
            </a:r>
            <a:r>
              <a:rPr lang="ru-RU" dirty="0"/>
              <a:t> для </a:t>
            </a:r>
            <a:r>
              <a:rPr lang="ru-RU" dirty="0" err="1"/>
              <a:t>кореспонденції</a:t>
            </a:r>
            <a:r>
              <a:rPr lang="ru-RU" dirty="0"/>
              <a:t> органу </a:t>
            </a:r>
            <a:r>
              <a:rPr lang="ru-RU" dirty="0" err="1"/>
              <a:t>або</a:t>
            </a:r>
            <a:r>
              <a:rPr lang="ru-RU" dirty="0"/>
              <a:t> на </a:t>
            </a:r>
            <a:r>
              <a:rPr lang="ru-RU" dirty="0" err="1"/>
              <a:t>особистому</a:t>
            </a:r>
            <a:r>
              <a:rPr lang="ru-RU" dirty="0"/>
              <a:t> </a:t>
            </a:r>
            <a:r>
              <a:rPr lang="ru-RU" dirty="0" err="1"/>
              <a:t>прийомі</a:t>
            </a:r>
            <a:r>
              <a:rPr lang="ru-RU" dirty="0"/>
              <a:t>;</a:t>
            </a:r>
          </a:p>
          <a:p>
            <a:r>
              <a:rPr lang="ru-RU" dirty="0"/>
              <a:t>через веб-сайт органу;</a:t>
            </a:r>
          </a:p>
          <a:p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.</a:t>
            </a:r>
          </a:p>
          <a:p>
            <a:r>
              <a:rPr lang="ru-RU" dirty="0" err="1"/>
              <a:t>Усне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надійти</a:t>
            </a:r>
            <a:r>
              <a:rPr lang="ru-RU" dirty="0"/>
              <a:t> через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телефонні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.</a:t>
            </a:r>
          </a:p>
          <a:p>
            <a:r>
              <a:rPr lang="ru-RU" dirty="0" err="1"/>
              <a:t>Рекомендується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механізм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повідомлень</a:t>
            </a:r>
            <a:r>
              <a:rPr lang="ru-RU" dirty="0"/>
              <a:t> органу:</a:t>
            </a:r>
          </a:p>
          <a:p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безкоштовним</a:t>
            </a:r>
            <a:r>
              <a:rPr lang="ru-RU" dirty="0"/>
              <a:t>;</a:t>
            </a:r>
          </a:p>
          <a:p>
            <a:r>
              <a:rPr lang="ru-RU" dirty="0" err="1"/>
              <a:t>був</a:t>
            </a:r>
            <a:r>
              <a:rPr lang="ru-RU" dirty="0"/>
              <a:t> легко </a:t>
            </a:r>
            <a:r>
              <a:rPr lang="ru-RU" dirty="0" err="1"/>
              <a:t>доступним</a:t>
            </a:r>
            <a:r>
              <a:rPr lang="ru-RU" dirty="0"/>
              <a:t> і </a:t>
            </a:r>
            <a:r>
              <a:rPr lang="ru-RU" dirty="0" err="1"/>
              <a:t>орієнтованим</a:t>
            </a:r>
            <a:r>
              <a:rPr lang="ru-RU" dirty="0"/>
              <a:t> на те,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бар’єри</a:t>
            </a:r>
            <a:r>
              <a:rPr lang="ru-RU" dirty="0"/>
              <a:t> для </a:t>
            </a:r>
            <a:r>
              <a:rPr lang="ru-RU" dirty="0" err="1"/>
              <a:t>викривачів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побоюються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з </a:t>
            </a:r>
            <a:r>
              <a:rPr lang="ru-RU" dirty="0" err="1"/>
              <a:t>особливими</a:t>
            </a:r>
            <a:r>
              <a:rPr lang="ru-RU" dirty="0"/>
              <a:t> потребами;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002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46111" y="406999"/>
            <a:ext cx="9404723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706582"/>
            <a:ext cx="8946541" cy="5541817"/>
          </a:xfrm>
        </p:spPr>
        <p:txBody>
          <a:bodyPr>
            <a:normAutofit/>
          </a:bodyPr>
          <a:lstStyle/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ru-RU" sz="1300" dirty="0">
                <a:solidFill>
                  <a:prstClr val="white"/>
                </a:solidFill>
              </a:rPr>
              <a:t>забезпечував широкий </a:t>
            </a:r>
            <a:r>
              <a:rPr lang="ru-RU" sz="1300" dirty="0" err="1">
                <a:solidFill>
                  <a:prstClr val="white"/>
                </a:solidFill>
              </a:rPr>
              <a:t>діапазон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можливостей</a:t>
            </a:r>
            <a:r>
              <a:rPr lang="ru-RU" sz="1300" dirty="0">
                <a:solidFill>
                  <a:prstClr val="white"/>
                </a:solidFill>
              </a:rPr>
              <a:t> для контакту </a:t>
            </a:r>
            <a:r>
              <a:rPr lang="ru-RU" sz="1300" dirty="0" err="1">
                <a:solidFill>
                  <a:prstClr val="white"/>
                </a:solidFill>
              </a:rPr>
              <a:t>викривача</a:t>
            </a:r>
            <a:r>
              <a:rPr lang="ru-RU" sz="1300" dirty="0">
                <a:solidFill>
                  <a:prstClr val="white"/>
                </a:solidFill>
              </a:rPr>
              <a:t> з органом;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ru-RU" sz="1300" dirty="0">
                <a:solidFill>
                  <a:prstClr val="white"/>
                </a:solidFill>
              </a:rPr>
              <a:t>забезпечував </a:t>
            </a:r>
            <a:r>
              <a:rPr lang="ru-RU" sz="1300" dirty="0" err="1">
                <a:solidFill>
                  <a:prstClr val="white"/>
                </a:solidFill>
              </a:rPr>
              <a:t>конфіденційність</a:t>
            </a:r>
            <a:r>
              <a:rPr lang="ru-RU" sz="1300" dirty="0">
                <a:solidFill>
                  <a:prstClr val="white"/>
                </a:solidFill>
              </a:rPr>
              <a:t> та </a:t>
            </a:r>
            <a:r>
              <a:rPr lang="ru-RU" sz="1300" dirty="0" err="1">
                <a:solidFill>
                  <a:prstClr val="white"/>
                </a:solidFill>
              </a:rPr>
              <a:t>можливість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надання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повідомлень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анонімно</a:t>
            </a:r>
            <a:r>
              <a:rPr lang="ru-RU" sz="1300" dirty="0">
                <a:solidFill>
                  <a:prstClr val="white"/>
                </a:solidFill>
              </a:rPr>
              <a:t>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ru-RU" sz="1300" dirty="0" err="1">
                <a:solidFill>
                  <a:prstClr val="white"/>
                </a:solidFill>
              </a:rPr>
              <a:t>Такі</a:t>
            </a:r>
            <a:r>
              <a:rPr lang="ru-RU" sz="1300" dirty="0">
                <a:solidFill>
                  <a:prstClr val="white"/>
                </a:solidFill>
              </a:rPr>
              <a:t> канали </a:t>
            </a:r>
            <a:r>
              <a:rPr lang="ru-RU" sz="1300" dirty="0" err="1">
                <a:solidFill>
                  <a:prstClr val="white"/>
                </a:solidFill>
              </a:rPr>
              <a:t>надання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повідомлень</a:t>
            </a:r>
            <a:r>
              <a:rPr lang="ru-RU" sz="1300" dirty="0">
                <a:solidFill>
                  <a:prstClr val="white"/>
                </a:solidFill>
              </a:rPr>
              <a:t> органу, як через веб-сайт, </a:t>
            </a:r>
            <a:r>
              <a:rPr lang="ru-RU" sz="1300" dirty="0" err="1">
                <a:solidFill>
                  <a:prstClr val="white"/>
                </a:solidFill>
              </a:rPr>
              <a:t>засоби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електронного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зв’язку</a:t>
            </a:r>
            <a:r>
              <a:rPr lang="ru-RU" sz="1300" dirty="0">
                <a:solidFill>
                  <a:prstClr val="white"/>
                </a:solidFill>
              </a:rPr>
              <a:t>, </a:t>
            </a:r>
            <a:r>
              <a:rPr lang="ru-RU" sz="1300" dirty="0" err="1">
                <a:solidFill>
                  <a:prstClr val="white"/>
                </a:solidFill>
              </a:rPr>
              <a:t>спеціальні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телефонні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лінії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пропонуємо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зв’язувати</a:t>
            </a:r>
            <a:r>
              <a:rPr lang="ru-RU" sz="1300" dirty="0">
                <a:solidFill>
                  <a:prstClr val="white"/>
                </a:solidFill>
              </a:rPr>
              <a:t> з </a:t>
            </a:r>
            <a:r>
              <a:rPr lang="ru-RU" sz="1300" dirty="0" err="1">
                <a:solidFill>
                  <a:prstClr val="white"/>
                </a:solidFill>
              </a:rPr>
              <a:t>уповноваженим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підрозділом</a:t>
            </a:r>
            <a:r>
              <a:rPr lang="ru-RU" sz="1300" dirty="0">
                <a:solidFill>
                  <a:prstClr val="white"/>
                </a:solidFill>
              </a:rPr>
              <a:t> (особою) органу.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ru-RU" sz="1300" dirty="0" err="1">
                <a:solidFill>
                  <a:prstClr val="white"/>
                </a:solidFill>
              </a:rPr>
              <a:t>Додаткові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рекомендації</a:t>
            </a:r>
            <a:r>
              <a:rPr lang="ru-RU" sz="1300" dirty="0">
                <a:solidFill>
                  <a:prstClr val="white"/>
                </a:solidFill>
              </a:rPr>
              <a:t> для </a:t>
            </a:r>
            <a:r>
              <a:rPr lang="ru-RU" sz="1300" dirty="0" err="1">
                <a:solidFill>
                  <a:prstClr val="white"/>
                </a:solidFill>
              </a:rPr>
              <a:t>ефективного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надання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повідомлень</a:t>
            </a:r>
            <a:r>
              <a:rPr lang="ru-RU" sz="1300" dirty="0">
                <a:solidFill>
                  <a:prstClr val="white"/>
                </a:solidFill>
              </a:rPr>
              <a:t> через: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ru-RU" sz="1300" dirty="0">
                <a:solidFill>
                  <a:prstClr val="white"/>
                </a:solidFill>
              </a:rPr>
              <a:t>веб-сайт органу: </a:t>
            </a:r>
            <a:r>
              <a:rPr lang="ru-RU" sz="1300" dirty="0" err="1">
                <a:solidFill>
                  <a:prstClr val="white"/>
                </a:solidFill>
              </a:rPr>
              <a:t>рекомендується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розробити</a:t>
            </a:r>
            <a:r>
              <a:rPr lang="ru-RU" sz="1300" dirty="0">
                <a:solidFill>
                  <a:prstClr val="white"/>
                </a:solidFill>
              </a:rPr>
              <a:t> веб-</a:t>
            </a:r>
            <a:r>
              <a:rPr lang="ru-RU" sz="1300" dirty="0" err="1">
                <a:solidFill>
                  <a:prstClr val="white"/>
                </a:solidFill>
              </a:rPr>
              <a:t>інтерфейс</a:t>
            </a:r>
            <a:r>
              <a:rPr lang="ru-RU" sz="1300" dirty="0">
                <a:solidFill>
                  <a:prstClr val="white"/>
                </a:solidFill>
              </a:rPr>
              <a:t>, </a:t>
            </a:r>
            <a:r>
              <a:rPr lang="ru-RU" sz="1300" dirty="0" err="1">
                <a:solidFill>
                  <a:prstClr val="white"/>
                </a:solidFill>
              </a:rPr>
              <a:t>який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забезпечує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послідовне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надання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вказівок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викривачам</a:t>
            </a:r>
            <a:r>
              <a:rPr lang="ru-RU" sz="1300" dirty="0">
                <a:solidFill>
                  <a:prstClr val="white"/>
                </a:solidFill>
              </a:rPr>
              <a:t>. Веб-сайт </a:t>
            </a:r>
            <a:r>
              <a:rPr lang="ru-RU" sz="1300" dirty="0" err="1">
                <a:solidFill>
                  <a:prstClr val="white"/>
                </a:solidFill>
              </a:rPr>
              <a:t>Національного</a:t>
            </a:r>
            <a:r>
              <a:rPr lang="ru-RU" sz="1300" dirty="0">
                <a:solidFill>
                  <a:prstClr val="white"/>
                </a:solidFill>
              </a:rPr>
              <a:t> агентства </a:t>
            </a:r>
            <a:r>
              <a:rPr lang="ru-RU" sz="1300" dirty="0" err="1">
                <a:solidFill>
                  <a:prstClr val="white"/>
                </a:solidFill>
              </a:rPr>
              <a:t>може</a:t>
            </a:r>
            <a:r>
              <a:rPr lang="ru-RU" sz="1300" dirty="0">
                <a:solidFill>
                  <a:prstClr val="white"/>
                </a:solidFill>
              </a:rPr>
              <a:t> бути прикладом такого </a:t>
            </a:r>
            <a:r>
              <a:rPr lang="ru-RU" sz="1300" dirty="0" err="1">
                <a:solidFill>
                  <a:prstClr val="white"/>
                </a:solidFill>
              </a:rPr>
              <a:t>підходу</a:t>
            </a:r>
            <a:r>
              <a:rPr lang="ru-RU" sz="1300" dirty="0">
                <a:solidFill>
                  <a:prstClr val="white"/>
                </a:solidFill>
              </a:rPr>
              <a:t>;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ru-RU" sz="1300" dirty="0" err="1">
                <a:solidFill>
                  <a:prstClr val="white"/>
                </a:solidFill>
              </a:rPr>
              <a:t>спеціальну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телефонну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лінію</a:t>
            </a:r>
            <a:r>
              <a:rPr lang="ru-RU" sz="1300" dirty="0">
                <a:solidFill>
                  <a:prstClr val="white"/>
                </a:solidFill>
              </a:rPr>
              <a:t>: для </a:t>
            </a:r>
            <a:r>
              <a:rPr lang="ru-RU" sz="1300" dirty="0" err="1">
                <a:solidFill>
                  <a:prstClr val="white"/>
                </a:solidFill>
              </a:rPr>
              <a:t>повідомлень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рекомендується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виділити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окремий</a:t>
            </a:r>
            <a:r>
              <a:rPr lang="ru-RU" sz="1300" dirty="0">
                <a:solidFill>
                  <a:prstClr val="white"/>
                </a:solidFill>
              </a:rPr>
              <a:t> номер телефону. </a:t>
            </a:r>
            <a:r>
              <a:rPr lang="ru-RU" sz="1300" dirty="0" err="1">
                <a:solidFill>
                  <a:prstClr val="white"/>
                </a:solidFill>
              </a:rPr>
              <a:t>Залежно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від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кількості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очікуваних</a:t>
            </a:r>
            <a:r>
              <a:rPr lang="ru-RU" sz="1300" dirty="0">
                <a:solidFill>
                  <a:prstClr val="white"/>
                </a:solidFill>
              </a:rPr>
              <a:t>/</a:t>
            </a:r>
            <a:r>
              <a:rPr lang="ru-RU" sz="1300" dirty="0" err="1">
                <a:solidFill>
                  <a:prstClr val="white"/>
                </a:solidFill>
              </a:rPr>
              <a:t>прийнятих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дзвінків</a:t>
            </a:r>
            <a:r>
              <a:rPr lang="ru-RU" sz="1300" dirty="0">
                <a:solidFill>
                  <a:prstClr val="white"/>
                </a:solidFill>
              </a:rPr>
              <a:t>, а </a:t>
            </a:r>
            <a:r>
              <a:rPr lang="ru-RU" sz="1300" dirty="0" err="1">
                <a:solidFill>
                  <a:prstClr val="white"/>
                </a:solidFill>
              </a:rPr>
              <a:t>також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кількості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працівників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уповноваженого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підрозділу</a:t>
            </a:r>
            <a:r>
              <a:rPr lang="ru-RU" sz="1300" dirty="0">
                <a:solidFill>
                  <a:prstClr val="white"/>
                </a:solidFill>
              </a:rPr>
              <a:t> органу </a:t>
            </a:r>
            <a:r>
              <a:rPr lang="ru-RU" sz="1300" dirty="0" err="1">
                <a:solidFill>
                  <a:prstClr val="white"/>
                </a:solidFill>
              </a:rPr>
              <a:t>рекомендується</a:t>
            </a:r>
            <a:r>
              <a:rPr lang="ru-RU" sz="1300" dirty="0">
                <a:solidFill>
                  <a:prstClr val="white"/>
                </a:solidFill>
              </a:rPr>
              <a:t>, </a:t>
            </a:r>
            <a:r>
              <a:rPr lang="ru-RU" sz="1300" dirty="0" err="1">
                <a:solidFill>
                  <a:prstClr val="white"/>
                </a:solidFill>
              </a:rPr>
              <a:t>щоб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телефонний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пристрій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мав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можливість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перенаправлення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дзвінків</a:t>
            </a:r>
            <a:r>
              <a:rPr lang="ru-RU" sz="1300" dirty="0">
                <a:solidFill>
                  <a:prstClr val="white"/>
                </a:solidFill>
              </a:rPr>
              <a:t> на </a:t>
            </a:r>
            <a:r>
              <a:rPr lang="ru-RU" sz="1300" dirty="0" err="1">
                <a:solidFill>
                  <a:prstClr val="white"/>
                </a:solidFill>
              </a:rPr>
              <a:t>інші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телефони</a:t>
            </a:r>
            <a:r>
              <a:rPr lang="ru-RU" sz="1300" dirty="0">
                <a:solidFill>
                  <a:prstClr val="white"/>
                </a:solidFill>
              </a:rPr>
              <a:t>. </a:t>
            </a:r>
            <a:r>
              <a:rPr lang="ru-RU" sz="1300" dirty="0" err="1">
                <a:solidFill>
                  <a:prstClr val="white"/>
                </a:solidFill>
              </a:rPr>
              <a:t>Доцільно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забезпечити</a:t>
            </a:r>
            <a:r>
              <a:rPr lang="ru-RU" sz="1300" dirty="0">
                <a:solidFill>
                  <a:prstClr val="white"/>
                </a:solidFill>
              </a:rPr>
              <a:t>, </a:t>
            </a:r>
            <a:r>
              <a:rPr lang="ru-RU" sz="1300" dirty="0" err="1">
                <a:solidFill>
                  <a:prstClr val="white"/>
                </a:solidFill>
              </a:rPr>
              <a:t>щоб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спеціальна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телефонна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лінія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була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завжди</a:t>
            </a:r>
            <a:r>
              <a:rPr lang="ru-RU" sz="1300" dirty="0">
                <a:solidFill>
                  <a:prstClr val="white"/>
                </a:solidFill>
              </a:rPr>
              <a:t> доступною, </a:t>
            </a:r>
            <a:r>
              <a:rPr lang="ru-RU" sz="1300" dirty="0" err="1">
                <a:solidFill>
                  <a:prstClr val="white"/>
                </a:solidFill>
              </a:rPr>
              <a:t>виклики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приймались</a:t>
            </a:r>
            <a:r>
              <a:rPr lang="ru-RU" sz="1300" dirty="0">
                <a:solidFill>
                  <a:prstClr val="white"/>
                </a:solidFill>
              </a:rPr>
              <a:t> в </a:t>
            </a:r>
            <a:r>
              <a:rPr lang="ru-RU" sz="1300" dirty="0" err="1">
                <a:solidFill>
                  <a:prstClr val="white"/>
                </a:solidFill>
              </a:rPr>
              <a:t>робочий</a:t>
            </a:r>
            <a:r>
              <a:rPr lang="ru-RU" sz="1300" dirty="0">
                <a:solidFill>
                  <a:prstClr val="white"/>
                </a:solidFill>
              </a:rPr>
              <a:t> та </a:t>
            </a:r>
            <a:r>
              <a:rPr lang="ru-RU" sz="1300" dirty="0" err="1">
                <a:solidFill>
                  <a:prstClr val="white"/>
                </a:solidFill>
              </a:rPr>
              <a:t>неробочий</a:t>
            </a:r>
            <a:r>
              <a:rPr lang="ru-RU" sz="1300" dirty="0">
                <a:solidFill>
                  <a:prstClr val="white"/>
                </a:solidFill>
              </a:rPr>
              <a:t> час. </a:t>
            </a:r>
            <a:r>
              <a:rPr lang="ru-RU" sz="1300" dirty="0" err="1">
                <a:solidFill>
                  <a:prstClr val="white"/>
                </a:solidFill>
              </a:rPr>
              <a:t>Якщо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це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неможливо</a:t>
            </a:r>
            <a:r>
              <a:rPr lang="ru-RU" sz="1300" dirty="0">
                <a:solidFill>
                  <a:prstClr val="white"/>
                </a:solidFill>
              </a:rPr>
              <a:t>, </a:t>
            </a:r>
            <a:r>
              <a:rPr lang="ru-RU" sz="1300" dirty="0" err="1">
                <a:solidFill>
                  <a:prstClr val="white"/>
                </a:solidFill>
              </a:rPr>
              <a:t>пропонуємо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визначити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години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роботи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спеціальної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телефонної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лінії</a:t>
            </a:r>
            <a:r>
              <a:rPr lang="ru-RU" sz="1300" dirty="0">
                <a:solidFill>
                  <a:prstClr val="white"/>
                </a:solidFill>
              </a:rPr>
              <a:t>, про </a:t>
            </a:r>
            <a:r>
              <a:rPr lang="ru-RU" sz="1300" dirty="0" err="1">
                <a:solidFill>
                  <a:prstClr val="white"/>
                </a:solidFill>
              </a:rPr>
              <a:t>що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варто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зазначити</a:t>
            </a:r>
            <a:r>
              <a:rPr lang="ru-RU" sz="1300" dirty="0">
                <a:solidFill>
                  <a:prstClr val="white"/>
                </a:solidFill>
              </a:rPr>
              <a:t> у </a:t>
            </a:r>
            <a:r>
              <a:rPr lang="ru-RU" sz="1300" dirty="0" err="1">
                <a:solidFill>
                  <a:prstClr val="white"/>
                </a:solidFill>
              </a:rPr>
              <a:t>відповідних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інформаційних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матеріалах</a:t>
            </a:r>
            <a:r>
              <a:rPr lang="ru-RU" sz="1300" dirty="0">
                <a:solidFill>
                  <a:prstClr val="white"/>
                </a:solidFill>
              </a:rPr>
              <a:t>/</a:t>
            </a:r>
            <a:r>
              <a:rPr lang="ru-RU" sz="1300" dirty="0" err="1">
                <a:solidFill>
                  <a:prstClr val="white"/>
                </a:solidFill>
              </a:rPr>
              <a:t>повідомленнях</a:t>
            </a:r>
            <a:r>
              <a:rPr lang="ru-RU" sz="1300" dirty="0">
                <a:solidFill>
                  <a:prstClr val="white"/>
                </a:solidFill>
              </a:rPr>
              <a:t> органу. У </a:t>
            </a:r>
            <a:r>
              <a:rPr lang="ru-RU" sz="1300" dirty="0" err="1">
                <a:solidFill>
                  <a:prstClr val="white"/>
                </a:solidFill>
              </a:rPr>
              <a:t>разі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застосування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функції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залишення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повідомлень</a:t>
            </a:r>
            <a:r>
              <a:rPr lang="ru-RU" sz="1300" dirty="0">
                <a:solidFill>
                  <a:prstClr val="white"/>
                </a:solidFill>
              </a:rPr>
              <a:t> (</a:t>
            </a:r>
            <a:r>
              <a:rPr lang="ru-RU" sz="1300" dirty="0" err="1">
                <a:solidFill>
                  <a:prstClr val="white"/>
                </a:solidFill>
              </a:rPr>
              <a:t>автовідповідач</a:t>
            </a:r>
            <a:r>
              <a:rPr lang="ru-RU" sz="1300" dirty="0">
                <a:solidFill>
                  <a:prstClr val="white"/>
                </a:solidFill>
              </a:rPr>
              <a:t>) </a:t>
            </a:r>
            <a:r>
              <a:rPr lang="ru-RU" sz="1300" dirty="0" err="1">
                <a:solidFill>
                  <a:prstClr val="white"/>
                </a:solidFill>
              </a:rPr>
              <a:t>необхідно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забезпечити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інформування</a:t>
            </a:r>
            <a:r>
              <a:rPr lang="ru-RU" sz="1300" dirty="0">
                <a:solidFill>
                  <a:prstClr val="white"/>
                </a:solidFill>
              </a:rPr>
              <a:t> про </a:t>
            </a:r>
            <a:r>
              <a:rPr lang="ru-RU" sz="1300" dirty="0" err="1">
                <a:solidFill>
                  <a:prstClr val="white"/>
                </a:solidFill>
              </a:rPr>
              <a:t>це</a:t>
            </a:r>
            <a:r>
              <a:rPr lang="ru-RU" sz="1300" dirty="0">
                <a:solidFill>
                  <a:prstClr val="white"/>
                </a:solidFill>
              </a:rPr>
              <a:t> особи, яка </a:t>
            </a:r>
            <a:r>
              <a:rPr lang="ru-RU" sz="1300" dirty="0" err="1">
                <a:solidFill>
                  <a:prstClr val="white"/>
                </a:solidFill>
              </a:rPr>
              <a:t>телефонує</a:t>
            </a:r>
            <a:r>
              <a:rPr lang="ru-RU" sz="1300" dirty="0">
                <a:solidFill>
                  <a:prstClr val="white"/>
                </a:solidFill>
              </a:rPr>
              <a:t>. Для </a:t>
            </a:r>
            <a:r>
              <a:rPr lang="ru-RU" sz="1300" dirty="0" err="1">
                <a:solidFill>
                  <a:prstClr val="white"/>
                </a:solidFill>
              </a:rPr>
              <a:t>ефективного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прийому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повідомлень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рекомендується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скласти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опитувальний</a:t>
            </a:r>
            <a:r>
              <a:rPr lang="ru-RU" sz="1300" dirty="0">
                <a:solidFill>
                  <a:prstClr val="white"/>
                </a:solidFill>
              </a:rPr>
              <a:t> лист (</a:t>
            </a:r>
            <a:r>
              <a:rPr lang="ru-RU" sz="1300" dirty="0" err="1">
                <a:solidFill>
                  <a:prstClr val="white"/>
                </a:solidFill>
              </a:rPr>
              <a:t>додаток</a:t>
            </a:r>
            <a:r>
              <a:rPr lang="ru-RU" sz="1300" dirty="0">
                <a:solidFill>
                  <a:prstClr val="white"/>
                </a:solidFill>
              </a:rPr>
              <a:t> 3);</a:t>
            </a:r>
          </a:p>
          <a:p>
            <a:pPr lvl="0">
              <a:buClr>
                <a:srgbClr val="1E5155">
                  <a:lumMod val="40000"/>
                  <a:lumOff val="60000"/>
                </a:srgbClr>
              </a:buClr>
            </a:pPr>
            <a:r>
              <a:rPr lang="ru-RU" sz="1300" dirty="0" err="1">
                <a:solidFill>
                  <a:prstClr val="white"/>
                </a:solidFill>
              </a:rPr>
              <a:t>особистий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прийом</a:t>
            </a:r>
            <a:r>
              <a:rPr lang="ru-RU" sz="1300" dirty="0">
                <a:solidFill>
                  <a:prstClr val="white"/>
                </a:solidFill>
              </a:rPr>
              <a:t>: </a:t>
            </a:r>
            <a:r>
              <a:rPr lang="ru-RU" sz="1300" dirty="0" err="1">
                <a:solidFill>
                  <a:prstClr val="white"/>
                </a:solidFill>
              </a:rPr>
              <a:t>рекомендується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визначити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години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прийому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уповноваженим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підрозділом</a:t>
            </a:r>
            <a:r>
              <a:rPr lang="ru-RU" sz="1300" dirty="0">
                <a:solidFill>
                  <a:prstClr val="white"/>
                </a:solidFill>
              </a:rPr>
              <a:t> (особою), про </a:t>
            </a:r>
            <a:r>
              <a:rPr lang="ru-RU" sz="1300" dirty="0" err="1">
                <a:solidFill>
                  <a:prstClr val="white"/>
                </a:solidFill>
              </a:rPr>
              <a:t>що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необхідно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зазначити</a:t>
            </a:r>
            <a:r>
              <a:rPr lang="ru-RU" sz="1300" dirty="0">
                <a:solidFill>
                  <a:prstClr val="white"/>
                </a:solidFill>
              </a:rPr>
              <a:t> у </a:t>
            </a:r>
            <a:r>
              <a:rPr lang="ru-RU" sz="1300" dirty="0" err="1">
                <a:solidFill>
                  <a:prstClr val="white"/>
                </a:solidFill>
              </a:rPr>
              <a:t>відповідних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інформаційних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матеріалах</a:t>
            </a:r>
            <a:r>
              <a:rPr lang="ru-RU" sz="1300" dirty="0">
                <a:solidFill>
                  <a:prstClr val="white"/>
                </a:solidFill>
              </a:rPr>
              <a:t>/</a:t>
            </a:r>
            <a:r>
              <a:rPr lang="ru-RU" sz="1300" dirty="0" err="1">
                <a:solidFill>
                  <a:prstClr val="white"/>
                </a:solidFill>
              </a:rPr>
              <a:t>повідомленнях</a:t>
            </a:r>
            <a:r>
              <a:rPr lang="ru-RU" sz="1300" dirty="0">
                <a:solidFill>
                  <a:prstClr val="white"/>
                </a:solidFill>
              </a:rPr>
              <a:t> органу. </a:t>
            </a:r>
            <a:r>
              <a:rPr lang="ru-RU" sz="1300" dirty="0" err="1">
                <a:solidFill>
                  <a:prstClr val="white"/>
                </a:solidFill>
              </a:rPr>
              <a:t>Під</a:t>
            </a:r>
            <a:r>
              <a:rPr lang="ru-RU" sz="1300" dirty="0">
                <a:solidFill>
                  <a:prstClr val="white"/>
                </a:solidFill>
              </a:rPr>
              <a:t> час </a:t>
            </a:r>
            <a:r>
              <a:rPr lang="ru-RU" sz="1300" dirty="0" err="1">
                <a:solidFill>
                  <a:prstClr val="white"/>
                </a:solidFill>
              </a:rPr>
              <a:t>особистого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прийому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доцільно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використовувати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опитувальний</a:t>
            </a:r>
            <a:r>
              <a:rPr lang="ru-RU" sz="1300" dirty="0">
                <a:solidFill>
                  <a:prstClr val="white"/>
                </a:solidFill>
              </a:rPr>
              <a:t> лист для </a:t>
            </a:r>
            <a:r>
              <a:rPr lang="ru-RU" sz="1300" dirty="0" err="1">
                <a:solidFill>
                  <a:prstClr val="white"/>
                </a:solidFill>
              </a:rPr>
              <a:t>прийому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повідомлень</a:t>
            </a:r>
            <a:r>
              <a:rPr lang="ru-RU" sz="1300" dirty="0">
                <a:solidFill>
                  <a:prstClr val="white"/>
                </a:solidFill>
              </a:rPr>
              <a:t> через </a:t>
            </a:r>
            <a:r>
              <a:rPr lang="ru-RU" sz="1300" dirty="0" err="1">
                <a:solidFill>
                  <a:prstClr val="white"/>
                </a:solidFill>
              </a:rPr>
              <a:t>спеціальну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телефонну</a:t>
            </a:r>
            <a:r>
              <a:rPr lang="ru-RU" sz="1300" dirty="0">
                <a:solidFill>
                  <a:prstClr val="white"/>
                </a:solidFill>
              </a:rPr>
              <a:t> </a:t>
            </a:r>
            <a:r>
              <a:rPr lang="ru-RU" sz="1300" dirty="0" err="1">
                <a:solidFill>
                  <a:prstClr val="white"/>
                </a:solidFill>
              </a:rPr>
              <a:t>лінію</a:t>
            </a:r>
            <a:r>
              <a:rPr lang="ru-RU" sz="1300" dirty="0">
                <a:solidFill>
                  <a:prstClr val="white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7620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800" dirty="0"/>
              <a:t>Регулярні канали повідомлення про корупцію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сервіс </a:t>
            </a:r>
            <a:r>
              <a:rPr lang="uk-UA" u="sng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«Куди повідомити про корупцію» </a:t>
            </a: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оновленому сайті Національного агентства з питань запобігання корупції, який дозволяє знайти орган, який розглядатиме повідомлення про можливі факти корупційних або пов’язаних із корупцією правопорушень, інших порушень закону «Про запобігання корупції» від громадян.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uk-UA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Також ви можете повідомити про корупцію до НАЗК за телефоном +38 (044) 200 06 91 та на електронну пошту: anticor_reports@nazk.gov.ua.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uk-UA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Повідомити про порушення в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uk-UA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Національне антикорупційне бюро України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направити листа до бюро за </a:t>
            </a:r>
            <a:r>
              <a:rPr lang="uk-UA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адресою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вул. Василя Сурикова, 3, Київ, 03035 або заповнити </a:t>
            </a:r>
            <a:r>
              <a:rPr lang="uk-UA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форму на сайті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безкоштовна гаряча лінія НАБУ з питань корупції діє за номером 0 800 213 200.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Зателефонувати на телефон довіри </a:t>
            </a:r>
            <a:r>
              <a:rPr lang="uk-UA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Генеральної прокуратури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за номером +38 (044) 200 79 87, на сайті Генеральної прокуратури України також можна ознайомитись з роботою </a:t>
            </a:r>
            <a:r>
              <a:rPr lang="uk-UA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телефону довіри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поштової скриньки «електронної пошти довіри» </a:t>
            </a:r>
            <a:r>
              <a:rPr lang="uk-UA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korrupcia.centr@gp.gov.ua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15000"/>
              </a:lnSpc>
            </a:pP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Гаряча лінія </a:t>
            </a:r>
            <a:r>
              <a:rPr lang="uk-UA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Служби безпеки України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діє за номером 0 800 501 482, або можна надіслати повідомлення на </a:t>
            </a:r>
            <a:r>
              <a:rPr lang="uk-UA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callcenter@ssu.gov.ua</a:t>
            </a:r>
            <a:r>
              <a:rPr lang="uk-U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770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Внутрішні</a:t>
            </a:r>
            <a:r>
              <a:rPr lang="ru-RU" sz="2400" dirty="0"/>
              <a:t> канали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803564"/>
            <a:ext cx="8946541" cy="5444835"/>
          </a:xfrm>
        </p:spPr>
        <p:txBody>
          <a:bodyPr/>
          <a:lstStyle/>
          <a:p>
            <a:pPr fontAlgn="base"/>
            <a:r>
              <a:rPr lang="ru-RU" dirty="0" err="1">
                <a:latin typeface="Roboto"/>
              </a:rPr>
              <a:t>Анонімне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повідомлення</a:t>
            </a:r>
            <a:r>
              <a:rPr lang="ru-RU" dirty="0">
                <a:latin typeface="Roboto"/>
              </a:rPr>
              <a:t> про </a:t>
            </a:r>
            <a:r>
              <a:rPr lang="ru-RU" dirty="0" err="1">
                <a:latin typeface="Roboto"/>
              </a:rPr>
              <a:t>порушення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вимог</a:t>
            </a:r>
            <a:r>
              <a:rPr lang="ru-RU" dirty="0">
                <a:latin typeface="Roboto"/>
              </a:rPr>
              <a:t> Закону </a:t>
            </a:r>
            <a:r>
              <a:rPr lang="ru-RU" dirty="0" err="1">
                <a:latin typeface="Roboto"/>
              </a:rPr>
              <a:t>підлягає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розгляду</a:t>
            </a:r>
            <a:r>
              <a:rPr lang="ru-RU" dirty="0">
                <a:latin typeface="Roboto"/>
              </a:rPr>
              <a:t>, </a:t>
            </a:r>
            <a:r>
              <a:rPr lang="ru-RU" dirty="0" err="1">
                <a:latin typeface="Roboto"/>
              </a:rPr>
              <a:t>якщо</a:t>
            </a:r>
            <a:r>
              <a:rPr lang="ru-RU" dirty="0">
                <a:latin typeface="Roboto"/>
              </a:rPr>
              <a:t> наведена у </a:t>
            </a:r>
            <a:r>
              <a:rPr lang="ru-RU" dirty="0" err="1">
                <a:latin typeface="Roboto"/>
              </a:rPr>
              <a:t>ньому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інформація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стосується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конкретної</a:t>
            </a:r>
            <a:r>
              <a:rPr lang="ru-RU" dirty="0">
                <a:latin typeface="Roboto"/>
              </a:rPr>
              <a:t> особи, </a:t>
            </a:r>
            <a:r>
              <a:rPr lang="ru-RU" dirty="0" err="1">
                <a:latin typeface="Roboto"/>
              </a:rPr>
              <a:t>містить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фактичні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дані</a:t>
            </a:r>
            <a:r>
              <a:rPr lang="ru-RU" dirty="0">
                <a:latin typeface="Roboto"/>
              </a:rPr>
              <a:t>, </a:t>
            </a:r>
            <a:r>
              <a:rPr lang="ru-RU" dirty="0" err="1">
                <a:latin typeface="Roboto"/>
              </a:rPr>
              <a:t>які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можуть</a:t>
            </a:r>
            <a:r>
              <a:rPr lang="ru-RU" dirty="0">
                <a:latin typeface="Roboto"/>
              </a:rPr>
              <a:t> бути </a:t>
            </a:r>
            <a:r>
              <a:rPr lang="ru-RU" dirty="0" err="1">
                <a:latin typeface="Roboto"/>
              </a:rPr>
              <a:t>перевірені</a:t>
            </a:r>
            <a:r>
              <a:rPr lang="ru-RU" dirty="0">
                <a:latin typeface="Roboto"/>
              </a:rPr>
              <a:t>.</a:t>
            </a:r>
          </a:p>
          <a:p>
            <a:pPr fontAlgn="base"/>
            <a:r>
              <a:rPr lang="ru-RU" dirty="0" err="1">
                <a:latin typeface="Roboto"/>
              </a:rPr>
              <a:t>Анонімне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повідомлення</a:t>
            </a:r>
            <a:r>
              <a:rPr lang="ru-RU" dirty="0">
                <a:latin typeface="Roboto"/>
              </a:rPr>
              <a:t> про </a:t>
            </a:r>
            <a:r>
              <a:rPr lang="ru-RU" dirty="0" err="1">
                <a:latin typeface="Roboto"/>
              </a:rPr>
              <a:t>порушення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вимог</a:t>
            </a:r>
            <a:r>
              <a:rPr lang="ru-RU" dirty="0">
                <a:latin typeface="Roboto"/>
              </a:rPr>
              <a:t> Закону </a:t>
            </a:r>
            <a:r>
              <a:rPr lang="ru-RU" dirty="0" err="1">
                <a:latin typeface="Roboto"/>
              </a:rPr>
              <a:t>підлягає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перевірці</a:t>
            </a:r>
            <a:r>
              <a:rPr lang="ru-RU" dirty="0">
                <a:latin typeface="Roboto"/>
              </a:rPr>
              <a:t> у </a:t>
            </a:r>
            <a:r>
              <a:rPr lang="ru-RU" dirty="0" err="1">
                <a:latin typeface="Roboto"/>
              </a:rPr>
              <a:t>термін</a:t>
            </a:r>
            <a:r>
              <a:rPr lang="ru-RU" dirty="0">
                <a:latin typeface="Roboto"/>
              </a:rPr>
              <a:t> не </a:t>
            </a:r>
            <a:r>
              <a:rPr lang="ru-RU" dirty="0" err="1">
                <a:latin typeface="Roboto"/>
              </a:rPr>
              <a:t>більше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п’ятнадцяти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днів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від</a:t>
            </a:r>
            <a:r>
              <a:rPr lang="ru-RU" dirty="0">
                <a:latin typeface="Roboto"/>
              </a:rPr>
              <a:t> дня </a:t>
            </a:r>
            <a:r>
              <a:rPr lang="ru-RU" dirty="0" err="1">
                <a:latin typeface="Roboto"/>
              </a:rPr>
              <a:t>його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отримання</a:t>
            </a:r>
            <a:r>
              <a:rPr lang="ru-RU" dirty="0">
                <a:latin typeface="Roboto"/>
              </a:rPr>
              <a:t>. </a:t>
            </a:r>
            <a:r>
              <a:rPr lang="ru-RU" dirty="0" err="1">
                <a:latin typeface="Roboto"/>
              </a:rPr>
              <a:t>Якщо</a:t>
            </a:r>
            <a:r>
              <a:rPr lang="ru-RU" dirty="0">
                <a:latin typeface="Roboto"/>
              </a:rPr>
              <a:t> у </a:t>
            </a:r>
            <a:r>
              <a:rPr lang="ru-RU" dirty="0" err="1">
                <a:latin typeface="Roboto"/>
              </a:rPr>
              <a:t>вказаний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термін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перевірити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інформацію</a:t>
            </a:r>
            <a:r>
              <a:rPr lang="ru-RU" dirty="0">
                <a:latin typeface="Roboto"/>
              </a:rPr>
              <a:t>, </a:t>
            </a:r>
            <a:r>
              <a:rPr lang="ru-RU" dirty="0" err="1">
                <a:latin typeface="Roboto"/>
              </a:rPr>
              <a:t>що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міститься</a:t>
            </a:r>
            <a:r>
              <a:rPr lang="ru-RU" dirty="0">
                <a:latin typeface="Roboto"/>
              </a:rPr>
              <a:t> в </a:t>
            </a:r>
            <a:r>
              <a:rPr lang="ru-RU" dirty="0" err="1">
                <a:latin typeface="Roboto"/>
              </a:rPr>
              <a:t>повідомленні</a:t>
            </a:r>
            <a:r>
              <a:rPr lang="ru-RU" dirty="0">
                <a:latin typeface="Roboto"/>
              </a:rPr>
              <a:t>, </a:t>
            </a:r>
            <a:r>
              <a:rPr lang="ru-RU" dirty="0" err="1">
                <a:latin typeface="Roboto"/>
              </a:rPr>
              <a:t>неможливо</a:t>
            </a:r>
            <a:r>
              <a:rPr lang="ru-RU" dirty="0">
                <a:latin typeface="Roboto"/>
              </a:rPr>
              <a:t>, </a:t>
            </a:r>
            <a:r>
              <a:rPr lang="ru-RU" dirty="0" err="1">
                <a:latin typeface="Roboto"/>
              </a:rPr>
              <a:t>керівник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відповідного</a:t>
            </a:r>
            <a:r>
              <a:rPr lang="ru-RU" dirty="0">
                <a:latin typeface="Roboto"/>
              </a:rPr>
              <a:t> органу </a:t>
            </a:r>
            <a:r>
              <a:rPr lang="ru-RU" dirty="0" err="1">
                <a:latin typeface="Roboto"/>
              </a:rPr>
              <a:t>або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його</a:t>
            </a:r>
            <a:r>
              <a:rPr lang="ru-RU" dirty="0">
                <a:latin typeface="Roboto"/>
              </a:rPr>
              <a:t> заступник </a:t>
            </a:r>
            <a:r>
              <a:rPr lang="ru-RU" dirty="0" err="1">
                <a:latin typeface="Roboto"/>
              </a:rPr>
              <a:t>продовжують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термін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розгляду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повідомлення</a:t>
            </a:r>
            <a:r>
              <a:rPr lang="ru-RU" dirty="0">
                <a:latin typeface="Roboto"/>
              </a:rPr>
              <a:t> до </a:t>
            </a:r>
            <a:r>
              <a:rPr lang="ru-RU" dirty="0" err="1">
                <a:latin typeface="Roboto"/>
              </a:rPr>
              <a:t>тридцяти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днів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від</a:t>
            </a:r>
            <a:r>
              <a:rPr lang="ru-RU" dirty="0">
                <a:latin typeface="Roboto"/>
              </a:rPr>
              <a:t> дня </a:t>
            </a:r>
            <a:r>
              <a:rPr lang="ru-RU" dirty="0" err="1">
                <a:latin typeface="Roboto"/>
              </a:rPr>
              <a:t>його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отримання</a:t>
            </a:r>
            <a:r>
              <a:rPr lang="ru-RU" dirty="0">
                <a:latin typeface="Roboto"/>
              </a:rPr>
              <a:t>.</a:t>
            </a:r>
          </a:p>
          <a:p>
            <a:pPr fontAlgn="base"/>
            <a:r>
              <a:rPr lang="ru-RU" dirty="0">
                <a:latin typeface="Roboto"/>
              </a:rPr>
              <a:t>Закон не </a:t>
            </a:r>
            <a:r>
              <a:rPr lang="ru-RU" dirty="0" err="1">
                <a:latin typeface="Roboto"/>
              </a:rPr>
              <a:t>містить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спеціальних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строків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перевірки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повідомлень</a:t>
            </a:r>
            <a:r>
              <a:rPr lang="ru-RU" dirty="0">
                <a:latin typeface="Roboto"/>
              </a:rPr>
              <a:t>, </a:t>
            </a:r>
            <a:r>
              <a:rPr lang="ru-RU" dirty="0" err="1">
                <a:latin typeface="Roboto"/>
              </a:rPr>
              <a:t>поданих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викривачем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із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зазначенням</a:t>
            </a:r>
            <a:r>
              <a:rPr lang="ru-RU" dirty="0">
                <a:latin typeface="Roboto"/>
              </a:rPr>
              <a:t> авторства. У </a:t>
            </a:r>
            <a:r>
              <a:rPr lang="ru-RU" dirty="0" err="1">
                <a:latin typeface="Roboto"/>
              </a:rPr>
              <a:t>зв’язку</a:t>
            </a:r>
            <a:r>
              <a:rPr lang="ru-RU" dirty="0">
                <a:latin typeface="Roboto"/>
              </a:rPr>
              <a:t> з </a:t>
            </a:r>
            <a:r>
              <a:rPr lang="ru-RU" dirty="0" err="1">
                <a:latin typeface="Roboto"/>
              </a:rPr>
              <a:t>цим</a:t>
            </a:r>
            <a:r>
              <a:rPr lang="ru-RU" dirty="0">
                <a:latin typeface="Roboto"/>
              </a:rPr>
              <a:t> для </a:t>
            </a:r>
            <a:r>
              <a:rPr lang="ru-RU" dirty="0" err="1">
                <a:latin typeface="Roboto"/>
              </a:rPr>
              <a:t>врегулювання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зазначеного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питання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рекомендуємо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керуватися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положеннями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частини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п’ятої</a:t>
            </a:r>
            <a:r>
              <a:rPr lang="ru-RU" dirty="0">
                <a:latin typeface="Roboto"/>
              </a:rPr>
              <a:t> </a:t>
            </a:r>
            <a:r>
              <a:rPr lang="ru-RU" dirty="0" err="1">
                <a:latin typeface="Roboto"/>
              </a:rPr>
              <a:t>статті</a:t>
            </a:r>
            <a:r>
              <a:rPr lang="ru-RU" dirty="0">
                <a:latin typeface="Roboto"/>
              </a:rPr>
              <a:t> 53 Закону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8189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547" y="452718"/>
            <a:ext cx="11724089" cy="60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86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Статус </a:t>
            </a:r>
            <a:r>
              <a:rPr lang="ru-RU" sz="2800" dirty="0" err="1"/>
              <a:t>Національного</a:t>
            </a:r>
            <a:r>
              <a:rPr lang="ru-RU" sz="2800" dirty="0"/>
              <a:t> агентства з </a:t>
            </a:r>
            <a:r>
              <a:rPr lang="ru-RU" sz="2800" dirty="0" err="1"/>
              <a:t>питань</a:t>
            </a:r>
            <a:r>
              <a:rPr lang="ru-RU" sz="2800" dirty="0"/>
              <a:t> </a:t>
            </a:r>
            <a:r>
              <a:rPr lang="ru-RU" sz="2800" dirty="0" err="1"/>
              <a:t>запобігання</a:t>
            </a:r>
            <a:r>
              <a:rPr lang="ru-RU" sz="2800" dirty="0"/>
              <a:t> </a:t>
            </a:r>
            <a:r>
              <a:rPr lang="ru-RU" sz="2800" dirty="0" err="1"/>
              <a:t>корупції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Національне</a:t>
            </a:r>
            <a:r>
              <a:rPr lang="ru-RU" dirty="0"/>
              <a:t> агентство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(</a:t>
            </a:r>
            <a:r>
              <a:rPr lang="ru-RU" dirty="0" err="1"/>
              <a:t>далі</a:t>
            </a:r>
            <a:r>
              <a:rPr lang="ru-RU" dirty="0"/>
              <a:t> - </a:t>
            </a:r>
            <a:r>
              <a:rPr lang="ru-RU" dirty="0" err="1"/>
              <a:t>Національне</a:t>
            </a:r>
            <a:r>
              <a:rPr lang="ru-RU" dirty="0"/>
              <a:t> агентство) є </a:t>
            </a:r>
            <a:r>
              <a:rPr lang="ru-RU" dirty="0" err="1"/>
              <a:t>центральним</a:t>
            </a:r>
            <a:r>
              <a:rPr lang="ru-RU" dirty="0"/>
              <a:t> органом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спеціальним</a:t>
            </a:r>
            <a:r>
              <a:rPr lang="ru-RU" dirty="0"/>
              <a:t> статусом,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та </a:t>
            </a:r>
            <a:r>
              <a:rPr lang="ru-RU" dirty="0" err="1"/>
              <a:t>реалізує</a:t>
            </a:r>
            <a:r>
              <a:rPr lang="ru-RU" dirty="0"/>
              <a:t> </a:t>
            </a:r>
            <a:r>
              <a:rPr lang="ru-RU" dirty="0" err="1"/>
              <a:t>державну</a:t>
            </a:r>
            <a:r>
              <a:rPr lang="ru-RU" dirty="0"/>
              <a:t> </a:t>
            </a:r>
            <a:r>
              <a:rPr lang="ru-RU" dirty="0" err="1"/>
              <a:t>антикорупційну</a:t>
            </a:r>
            <a:r>
              <a:rPr lang="ru-RU" dirty="0"/>
              <a:t> </a:t>
            </a:r>
            <a:r>
              <a:rPr lang="ru-RU" dirty="0" err="1"/>
              <a:t>політику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74296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Національне</a:t>
            </a:r>
            <a:r>
              <a:rPr lang="ru-RU" dirty="0"/>
              <a:t> агентство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</a:t>
            </a:r>
            <a:r>
              <a:rPr lang="ru-RU" dirty="0" err="1"/>
              <a:t>викривача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здійснює </a:t>
            </a:r>
            <a:r>
              <a:rPr lang="ru-RU" dirty="0" err="1"/>
              <a:t>представництво</a:t>
            </a:r>
            <a:r>
              <a:rPr lang="ru-RU" dirty="0"/>
              <a:t> в </a:t>
            </a:r>
            <a:r>
              <a:rPr lang="ru-RU" dirty="0" err="1"/>
              <a:t>суді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викривача</a:t>
            </a:r>
            <a:r>
              <a:rPr lang="ru-RU" dirty="0"/>
              <a:t> у </a:t>
            </a:r>
            <a:r>
              <a:rPr lang="ru-RU" dirty="0" err="1"/>
              <a:t>випадках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викривач </a:t>
            </a:r>
            <a:r>
              <a:rPr lang="ru-RU" dirty="0" err="1"/>
              <a:t>неспроможний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захистити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порушені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оспорювані</a:t>
            </a:r>
            <a:r>
              <a:rPr lang="ru-RU" dirty="0"/>
              <a:t> права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процесуальні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, а </a:t>
            </a:r>
            <a:r>
              <a:rPr lang="ru-RU" dirty="0" err="1"/>
              <a:t>представники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законом </a:t>
            </a:r>
            <a:r>
              <a:rPr lang="ru-RU" dirty="0" err="1"/>
              <a:t>надано</a:t>
            </a:r>
            <a:r>
              <a:rPr lang="ru-RU" dirty="0"/>
              <a:t> право </a:t>
            </a:r>
            <a:r>
              <a:rPr lang="ru-RU" dirty="0" err="1"/>
              <a:t>захищати</a:t>
            </a:r>
            <a:r>
              <a:rPr lang="ru-RU" dirty="0"/>
              <a:t> права, </a:t>
            </a:r>
            <a:r>
              <a:rPr lang="ru-RU" dirty="0" err="1"/>
              <a:t>свободи</a:t>
            </a:r>
            <a:r>
              <a:rPr lang="ru-RU" dirty="0"/>
              <a:t> та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викривача</a:t>
            </a:r>
            <a:r>
              <a:rPr lang="ru-RU" dirty="0"/>
              <a:t>, не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неналежним</a:t>
            </a:r>
            <a:r>
              <a:rPr lang="ru-RU" dirty="0"/>
              <a:t> чином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;</a:t>
            </a:r>
          </a:p>
          <a:p>
            <a:r>
              <a:rPr lang="ru-RU" dirty="0" err="1"/>
              <a:t>має</a:t>
            </a:r>
            <a:r>
              <a:rPr lang="ru-RU" dirty="0"/>
              <a:t> право бути </a:t>
            </a:r>
            <a:r>
              <a:rPr lang="ru-RU" dirty="0" err="1"/>
              <a:t>присутнім</a:t>
            </a:r>
            <a:r>
              <a:rPr lang="ru-RU" dirty="0"/>
              <a:t> на </a:t>
            </a:r>
            <a:r>
              <a:rPr lang="ru-RU" dirty="0" err="1"/>
              <a:t>засіданнях</a:t>
            </a:r>
            <a:r>
              <a:rPr lang="ru-RU" dirty="0"/>
              <a:t> </a:t>
            </a:r>
            <a:r>
              <a:rPr lang="ru-RU" dirty="0" err="1"/>
              <a:t>судів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інстанцій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на </a:t>
            </a:r>
            <a:r>
              <a:rPr lang="ru-RU" dirty="0" err="1"/>
              <a:t>закритих</a:t>
            </a:r>
            <a:r>
              <a:rPr lang="ru-RU" dirty="0"/>
              <a:t> </a:t>
            </a:r>
            <a:r>
              <a:rPr lang="ru-RU" dirty="0" err="1"/>
              <a:t>судових</a:t>
            </a:r>
            <a:r>
              <a:rPr lang="ru-RU" dirty="0"/>
              <a:t> </a:t>
            </a:r>
            <a:r>
              <a:rPr lang="ru-RU" dirty="0" err="1"/>
              <a:t>засіданнях</a:t>
            </a:r>
            <a:r>
              <a:rPr lang="ru-RU" dirty="0"/>
              <a:t>, за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згоди</a:t>
            </a:r>
            <a:r>
              <a:rPr lang="ru-RU" dirty="0"/>
              <a:t> </a:t>
            </a:r>
            <a:r>
              <a:rPr lang="ru-RU" dirty="0" err="1"/>
              <a:t>викривача</a:t>
            </a:r>
            <a:r>
              <a:rPr lang="ru-RU" dirty="0"/>
              <a:t>, в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судовий</a:t>
            </a:r>
            <a:r>
              <a:rPr lang="ru-RU" dirty="0"/>
              <a:t>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 </a:t>
            </a:r>
            <a:r>
              <a:rPr lang="ru-RU" dirty="0" err="1"/>
              <a:t>закритим</a:t>
            </a:r>
            <a:r>
              <a:rPr lang="ru-RU" dirty="0"/>
              <a:t>;</a:t>
            </a:r>
          </a:p>
          <a:p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звертатися</a:t>
            </a:r>
            <a:r>
              <a:rPr lang="ru-RU" dirty="0"/>
              <a:t> до суду з </a:t>
            </a:r>
            <a:r>
              <a:rPr lang="ru-RU" dirty="0" err="1"/>
              <a:t>позовом</a:t>
            </a:r>
            <a:r>
              <a:rPr lang="ru-RU" dirty="0"/>
              <a:t> (</a:t>
            </a:r>
            <a:r>
              <a:rPr lang="ru-RU" dirty="0" err="1"/>
              <a:t>заявою</a:t>
            </a:r>
            <a:r>
              <a:rPr lang="ru-RU" dirty="0"/>
              <a:t>) про </a:t>
            </a:r>
            <a:r>
              <a:rPr lang="ru-RU" dirty="0" err="1"/>
              <a:t>захист</a:t>
            </a:r>
            <a:r>
              <a:rPr lang="ru-RU" dirty="0"/>
              <a:t> прав і свобод </a:t>
            </a:r>
            <a:r>
              <a:rPr lang="ru-RU" dirty="0" err="1"/>
              <a:t>викривачів</a:t>
            </a:r>
            <a:r>
              <a:rPr lang="ru-RU" dirty="0"/>
              <a:t>, </a:t>
            </a:r>
            <a:r>
              <a:rPr lang="ru-RU" dirty="0" err="1"/>
              <a:t>брати</a:t>
            </a:r>
            <a:r>
              <a:rPr lang="ru-RU" dirty="0"/>
              <a:t> участь у судовому </a:t>
            </a:r>
            <a:r>
              <a:rPr lang="ru-RU" dirty="0" err="1"/>
              <a:t>розгляді</a:t>
            </a:r>
            <a:r>
              <a:rPr lang="ru-RU" dirty="0"/>
              <a:t> справ, </a:t>
            </a:r>
            <a:r>
              <a:rPr lang="ru-RU" dirty="0" err="1"/>
              <a:t>провадження</a:t>
            </a:r>
            <a:r>
              <a:rPr lang="ru-RU" dirty="0"/>
              <a:t>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за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позовами</a:t>
            </a:r>
            <a:r>
              <a:rPr lang="ru-RU" dirty="0"/>
              <a:t> (</a:t>
            </a:r>
            <a:r>
              <a:rPr lang="ru-RU" dirty="0" err="1"/>
              <a:t>заявами</a:t>
            </a:r>
            <a:r>
              <a:rPr lang="ru-RU" dirty="0"/>
              <a:t>, </a:t>
            </a:r>
            <a:r>
              <a:rPr lang="ru-RU" dirty="0" err="1"/>
              <a:t>клопотаннями</a:t>
            </a:r>
            <a:r>
              <a:rPr lang="ru-RU" dirty="0"/>
              <a:t> (</a:t>
            </a:r>
            <a:r>
              <a:rPr lang="ru-RU" dirty="0" err="1"/>
              <a:t>поданнями</a:t>
            </a:r>
            <a:r>
              <a:rPr lang="ru-RU" dirty="0"/>
              <a:t>);</a:t>
            </a:r>
          </a:p>
          <a:p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вступати</a:t>
            </a:r>
            <a:r>
              <a:rPr lang="ru-RU" dirty="0"/>
              <a:t> у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провадження</a:t>
            </a:r>
            <a:r>
              <a:rPr lang="ru-RU" dirty="0"/>
              <a:t>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за </a:t>
            </a:r>
            <a:r>
              <a:rPr lang="ru-RU" dirty="0" err="1"/>
              <a:t>позовами</a:t>
            </a:r>
            <a:r>
              <a:rPr lang="ru-RU" dirty="0"/>
              <a:t> (</a:t>
            </a:r>
            <a:r>
              <a:rPr lang="ru-RU" dirty="0" err="1"/>
              <a:t>заявами</a:t>
            </a:r>
            <a:r>
              <a:rPr lang="ru-RU" dirty="0"/>
              <a:t>, </a:t>
            </a:r>
            <a:r>
              <a:rPr lang="ru-RU" dirty="0" err="1"/>
              <a:t>клопотаннями</a:t>
            </a:r>
            <a:r>
              <a:rPr lang="ru-RU" dirty="0"/>
              <a:t> (</a:t>
            </a:r>
            <a:r>
              <a:rPr lang="ru-RU" dirty="0" err="1"/>
              <a:t>поданнями</a:t>
            </a:r>
            <a:r>
              <a:rPr lang="ru-RU" dirty="0"/>
              <a:t>) </a:t>
            </a:r>
            <a:r>
              <a:rPr lang="ru-RU" dirty="0" err="1"/>
              <a:t>викривачів</a:t>
            </a:r>
            <a:r>
              <a:rPr lang="ru-RU" dirty="0"/>
              <a:t>, на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судового </a:t>
            </a:r>
            <a:r>
              <a:rPr lang="ru-RU" dirty="0" err="1"/>
              <a:t>розгляду</a:t>
            </a:r>
            <a:r>
              <a:rPr lang="ru-RU" dirty="0"/>
              <a:t>;</a:t>
            </a:r>
          </a:p>
          <a:p>
            <a:r>
              <a:rPr lang="ru-RU" dirty="0" err="1"/>
              <a:t>має</a:t>
            </a:r>
            <a:r>
              <a:rPr lang="ru-RU" dirty="0"/>
              <a:t> право </a:t>
            </a:r>
            <a:r>
              <a:rPr lang="ru-RU" dirty="0" err="1"/>
              <a:t>ініціювати</a:t>
            </a:r>
            <a:r>
              <a:rPr lang="ru-RU" dirty="0"/>
              <a:t>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участі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агентства у судовому </a:t>
            </a:r>
            <a:r>
              <a:rPr lang="ru-RU" dirty="0" err="1"/>
              <a:t>провадженні</a:t>
            </a:r>
            <a:r>
              <a:rPr lang="ru-RU" dirty="0"/>
              <a:t> перегляд </a:t>
            </a:r>
            <a:r>
              <a:rPr lang="ru-RU" dirty="0" err="1"/>
              <a:t>судових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у порядку, </a:t>
            </a:r>
            <a:r>
              <a:rPr lang="ru-RU" dirty="0" err="1"/>
              <a:t>встановленому</a:t>
            </a:r>
            <a:r>
              <a:rPr lang="ru-RU" dirty="0"/>
              <a:t> законом.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99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Права та </a:t>
            </a:r>
            <a:r>
              <a:rPr lang="ru-RU" sz="2400" dirty="0" err="1"/>
              <a:t>гарантії</a:t>
            </a:r>
            <a:r>
              <a:rPr lang="ru-RU" sz="2400" dirty="0"/>
              <a:t>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викривача</a:t>
            </a:r>
            <a:r>
              <a:rPr lang="ru-RU" sz="2400" dirty="0"/>
              <a:t> (</a:t>
            </a:r>
            <a:r>
              <a:rPr lang="ru-RU" sz="2400" dirty="0" err="1"/>
              <a:t>стаття</a:t>
            </a:r>
            <a:r>
              <a:rPr lang="ru-RU" sz="2400" dirty="0"/>
              <a:t> 53-3 Закону </a:t>
            </a:r>
            <a:r>
              <a:rPr lang="ru-RU" sz="2400" dirty="0" err="1"/>
              <a:t>України</a:t>
            </a:r>
            <a:r>
              <a:rPr lang="ru-RU" sz="2400" dirty="0"/>
              <a:t> «Про </a:t>
            </a:r>
            <a:r>
              <a:rPr lang="ru-RU" sz="2400" dirty="0" err="1"/>
              <a:t>запобігання</a:t>
            </a:r>
            <a:r>
              <a:rPr lang="ru-RU" sz="2400" dirty="0"/>
              <a:t> </a:t>
            </a:r>
            <a:r>
              <a:rPr lang="ru-RU" sz="2400" dirty="0" err="1"/>
              <a:t>корупції</a:t>
            </a:r>
            <a:r>
              <a:rPr lang="ru-RU" sz="2400" dirty="0"/>
              <a:t>»)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бути </a:t>
            </a:r>
            <a:r>
              <a:rPr lang="ru-RU" dirty="0" err="1"/>
              <a:t>повідомленим</a:t>
            </a:r>
            <a:r>
              <a:rPr lang="ru-RU" dirty="0"/>
              <a:t> про </a:t>
            </a:r>
            <a:r>
              <a:rPr lang="ru-RU" dirty="0" err="1"/>
              <a:t>свої</a:t>
            </a:r>
            <a:r>
              <a:rPr lang="ru-RU" dirty="0"/>
              <a:t> права та </a:t>
            </a:r>
            <a:r>
              <a:rPr lang="ru-RU" dirty="0" err="1"/>
              <a:t>обов’язки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»;</a:t>
            </a:r>
          </a:p>
          <a:p>
            <a:r>
              <a:rPr lang="ru-RU" dirty="0" err="1"/>
              <a:t>подавати</a:t>
            </a:r>
            <a:r>
              <a:rPr lang="ru-RU" dirty="0"/>
              <a:t> </a:t>
            </a:r>
            <a:r>
              <a:rPr lang="ru-RU" dirty="0" err="1"/>
              <a:t>докази</a:t>
            </a:r>
            <a:r>
              <a:rPr lang="ru-RU" dirty="0"/>
              <a:t> на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заяви;</a:t>
            </a:r>
          </a:p>
          <a:p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уповноваженого</a:t>
            </a:r>
            <a:r>
              <a:rPr lang="ru-RU" dirty="0"/>
              <a:t> органу,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подав </a:t>
            </a:r>
            <a:r>
              <a:rPr lang="ru-RU" dirty="0" err="1"/>
              <a:t>повідомлення</a:t>
            </a:r>
            <a:r>
              <a:rPr lang="ru-RU" dirty="0"/>
              <a:t>,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і </a:t>
            </a:r>
            <a:r>
              <a:rPr lang="ru-RU" dirty="0" err="1"/>
              <a:t>реєстрації</a:t>
            </a:r>
            <a:r>
              <a:rPr lang="ru-RU" dirty="0"/>
              <a:t>;</a:t>
            </a:r>
          </a:p>
          <a:p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пояснення</a:t>
            </a:r>
            <a:r>
              <a:rPr lang="ru-RU" dirty="0"/>
              <a:t>, </a:t>
            </a:r>
            <a:r>
              <a:rPr lang="ru-RU" dirty="0" err="1"/>
              <a:t>свідчення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давати</a:t>
            </a:r>
            <a:r>
              <a:rPr lang="ru-RU" dirty="0"/>
              <a:t>;</a:t>
            </a:r>
          </a:p>
          <a:p>
            <a:r>
              <a:rPr lang="ru-RU" dirty="0"/>
              <a:t>на </a:t>
            </a:r>
            <a:r>
              <a:rPr lang="ru-RU" dirty="0" err="1"/>
              <a:t>безоплатну</a:t>
            </a:r>
            <a:r>
              <a:rPr lang="ru-RU" dirty="0"/>
              <a:t> </a:t>
            </a:r>
            <a:r>
              <a:rPr lang="ru-RU" dirty="0" err="1"/>
              <a:t>правову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захистом</a:t>
            </a:r>
            <a:r>
              <a:rPr lang="ru-RU" dirty="0"/>
              <a:t> прав </a:t>
            </a:r>
            <a:r>
              <a:rPr lang="ru-RU" dirty="0" err="1"/>
              <a:t>викривача</a:t>
            </a:r>
            <a:r>
              <a:rPr lang="ru-RU" dirty="0"/>
              <a:t>;</a:t>
            </a:r>
          </a:p>
          <a:p>
            <a:r>
              <a:rPr lang="ru-RU" dirty="0"/>
              <a:t>на </a:t>
            </a:r>
            <a:r>
              <a:rPr lang="ru-RU" dirty="0" err="1"/>
              <a:t>конфіденційність</a:t>
            </a:r>
            <a:r>
              <a:rPr lang="ru-RU" dirty="0"/>
              <a:t>;</a:t>
            </a:r>
          </a:p>
          <a:p>
            <a:r>
              <a:rPr lang="ru-RU" dirty="0" err="1"/>
              <a:t>повідомляти</a:t>
            </a:r>
            <a:r>
              <a:rPr lang="ru-RU" dirty="0"/>
              <a:t> про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корупційних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пов’язаних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правопорушень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Закону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» без </a:t>
            </a:r>
            <a:r>
              <a:rPr lang="ru-RU" dirty="0" err="1"/>
              <a:t>зазначення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 про себе (</a:t>
            </a:r>
            <a:r>
              <a:rPr lang="ru-RU" dirty="0" err="1"/>
              <a:t>анонімно</a:t>
            </a:r>
            <a:r>
              <a:rPr lang="ru-RU" dirty="0"/>
              <a:t>);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802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08046"/>
          </a:xfrm>
        </p:spPr>
        <p:txBody>
          <a:bodyPr/>
          <a:lstStyle/>
          <a:p>
            <a:r>
              <a:rPr lang="ru-RU" dirty="0">
                <a:solidFill>
                  <a:srgbClr val="EBEBEB"/>
                </a:solidFill>
              </a:rPr>
              <a:t>Південна Корея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54728"/>
            <a:ext cx="8946541" cy="479367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Південнокорейський</a:t>
            </a:r>
            <a:r>
              <a:rPr lang="ru-RU" dirty="0"/>
              <a:t> закон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захисту</a:t>
            </a:r>
            <a:r>
              <a:rPr lang="ru-RU" dirty="0"/>
              <a:t> і </a:t>
            </a:r>
            <a:r>
              <a:rPr lang="ru-RU" dirty="0" err="1"/>
              <a:t>матеріальної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і </a:t>
            </a:r>
            <a:r>
              <a:rPr lang="ru-RU" dirty="0" err="1"/>
              <a:t>корпоративних</a:t>
            </a:r>
            <a:r>
              <a:rPr lang="ru-RU" dirty="0"/>
              <a:t> </a:t>
            </a:r>
            <a:r>
              <a:rPr lang="ru-RU" dirty="0" err="1"/>
              <a:t>викривачів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повідомляють</a:t>
            </a:r>
            <a:r>
              <a:rPr lang="ru-RU" dirty="0"/>
              <a:t> про </a:t>
            </a:r>
            <a:r>
              <a:rPr lang="ru-RU" dirty="0" err="1"/>
              <a:t>порушення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безпекою, </a:t>
            </a:r>
            <a:r>
              <a:rPr lang="ru-RU" dirty="0" err="1"/>
              <a:t>здоров’ям</a:t>
            </a:r>
            <a:r>
              <a:rPr lang="ru-RU" dirty="0"/>
              <a:t>, </a:t>
            </a:r>
            <a:r>
              <a:rPr lang="ru-RU" dirty="0" err="1"/>
              <a:t>довкіллям</a:t>
            </a:r>
            <a:r>
              <a:rPr lang="ru-RU" dirty="0"/>
              <a:t>, </a:t>
            </a:r>
            <a:r>
              <a:rPr lang="ru-RU" dirty="0" err="1"/>
              <a:t>захистом</a:t>
            </a:r>
            <a:r>
              <a:rPr lang="ru-RU" dirty="0"/>
              <a:t> прав </a:t>
            </a:r>
            <a:r>
              <a:rPr lang="ru-RU" dirty="0" err="1"/>
              <a:t>споживачів</a:t>
            </a:r>
            <a:r>
              <a:rPr lang="ru-RU" dirty="0"/>
              <a:t> і </a:t>
            </a:r>
            <a:r>
              <a:rPr lang="ru-RU" dirty="0" err="1"/>
              <a:t>добросовісною</a:t>
            </a:r>
            <a:r>
              <a:rPr lang="ru-RU" dirty="0"/>
              <a:t> </a:t>
            </a:r>
            <a:r>
              <a:rPr lang="ru-RU" dirty="0" err="1"/>
              <a:t>конкуренцією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Про </a:t>
            </a:r>
            <a:r>
              <a:rPr lang="ru-RU" dirty="0" err="1"/>
              <a:t>незаконні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поінформувати</a:t>
            </a:r>
            <a:r>
              <a:rPr lang="ru-RU" dirty="0"/>
              <a:t> </a:t>
            </a:r>
            <a:r>
              <a:rPr lang="ru-RU" dirty="0" err="1"/>
              <a:t>Комісію</a:t>
            </a:r>
            <a:r>
              <a:rPr lang="ru-RU" dirty="0"/>
              <a:t> з </a:t>
            </a:r>
            <a:r>
              <a:rPr lang="ru-RU" dirty="0" err="1"/>
              <a:t>громадянських</a:t>
            </a:r>
            <a:r>
              <a:rPr lang="ru-RU" dirty="0"/>
              <a:t> прав і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, яка </a:t>
            </a:r>
            <a:r>
              <a:rPr lang="ru-RU" dirty="0" err="1"/>
              <a:t>поєднує</a:t>
            </a:r>
            <a:r>
              <a:rPr lang="ru-RU" dirty="0"/>
              <a:t> в </a:t>
            </a:r>
            <a:r>
              <a:rPr lang="ru-RU" dirty="0" err="1"/>
              <a:t>собі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антикорупційного</a:t>
            </a:r>
            <a:r>
              <a:rPr lang="ru-RU" dirty="0"/>
              <a:t> бюро та омбудсмена. Вона </a:t>
            </a:r>
            <a:r>
              <a:rPr lang="ru-RU" dirty="0" err="1"/>
              <a:t>приймає</a:t>
            </a:r>
            <a:r>
              <a:rPr lang="ru-RU" dirty="0"/>
              <a:t> заяви, </a:t>
            </a:r>
            <a:r>
              <a:rPr lang="ru-RU" dirty="0" err="1"/>
              <a:t>передає</a:t>
            </a:r>
            <a:r>
              <a:rPr lang="ru-RU" dirty="0"/>
              <a:t> </a:t>
            </a:r>
            <a:r>
              <a:rPr lang="ru-RU" dirty="0" err="1"/>
              <a:t>перевірені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відповідним</a:t>
            </a:r>
            <a:r>
              <a:rPr lang="ru-RU" dirty="0"/>
              <a:t> </a:t>
            </a:r>
            <a:r>
              <a:rPr lang="ru-RU" dirty="0" err="1"/>
              <a:t>установам</a:t>
            </a:r>
            <a:r>
              <a:rPr lang="ru-RU" dirty="0"/>
              <a:t> 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розслідування</a:t>
            </a:r>
            <a:r>
              <a:rPr lang="ru-RU" dirty="0"/>
              <a:t> і </a:t>
            </a:r>
            <a:r>
              <a:rPr lang="ru-RU" dirty="0" err="1"/>
              <a:t>відправляє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 назад </a:t>
            </a:r>
            <a:r>
              <a:rPr lang="ru-RU" dirty="0" err="1"/>
              <a:t>інформаторам</a:t>
            </a:r>
            <a:r>
              <a:rPr lang="ru-RU" dirty="0"/>
              <a:t>. Вона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досліджує</a:t>
            </a:r>
            <a:r>
              <a:rPr lang="ru-RU" dirty="0"/>
              <a:t> заяви про </a:t>
            </a:r>
            <a:r>
              <a:rPr lang="ru-RU" dirty="0" err="1"/>
              <a:t>репресії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викривачів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широкий спектр </a:t>
            </a:r>
            <a:r>
              <a:rPr lang="ru-RU" dirty="0" err="1"/>
              <a:t>захисту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анулювання</a:t>
            </a:r>
            <a:r>
              <a:rPr lang="ru-RU" dirty="0"/>
              <a:t> </a:t>
            </a:r>
            <a:r>
              <a:rPr lang="ru-RU" dirty="0" err="1"/>
              <a:t>дозволів</a:t>
            </a:r>
            <a:r>
              <a:rPr lang="ru-RU" dirty="0"/>
              <a:t>, </a:t>
            </a:r>
            <a:r>
              <a:rPr lang="ru-RU" dirty="0" err="1"/>
              <a:t>ліцензій</a:t>
            </a:r>
            <a:r>
              <a:rPr lang="ru-RU" dirty="0"/>
              <a:t> та </a:t>
            </a:r>
            <a:r>
              <a:rPr lang="ru-RU" dirty="0" err="1"/>
              <a:t>договорів</a:t>
            </a:r>
            <a:r>
              <a:rPr lang="ru-RU" dirty="0"/>
              <a:t>. В одному з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зажадала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фізичний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викривача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патрулювання</a:t>
            </a:r>
            <a:r>
              <a:rPr lang="ru-RU" dirty="0"/>
              <a:t> району, де </a:t>
            </a:r>
            <a:r>
              <a:rPr lang="ru-RU" dirty="0" err="1"/>
              <a:t>він</a:t>
            </a:r>
            <a:r>
              <a:rPr lang="ru-RU" dirty="0"/>
              <a:t> проживав. За </a:t>
            </a:r>
            <a:r>
              <a:rPr lang="ru-RU" dirty="0" err="1"/>
              <a:t>період</a:t>
            </a:r>
            <a:r>
              <a:rPr lang="ru-RU" dirty="0"/>
              <a:t> 2002-2013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Комісія</a:t>
            </a:r>
            <a:r>
              <a:rPr lang="ru-RU" dirty="0"/>
              <a:t> з </a:t>
            </a:r>
            <a:r>
              <a:rPr lang="ru-RU" dirty="0" err="1"/>
              <a:t>громадянських</a:t>
            </a:r>
            <a:r>
              <a:rPr lang="ru-RU" dirty="0"/>
              <a:t> прав і </a:t>
            </a:r>
            <a:r>
              <a:rPr lang="ru-RU" dirty="0" err="1"/>
              <a:t>боротьби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28 246 </a:t>
            </a:r>
            <a:r>
              <a:rPr lang="ru-RU" dirty="0" err="1"/>
              <a:t>повідомлень</a:t>
            </a:r>
            <a:r>
              <a:rPr lang="ru-RU" dirty="0"/>
              <a:t> про </a:t>
            </a:r>
            <a:r>
              <a:rPr lang="ru-RU" dirty="0" err="1"/>
              <a:t>порушення</a:t>
            </a:r>
            <a:r>
              <a:rPr lang="ru-RU" dirty="0"/>
              <a:t>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розкриті</a:t>
            </a:r>
            <a:r>
              <a:rPr lang="ru-RU" dirty="0"/>
              <a:t> 220 </a:t>
            </a:r>
            <a:r>
              <a:rPr lang="ru-RU" dirty="0" err="1"/>
              <a:t>випадків</a:t>
            </a:r>
            <a:r>
              <a:rPr lang="ru-RU" dirty="0"/>
              <a:t>, $ 60,3 млн </a:t>
            </a:r>
            <a:r>
              <a:rPr lang="ru-RU" dirty="0" err="1"/>
              <a:t>повернулися</a:t>
            </a:r>
            <a:r>
              <a:rPr lang="ru-RU" dirty="0"/>
              <a:t> в бюджет, а $ 6,2 млн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виплачені</a:t>
            </a:r>
            <a:r>
              <a:rPr lang="ru-RU" dirty="0"/>
              <a:t> </a:t>
            </a:r>
            <a:r>
              <a:rPr lang="ru-RU" dirty="0" err="1"/>
              <a:t>викривачам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нагороди.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652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21900"/>
          </a:xfrm>
        </p:spPr>
        <p:txBody>
          <a:bodyPr/>
          <a:lstStyle/>
          <a:p>
            <a:r>
              <a:rPr lang="ru-RU" dirty="0"/>
              <a:t>США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74618"/>
            <a:ext cx="8946541" cy="497378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Закон про наклеп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приватним</a:t>
            </a:r>
            <a:r>
              <a:rPr lang="ru-RU" dirty="0"/>
              <a:t> особам </a:t>
            </a:r>
            <a:r>
              <a:rPr lang="ru-RU" dirty="0" err="1"/>
              <a:t>подавати</a:t>
            </a:r>
            <a:r>
              <a:rPr lang="ru-RU" dirty="0"/>
              <a:t> позови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імені</a:t>
            </a:r>
            <a:r>
              <a:rPr lang="ru-RU" dirty="0"/>
              <a:t> уряду про </a:t>
            </a:r>
            <a:r>
              <a:rPr lang="ru-RU" dirty="0" err="1"/>
              <a:t>повернення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украдених</a:t>
            </a:r>
            <a:r>
              <a:rPr lang="ru-RU" dirty="0"/>
              <a:t> через </a:t>
            </a:r>
            <a:r>
              <a:rPr lang="ru-RU" dirty="0" err="1"/>
              <a:t>договірне</a:t>
            </a:r>
            <a:r>
              <a:rPr lang="ru-RU" dirty="0"/>
              <a:t> </a:t>
            </a:r>
            <a:r>
              <a:rPr lang="ru-RU" dirty="0" err="1"/>
              <a:t>шахрайство</a:t>
            </a:r>
            <a:r>
              <a:rPr lang="ru-RU" dirty="0"/>
              <a:t>.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компенсації</a:t>
            </a:r>
            <a:r>
              <a:rPr lang="ru-RU" dirty="0"/>
              <a:t> за </a:t>
            </a:r>
            <a:r>
              <a:rPr lang="ru-RU" dirty="0" err="1"/>
              <a:t>ризик</a:t>
            </a:r>
            <a:r>
              <a:rPr lang="ru-RU" dirty="0"/>
              <a:t> і </a:t>
            </a:r>
            <a:r>
              <a:rPr lang="ru-RU" dirty="0" err="1"/>
              <a:t>зусилля</a:t>
            </a:r>
            <a:r>
              <a:rPr lang="ru-RU" dirty="0"/>
              <a:t>, </a:t>
            </a:r>
            <a:r>
              <a:rPr lang="ru-RU" dirty="0" err="1"/>
              <a:t>інформаторам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передано </a:t>
            </a:r>
            <a:r>
              <a:rPr lang="ru-RU" dirty="0" err="1"/>
              <a:t>від</a:t>
            </a:r>
            <a:r>
              <a:rPr lang="ru-RU" dirty="0"/>
              <a:t> 15% до 25% </a:t>
            </a:r>
            <a:r>
              <a:rPr lang="ru-RU" dirty="0" err="1"/>
              <a:t>від</a:t>
            </a:r>
            <a:r>
              <a:rPr lang="ru-RU" dirty="0"/>
              <a:t> будь-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вилучених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і </a:t>
            </a:r>
            <a:r>
              <a:rPr lang="ru-RU" dirty="0" err="1"/>
              <a:t>штрафів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законом, з 1986 року уряд США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$35 млрд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штрафів</a:t>
            </a:r>
            <a:r>
              <a:rPr lang="ru-RU" dirty="0"/>
              <a:t> і </a:t>
            </a:r>
            <a:r>
              <a:rPr lang="ru-RU" dirty="0" err="1"/>
              <a:t>вкрадених</a:t>
            </a:r>
            <a:r>
              <a:rPr lang="ru-RU" dirty="0"/>
              <a:t> грошей, а </a:t>
            </a:r>
            <a:r>
              <a:rPr lang="ru-RU" dirty="0" err="1"/>
              <a:t>Комісія</a:t>
            </a:r>
            <a:r>
              <a:rPr lang="ru-RU" dirty="0"/>
              <a:t> з </a:t>
            </a:r>
            <a:r>
              <a:rPr lang="ru-RU" dirty="0" err="1"/>
              <a:t>цінних</a:t>
            </a:r>
            <a:r>
              <a:rPr lang="ru-RU" dirty="0"/>
              <a:t> </a:t>
            </a:r>
            <a:r>
              <a:rPr lang="ru-RU" dirty="0" err="1"/>
              <a:t>паперів</a:t>
            </a:r>
            <a:r>
              <a:rPr lang="ru-RU" dirty="0"/>
              <a:t> і </a:t>
            </a:r>
            <a:r>
              <a:rPr lang="ru-RU" dirty="0" err="1"/>
              <a:t>бірж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у 2018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виплатила</a:t>
            </a:r>
            <a:r>
              <a:rPr lang="ru-RU" dirty="0"/>
              <a:t> </a:t>
            </a:r>
            <a:r>
              <a:rPr lang="ru-RU" dirty="0" err="1"/>
              <a:t>інформаторам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$14 млн «в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внеску</a:t>
            </a:r>
            <a:r>
              <a:rPr lang="ru-RU" dirty="0"/>
              <a:t> в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у </a:t>
            </a:r>
            <a:r>
              <a:rPr lang="ru-RU" dirty="0" err="1"/>
              <a:t>боротьбі</a:t>
            </a:r>
            <a:r>
              <a:rPr lang="ru-RU" dirty="0"/>
              <a:t> з </a:t>
            </a:r>
            <a:r>
              <a:rPr lang="ru-RU" dirty="0" err="1"/>
              <a:t>шахрайством</a:t>
            </a:r>
            <a:r>
              <a:rPr lang="ru-RU" dirty="0"/>
              <a:t>». З 2007-го по 2018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викриттів</a:t>
            </a:r>
            <a:r>
              <a:rPr lang="ru-RU" dirty="0"/>
              <a:t>, </a:t>
            </a:r>
            <a:r>
              <a:rPr lang="ru-RU" dirty="0" err="1"/>
              <a:t>зареєстрованих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 </a:t>
            </a:r>
            <a:r>
              <a:rPr lang="ru-RU" dirty="0" err="1"/>
              <a:t>федеральної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, </a:t>
            </a:r>
            <a:r>
              <a:rPr lang="ru-RU" dirty="0" err="1"/>
              <a:t>збільшилася</a:t>
            </a:r>
            <a:r>
              <a:rPr lang="ru-RU" dirty="0"/>
              <a:t> з 482 до 1148, а </a:t>
            </a:r>
            <a:r>
              <a:rPr lang="ru-RU" dirty="0" err="1"/>
              <a:t>кількість</a:t>
            </a:r>
            <a:r>
              <a:rPr lang="ru-RU" dirty="0"/>
              <a:t> позитивно </a:t>
            </a:r>
            <a:r>
              <a:rPr lang="ru-RU" dirty="0" err="1"/>
              <a:t>вирішених</a:t>
            </a:r>
            <a:r>
              <a:rPr lang="ru-RU" dirty="0"/>
              <a:t> справ </a:t>
            </a:r>
            <a:r>
              <a:rPr lang="ru-RU" dirty="0" err="1"/>
              <a:t>викривачів</a:t>
            </a:r>
            <a:r>
              <a:rPr lang="ru-RU" dirty="0"/>
              <a:t> </a:t>
            </a:r>
            <a:r>
              <a:rPr lang="ru-RU" dirty="0" err="1"/>
              <a:t>зросла</a:t>
            </a:r>
            <a:r>
              <a:rPr lang="ru-RU" dirty="0"/>
              <a:t> з 50 до 223.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в США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підтримку</a:t>
            </a:r>
            <a:r>
              <a:rPr lang="ru-RU" dirty="0"/>
              <a:t> </a:t>
            </a:r>
            <a:r>
              <a:rPr lang="ru-RU" dirty="0" err="1"/>
              <a:t>викривачів</a:t>
            </a:r>
            <a:r>
              <a:rPr lang="ru-RU" dirty="0"/>
              <a:t> і </a:t>
            </a:r>
            <a:r>
              <a:rPr lang="ru-RU" dirty="0" err="1"/>
              <a:t>борються</a:t>
            </a:r>
            <a:r>
              <a:rPr lang="ru-RU" dirty="0"/>
              <a:t> за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правовий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4320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376082"/>
          </a:xfrm>
        </p:spPr>
        <p:txBody>
          <a:bodyPr/>
          <a:lstStyle/>
          <a:p>
            <a:r>
              <a:rPr lang="ru-RU" sz="1600" dirty="0"/>
              <a:t>Ось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деякі</a:t>
            </a:r>
            <a:r>
              <a:rPr lang="ru-RU" sz="1600" dirty="0"/>
              <a:t> </a:t>
            </a:r>
            <a:r>
              <a:rPr lang="ru-RU" sz="1600" dirty="0" err="1"/>
              <a:t>приклади</a:t>
            </a:r>
            <a:r>
              <a:rPr lang="ru-RU" sz="1600" dirty="0"/>
              <a:t> того, як </a:t>
            </a:r>
            <a:r>
              <a:rPr lang="ru-RU" sz="1600" dirty="0" err="1"/>
              <a:t>викривачі</a:t>
            </a:r>
            <a:r>
              <a:rPr lang="ru-RU" sz="1600" dirty="0"/>
              <a:t> </a:t>
            </a:r>
            <a:r>
              <a:rPr lang="ru-RU" sz="1600" dirty="0" err="1"/>
              <a:t>корупції</a:t>
            </a:r>
            <a:r>
              <a:rPr lang="ru-RU" sz="1600" dirty="0"/>
              <a:t> </a:t>
            </a:r>
            <a:r>
              <a:rPr lang="ru-RU" sz="1600" dirty="0" err="1"/>
              <a:t>запобігли</a:t>
            </a:r>
            <a:r>
              <a:rPr lang="ru-RU" sz="1600" dirty="0"/>
              <a:t> </a:t>
            </a:r>
            <a:r>
              <a:rPr lang="ru-RU" sz="1600" dirty="0" err="1"/>
              <a:t>злочину</a:t>
            </a:r>
            <a:r>
              <a:rPr lang="ru-RU" sz="1600" dirty="0"/>
              <a:t>, </a:t>
            </a:r>
            <a:r>
              <a:rPr lang="ru-RU" sz="1600" dirty="0" err="1"/>
              <a:t>допомогли</a:t>
            </a:r>
            <a:r>
              <a:rPr lang="ru-RU" sz="1600" dirty="0"/>
              <a:t> </a:t>
            </a:r>
            <a:r>
              <a:rPr lang="ru-RU" sz="1600" dirty="0" err="1"/>
              <a:t>країні</a:t>
            </a:r>
            <a:r>
              <a:rPr lang="ru-RU" sz="1600" dirty="0"/>
              <a:t> і </a:t>
            </a:r>
            <a:r>
              <a:rPr lang="ru-RU" sz="1600" dirty="0" err="1"/>
              <a:t>заробили</a:t>
            </a:r>
            <a:r>
              <a:rPr lang="ru-RU" sz="1600" dirty="0"/>
              <a:t> при </a:t>
            </a:r>
            <a:r>
              <a:rPr lang="ru-RU" sz="1600" dirty="0" err="1"/>
              <a:t>цьому</a:t>
            </a:r>
            <a:r>
              <a:rPr lang="ru-RU" sz="1600" dirty="0"/>
              <a:t> грошей: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91492"/>
            <a:ext cx="8946541" cy="505690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 2019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викривачі</a:t>
            </a:r>
            <a:r>
              <a:rPr lang="ru-RU" dirty="0"/>
              <a:t> подали позови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фармацевтичної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en-US" dirty="0"/>
              <a:t>Eli Lilly </a:t>
            </a:r>
            <a:r>
              <a:rPr lang="ru-RU" dirty="0"/>
              <a:t>за маркетинг незаконного препарату, не </a:t>
            </a:r>
            <a:r>
              <a:rPr lang="ru-RU" dirty="0" err="1"/>
              <a:t>схваленого</a:t>
            </a:r>
            <a:r>
              <a:rPr lang="ru-RU" dirty="0"/>
              <a:t> </a:t>
            </a:r>
            <a:r>
              <a:rPr lang="en-US" dirty="0"/>
              <a:t>FDA. Eli Lilly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оштрафовані</a:t>
            </a:r>
            <a:r>
              <a:rPr lang="ru-RU" dirty="0"/>
              <a:t> на $1,415 млрд. </a:t>
            </a:r>
            <a:r>
              <a:rPr lang="ru-RU" dirty="0" err="1"/>
              <a:t>Ця</a:t>
            </a:r>
            <a:r>
              <a:rPr lang="ru-RU" dirty="0"/>
              <a:t> сума включала $ 515 млн </a:t>
            </a:r>
            <a:r>
              <a:rPr lang="ru-RU" dirty="0" err="1"/>
              <a:t>кримінального</a:t>
            </a:r>
            <a:r>
              <a:rPr lang="ru-RU" dirty="0"/>
              <a:t> штрафу і $800 млн </a:t>
            </a:r>
            <a:r>
              <a:rPr lang="ru-RU" dirty="0" err="1"/>
              <a:t>громадянського</a:t>
            </a:r>
            <a:r>
              <a:rPr lang="ru-RU" dirty="0"/>
              <a:t> </a:t>
            </a:r>
            <a:r>
              <a:rPr lang="ru-RU" dirty="0" err="1"/>
              <a:t>врегулювання</a:t>
            </a:r>
            <a:r>
              <a:rPr lang="ru-RU" dirty="0"/>
              <a:t>.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викривачі</a:t>
            </a:r>
            <a:r>
              <a:rPr lang="ru-RU" dirty="0"/>
              <a:t> </a:t>
            </a:r>
            <a:r>
              <a:rPr lang="ru-RU" dirty="0" err="1"/>
              <a:t>розділили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</a:t>
            </a:r>
            <a:r>
              <a:rPr lang="ru-RU" dirty="0" err="1"/>
              <a:t>нагороду</a:t>
            </a:r>
            <a:r>
              <a:rPr lang="ru-RU" dirty="0"/>
              <a:t> у $78,87 млн.</a:t>
            </a:r>
          </a:p>
          <a:p>
            <a:r>
              <a:rPr lang="ru-RU" dirty="0"/>
              <a:t>У 2009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викривач</a:t>
            </a:r>
            <a:r>
              <a:rPr lang="ru-RU" dirty="0"/>
              <a:t> заявив,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фармацевтична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en-US" dirty="0"/>
              <a:t>Walgreens </a:t>
            </a:r>
            <a:r>
              <a:rPr lang="ru-RU" dirty="0"/>
              <a:t>незаконно </a:t>
            </a:r>
            <a:r>
              <a:rPr lang="ru-RU" dirty="0" err="1"/>
              <a:t>підняла</a:t>
            </a:r>
            <a:r>
              <a:rPr lang="ru-RU" dirty="0"/>
              <a:t>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рецепти</a:t>
            </a:r>
            <a:r>
              <a:rPr lang="ru-RU" dirty="0"/>
              <a:t>, </a:t>
            </a:r>
            <a:r>
              <a:rPr lang="ru-RU" dirty="0" err="1"/>
              <a:t>оплачувані</a:t>
            </a:r>
            <a:r>
              <a:rPr lang="ru-RU" dirty="0"/>
              <a:t> державою за </a:t>
            </a:r>
            <a:r>
              <a:rPr lang="ru-RU" dirty="0" err="1"/>
              <a:t>програмою</a:t>
            </a:r>
            <a:r>
              <a:rPr lang="ru-RU" dirty="0"/>
              <a:t> страховки </a:t>
            </a:r>
            <a:r>
              <a:rPr lang="en-US" dirty="0"/>
              <a:t>Medicaid. </a:t>
            </a:r>
            <a:r>
              <a:rPr lang="ru-RU" dirty="0" err="1"/>
              <a:t>Викривач</a:t>
            </a:r>
            <a:r>
              <a:rPr lang="ru-RU" dirty="0"/>
              <a:t>-фармацевт, </a:t>
            </a:r>
            <a:r>
              <a:rPr lang="ru-RU" dirty="0" err="1"/>
              <a:t>який</a:t>
            </a:r>
            <a:r>
              <a:rPr lang="ru-RU" dirty="0"/>
              <a:t> подав </a:t>
            </a:r>
            <a:r>
              <a:rPr lang="ru-RU" dirty="0" err="1"/>
              <a:t>позов</a:t>
            </a:r>
            <a:r>
              <a:rPr lang="ru-RU" dirty="0"/>
              <a:t> про </a:t>
            </a:r>
            <a:r>
              <a:rPr lang="ru-RU" dirty="0" err="1"/>
              <a:t>шахрайство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уряду, </a:t>
            </a:r>
            <a:r>
              <a:rPr lang="ru-RU" dirty="0" err="1"/>
              <a:t>отримав</a:t>
            </a:r>
            <a:r>
              <a:rPr lang="ru-RU" dirty="0"/>
              <a:t> $5 млн в </a:t>
            </a:r>
            <a:r>
              <a:rPr lang="ru-RU" dirty="0" err="1"/>
              <a:t>якості</a:t>
            </a:r>
            <a:r>
              <a:rPr lang="ru-RU" dirty="0"/>
              <a:t> нагороди.</a:t>
            </a:r>
          </a:p>
          <a:p>
            <a:r>
              <a:rPr lang="ru-RU" dirty="0"/>
              <a:t>У 2003 </a:t>
            </a:r>
            <a:r>
              <a:rPr lang="ru-RU" dirty="0" err="1"/>
              <a:t>році</a:t>
            </a:r>
            <a:r>
              <a:rPr lang="ru-RU" dirty="0"/>
              <a:t> фармацевт </a:t>
            </a:r>
            <a:r>
              <a:rPr lang="ru-RU" dirty="0" err="1"/>
              <a:t>зловив</a:t>
            </a:r>
            <a:r>
              <a:rPr lang="ru-RU" dirty="0"/>
              <a:t> </a:t>
            </a:r>
            <a:r>
              <a:rPr lang="ru-RU" dirty="0" err="1"/>
              <a:t>керівництво</a:t>
            </a:r>
            <a:r>
              <a:rPr lang="ru-RU" dirty="0"/>
              <a:t> </a:t>
            </a:r>
            <a:r>
              <a:rPr lang="en-US" dirty="0" err="1"/>
              <a:t>Johnson&amp;Johnson</a:t>
            </a:r>
            <a:r>
              <a:rPr lang="en-US" dirty="0"/>
              <a:t> </a:t>
            </a:r>
            <a:r>
              <a:rPr lang="ru-RU" dirty="0"/>
              <a:t>на </a:t>
            </a:r>
            <a:r>
              <a:rPr lang="ru-RU" dirty="0" err="1"/>
              <a:t>шахрайських</a:t>
            </a:r>
            <a:r>
              <a:rPr lang="ru-RU" dirty="0"/>
              <a:t> </a:t>
            </a:r>
            <a:r>
              <a:rPr lang="ru-RU" dirty="0" err="1"/>
              <a:t>прийомах</a:t>
            </a:r>
            <a:r>
              <a:rPr lang="ru-RU" dirty="0"/>
              <a:t> маркетингу. У </a:t>
            </a:r>
            <a:r>
              <a:rPr lang="ru-RU" dirty="0" err="1"/>
              <a:t>позові</a:t>
            </a:r>
            <a:r>
              <a:rPr lang="ru-RU" dirty="0"/>
              <a:t> </a:t>
            </a:r>
            <a:r>
              <a:rPr lang="ru-RU" dirty="0" err="1"/>
              <a:t>стверджувалося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фармацевтична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сприяла</a:t>
            </a:r>
            <a:r>
              <a:rPr lang="ru-RU" dirty="0"/>
              <a:t> </a:t>
            </a:r>
            <a:r>
              <a:rPr lang="ru-RU" dirty="0" err="1"/>
              <a:t>просуванню</a:t>
            </a:r>
            <a:r>
              <a:rPr lang="ru-RU" dirty="0"/>
              <a:t> препарату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шизофренії</a:t>
            </a:r>
            <a:r>
              <a:rPr lang="ru-RU" dirty="0"/>
              <a:t>, не </a:t>
            </a:r>
            <a:r>
              <a:rPr lang="ru-RU" dirty="0" err="1"/>
              <a:t>схваленого</a:t>
            </a:r>
            <a:r>
              <a:rPr lang="ru-RU" dirty="0"/>
              <a:t> </a:t>
            </a:r>
            <a:r>
              <a:rPr lang="en-US" dirty="0"/>
              <a:t>FDA, </a:t>
            </a:r>
            <a:r>
              <a:rPr lang="ru-RU" dirty="0"/>
              <a:t>для </a:t>
            </a:r>
            <a:r>
              <a:rPr lang="ru-RU" dirty="0" err="1"/>
              <a:t>зняття</a:t>
            </a:r>
            <a:r>
              <a:rPr lang="ru-RU" dirty="0"/>
              <a:t> </a:t>
            </a:r>
            <a:r>
              <a:rPr lang="ru-RU" dirty="0" err="1"/>
              <a:t>тривоги</a:t>
            </a:r>
            <a:r>
              <a:rPr lang="ru-RU" dirty="0"/>
              <a:t> і </a:t>
            </a:r>
            <a:r>
              <a:rPr lang="ru-RU" dirty="0" err="1"/>
              <a:t>агресії</a:t>
            </a:r>
            <a:r>
              <a:rPr lang="ru-RU" dirty="0"/>
              <a:t> у </a:t>
            </a:r>
            <a:r>
              <a:rPr lang="ru-RU" dirty="0" err="1"/>
              <a:t>пацієнтів</a:t>
            </a:r>
            <a:r>
              <a:rPr lang="ru-RU" dirty="0"/>
              <a:t> з </a:t>
            </a:r>
            <a:r>
              <a:rPr lang="ru-RU" dirty="0" err="1"/>
              <a:t>недоумством</a:t>
            </a:r>
            <a:r>
              <a:rPr lang="ru-RU" dirty="0"/>
              <a:t>. </a:t>
            </a:r>
            <a:r>
              <a:rPr lang="ru-RU" dirty="0" err="1"/>
              <a:t>Викривачі</a:t>
            </a:r>
            <a:r>
              <a:rPr lang="ru-RU" dirty="0"/>
              <a:t> </a:t>
            </a:r>
            <a:r>
              <a:rPr lang="ru-RU" dirty="0" err="1"/>
              <a:t>винагороджені</a:t>
            </a:r>
            <a:r>
              <a:rPr lang="ru-RU" dirty="0"/>
              <a:t> </a:t>
            </a:r>
            <a:r>
              <a:rPr lang="ru-RU" dirty="0" err="1"/>
              <a:t>премією</a:t>
            </a:r>
            <a:r>
              <a:rPr lang="ru-RU" dirty="0"/>
              <a:t> у $27,7 млн.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1643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2627"/>
          </a:xfrm>
        </p:spPr>
        <p:txBody>
          <a:bodyPr/>
          <a:lstStyle/>
          <a:p>
            <a:r>
              <a:rPr lang="uk-UA" dirty="0"/>
              <a:t>Канада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13164"/>
            <a:ext cx="8946541" cy="483523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Так, у </a:t>
            </a:r>
            <a:r>
              <a:rPr lang="ru-RU" dirty="0" err="1"/>
              <a:t>Канаді</a:t>
            </a:r>
            <a:r>
              <a:rPr lang="ru-RU" dirty="0"/>
              <a:t> </a:t>
            </a:r>
            <a:r>
              <a:rPr lang="ru-RU" dirty="0" err="1"/>
              <a:t>головну</a:t>
            </a:r>
            <a:r>
              <a:rPr lang="ru-RU" dirty="0"/>
              <a:t> роль в </a:t>
            </a:r>
            <a:r>
              <a:rPr lang="ru-RU" dirty="0" err="1"/>
              <a:t>організаціях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службового</a:t>
            </a:r>
            <a:r>
              <a:rPr lang="ru-RU" dirty="0"/>
              <a:t> </a:t>
            </a:r>
            <a:r>
              <a:rPr lang="ru-RU" dirty="0" err="1"/>
              <a:t>викриття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посадова</a:t>
            </a:r>
            <a:r>
              <a:rPr lang="ru-RU" dirty="0"/>
              <a:t> особа, </a:t>
            </a:r>
            <a:r>
              <a:rPr lang="ru-RU" dirty="0" err="1"/>
              <a:t>уповноважена</a:t>
            </a:r>
            <a:r>
              <a:rPr lang="ru-RU" dirty="0"/>
              <a:t> </a:t>
            </a:r>
            <a:r>
              <a:rPr lang="ru-RU" dirty="0" err="1"/>
              <a:t>приймати</a:t>
            </a:r>
            <a:r>
              <a:rPr lang="ru-RU" dirty="0"/>
              <a:t> до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endParaRPr lang="ru-RU" dirty="0"/>
          </a:p>
          <a:p>
            <a:r>
              <a:rPr lang="ru-RU" dirty="0"/>
              <a:t>про </a:t>
            </a:r>
            <a:r>
              <a:rPr lang="ru-RU" dirty="0" err="1"/>
              <a:t>відхилення</a:t>
            </a:r>
            <a:r>
              <a:rPr lang="ru-RU" dirty="0"/>
              <a:t> у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усередині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особа</a:t>
            </a:r>
          </a:p>
          <a:p>
            <a:r>
              <a:rPr lang="ru-RU" dirty="0" err="1"/>
              <a:t>зобов’язана</a:t>
            </a:r>
            <a:r>
              <a:rPr lang="ru-RU" dirty="0"/>
              <a:t> </a:t>
            </a:r>
            <a:r>
              <a:rPr lang="ru-RU" dirty="0" err="1"/>
              <a:t>перевірити</a:t>
            </a:r>
            <a:r>
              <a:rPr lang="ru-RU" dirty="0"/>
              <a:t> та </a:t>
            </a:r>
            <a:r>
              <a:rPr lang="ru-RU" dirty="0" err="1"/>
              <a:t>проаналізувати</a:t>
            </a:r>
            <a:r>
              <a:rPr lang="ru-RU" dirty="0"/>
              <a:t> </a:t>
            </a:r>
            <a:r>
              <a:rPr lang="ru-RU" dirty="0" err="1"/>
              <a:t>подану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у межах </a:t>
            </a:r>
            <a:r>
              <a:rPr lang="ru-RU" dirty="0" err="1"/>
              <a:t>службового</a:t>
            </a:r>
            <a:r>
              <a:rPr lang="ru-RU" dirty="0"/>
              <a:t> </a:t>
            </a:r>
            <a:r>
              <a:rPr lang="ru-RU" dirty="0" err="1"/>
              <a:t>розслідування</a:t>
            </a:r>
            <a:r>
              <a:rPr lang="ru-RU" dirty="0"/>
              <a:t>, </a:t>
            </a:r>
            <a:r>
              <a:rPr lang="ru-RU" dirty="0" err="1"/>
              <a:t>консультувати</a:t>
            </a:r>
            <a:r>
              <a:rPr lang="ru-RU" dirty="0"/>
              <a:t> та </a:t>
            </a:r>
            <a:r>
              <a:rPr lang="ru-RU" dirty="0" err="1"/>
              <a:t>координувати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викривача</a:t>
            </a:r>
            <a:r>
              <a:rPr lang="ru-RU" dirty="0"/>
              <a:t>, </a:t>
            </a:r>
            <a:r>
              <a:rPr lang="ru-RU" dirty="0" err="1"/>
              <a:t>складати</a:t>
            </a:r>
            <a:r>
              <a:rPr lang="ru-RU" dirty="0"/>
              <a:t> </a:t>
            </a:r>
            <a:r>
              <a:rPr lang="ru-RU" dirty="0" err="1"/>
              <a:t>звіти</a:t>
            </a:r>
            <a:r>
              <a:rPr lang="ru-RU" dirty="0"/>
              <a:t> та </a:t>
            </a:r>
            <a:r>
              <a:rPr lang="ru-RU" dirty="0" err="1"/>
              <a:t>рекомендації</a:t>
            </a:r>
            <a:r>
              <a:rPr lang="ru-RU" dirty="0"/>
              <a:t> для </a:t>
            </a:r>
            <a:r>
              <a:rPr lang="ru-RU" dirty="0" err="1"/>
              <a:t>керівника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посада за </a:t>
            </a:r>
            <a:r>
              <a:rPr lang="ru-RU" dirty="0" err="1"/>
              <a:t>канадським</a:t>
            </a:r>
            <a:endParaRPr lang="ru-RU" dirty="0"/>
          </a:p>
          <a:p>
            <a:r>
              <a:rPr lang="ru-RU" dirty="0" err="1"/>
              <a:t>законодавством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en-US" dirty="0"/>
              <a:t>Senior Officer – </a:t>
            </a:r>
            <a:r>
              <a:rPr lang="ru-RU" dirty="0"/>
              <a:t>старший </a:t>
            </a:r>
            <a:r>
              <a:rPr lang="ru-RU" dirty="0" err="1"/>
              <a:t>спеціаліст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призначається</a:t>
            </a:r>
            <a:r>
              <a:rPr lang="ru-RU" dirty="0"/>
              <a:t> заступником </a:t>
            </a:r>
            <a:r>
              <a:rPr lang="ru-RU" dirty="0" err="1"/>
              <a:t>керівника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установи </a:t>
            </a:r>
            <a:r>
              <a:rPr lang="ru-RU" dirty="0" err="1"/>
              <a:t>Канади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номер телефону, </a:t>
            </a:r>
            <a:r>
              <a:rPr lang="ru-RU" dirty="0" err="1"/>
              <a:t>місцезнаходження</a:t>
            </a:r>
            <a:r>
              <a:rPr lang="ru-RU" dirty="0"/>
              <a:t> </a:t>
            </a:r>
            <a:r>
              <a:rPr lang="ru-RU" dirty="0" err="1"/>
              <a:t>повідомляються</a:t>
            </a:r>
            <a:r>
              <a:rPr lang="ru-RU" dirty="0"/>
              <a:t> </a:t>
            </a:r>
            <a:r>
              <a:rPr lang="ru-RU" dirty="0" err="1"/>
              <a:t>співробітникам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розміщується</a:t>
            </a:r>
            <a:r>
              <a:rPr lang="ru-RU" dirty="0"/>
              <a:t> на </a:t>
            </a:r>
            <a:r>
              <a:rPr lang="ru-RU" dirty="0" err="1"/>
              <a:t>Інтернет-сайті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r>
              <a:rPr lang="ru-RU" dirty="0"/>
              <a:t> та </a:t>
            </a:r>
            <a:r>
              <a:rPr lang="ru-RU" dirty="0" err="1"/>
              <a:t>етики</a:t>
            </a:r>
            <a:endParaRPr lang="ru-RU" dirty="0"/>
          </a:p>
          <a:p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, яке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 за </a:t>
            </a:r>
            <a:r>
              <a:rPr lang="ru-RU" dirty="0" err="1"/>
              <a:t>ефективністю</a:t>
            </a:r>
            <a:r>
              <a:rPr lang="ru-RU" dirty="0"/>
              <a:t> </a:t>
            </a:r>
            <a:r>
              <a:rPr lang="ru-RU" dirty="0" err="1"/>
              <a:t>внутрішньоміністерських</a:t>
            </a:r>
            <a:r>
              <a:rPr lang="ru-RU" dirty="0"/>
              <a:t> процедур. Старший </a:t>
            </a:r>
            <a:r>
              <a:rPr lang="ru-RU" dirty="0" err="1"/>
              <a:t>спеціаліст</a:t>
            </a:r>
            <a:r>
              <a:rPr lang="ru-RU" dirty="0"/>
              <a:t> </a:t>
            </a:r>
            <a:r>
              <a:rPr lang="ru-RU" dirty="0" err="1"/>
              <a:t>підпорядкований</a:t>
            </a:r>
            <a:r>
              <a:rPr lang="ru-RU" dirty="0"/>
              <a:t> заступнику </a:t>
            </a:r>
            <a:r>
              <a:rPr lang="ru-RU" dirty="0" err="1"/>
              <a:t>керівника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щороку</a:t>
            </a:r>
            <a:r>
              <a:rPr lang="ru-RU" dirty="0"/>
              <a:t> за результатами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готує</a:t>
            </a:r>
            <a:r>
              <a:rPr lang="ru-RU" dirty="0"/>
              <a:t> </a:t>
            </a:r>
            <a:r>
              <a:rPr lang="ru-RU" dirty="0" err="1"/>
              <a:t>звіти</a:t>
            </a:r>
            <a:r>
              <a:rPr lang="ru-RU" dirty="0"/>
              <a:t> та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заступнику </a:t>
            </a:r>
            <a:r>
              <a:rPr lang="ru-RU" dirty="0" err="1"/>
              <a:t>керівника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994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41791"/>
          </a:xfrm>
        </p:spPr>
        <p:txBody>
          <a:bodyPr/>
          <a:lstStyle/>
          <a:p>
            <a:r>
              <a:rPr lang="ru-RU" dirty="0"/>
              <a:t>Італія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094510"/>
            <a:ext cx="8946541" cy="515389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П’ять </a:t>
            </a:r>
            <a:r>
              <a:rPr lang="ru-RU" dirty="0" err="1"/>
              <a:t>років</a:t>
            </a:r>
            <a:r>
              <a:rPr lang="ru-RU" dirty="0"/>
              <a:t> тому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Чіро</a:t>
            </a:r>
            <a:r>
              <a:rPr lang="ru-RU" dirty="0"/>
              <a:t> </a:t>
            </a:r>
            <a:r>
              <a:rPr lang="ru-RU" dirty="0" err="1"/>
              <a:t>Рінальді</a:t>
            </a:r>
            <a:r>
              <a:rPr lang="ru-RU" dirty="0"/>
              <a:t>, </a:t>
            </a:r>
            <a:r>
              <a:rPr lang="ru-RU" dirty="0" err="1"/>
              <a:t>співробітник</a:t>
            </a:r>
            <a:r>
              <a:rPr lang="ru-RU" dirty="0"/>
              <a:t> </a:t>
            </a:r>
            <a:r>
              <a:rPr lang="ru-RU" dirty="0" err="1"/>
              <a:t>Міністерства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повідомив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колеги</a:t>
            </a:r>
            <a:r>
              <a:rPr lang="ru-RU" dirty="0"/>
              <a:t> </a:t>
            </a:r>
            <a:r>
              <a:rPr lang="ru-RU" dirty="0" err="1"/>
              <a:t>прогулюють</a:t>
            </a:r>
            <a:r>
              <a:rPr lang="ru-RU" dirty="0"/>
              <a:t> роботу, </a:t>
            </a:r>
            <a:r>
              <a:rPr lang="ru-RU" dirty="0" err="1"/>
              <a:t>заповнюючи</a:t>
            </a:r>
            <a:r>
              <a:rPr lang="ru-RU" dirty="0"/>
              <a:t> </a:t>
            </a:r>
            <a:r>
              <a:rPr lang="ru-RU" dirty="0" err="1"/>
              <a:t>неправдиві</a:t>
            </a:r>
            <a:r>
              <a:rPr lang="ru-RU" dirty="0"/>
              <a:t> </a:t>
            </a:r>
            <a:r>
              <a:rPr lang="ru-RU" dirty="0" err="1"/>
              <a:t>звіти</a:t>
            </a:r>
            <a:r>
              <a:rPr lang="ru-RU" dirty="0"/>
              <a:t> про свою </a:t>
            </a:r>
            <a:r>
              <a:rPr lang="ru-RU" dirty="0" err="1"/>
              <a:t>присутність</a:t>
            </a:r>
            <a:r>
              <a:rPr lang="ru-RU" dirty="0"/>
              <a:t> в </a:t>
            </a:r>
            <a:r>
              <a:rPr lang="ru-RU" dirty="0" err="1"/>
              <a:t>офісі</a:t>
            </a:r>
            <a:r>
              <a:rPr lang="ru-RU" dirty="0"/>
              <a:t>. </a:t>
            </a:r>
            <a:r>
              <a:rPr lang="ru-RU" dirty="0" err="1"/>
              <a:t>Незважаючи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кодекс </a:t>
            </a:r>
            <a:r>
              <a:rPr lang="ru-RU" dirty="0" err="1"/>
              <a:t>етики</a:t>
            </a:r>
            <a:r>
              <a:rPr lang="ru-RU" dirty="0"/>
              <a:t> для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 </a:t>
            </a:r>
            <a:r>
              <a:rPr lang="ru-RU" dirty="0" err="1"/>
              <a:t>вимагає</a:t>
            </a:r>
            <a:r>
              <a:rPr lang="ru-RU" dirty="0"/>
              <a:t> </a:t>
            </a:r>
            <a:r>
              <a:rPr lang="ru-RU" dirty="0" err="1"/>
              <a:t>повідомляти</a:t>
            </a:r>
            <a:r>
              <a:rPr lang="ru-RU" dirty="0"/>
              <a:t> про </a:t>
            </a:r>
            <a:r>
              <a:rPr lang="ru-RU" dirty="0" err="1"/>
              <a:t>незаконну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Рінальді</a:t>
            </a:r>
            <a:r>
              <a:rPr lang="ru-RU" dirty="0"/>
              <a:t> </a:t>
            </a:r>
            <a:r>
              <a:rPr lang="ru-RU" dirty="0" err="1"/>
              <a:t>зазнав</a:t>
            </a:r>
            <a:r>
              <a:rPr lang="ru-RU" dirty="0"/>
              <a:t> </a:t>
            </a:r>
            <a:r>
              <a:rPr lang="ru-RU" dirty="0" err="1"/>
              <a:t>переслідувань</a:t>
            </a:r>
            <a:r>
              <a:rPr lang="ru-RU" dirty="0"/>
              <a:t>, 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доповідь</a:t>
            </a:r>
            <a:r>
              <a:rPr lang="ru-RU" dirty="0"/>
              <a:t> </a:t>
            </a:r>
            <a:r>
              <a:rPr lang="ru-RU" dirty="0" err="1"/>
              <a:t>ігнорувалася</a:t>
            </a:r>
            <a:r>
              <a:rPr lang="ru-RU" dirty="0"/>
              <a:t> </a:t>
            </a:r>
            <a:r>
              <a:rPr lang="ru-RU" dirty="0" err="1"/>
              <a:t>місцевою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.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звернувся</a:t>
            </a:r>
            <a:r>
              <a:rPr lang="ru-RU" dirty="0"/>
              <a:t> до </a:t>
            </a:r>
            <a:r>
              <a:rPr lang="ru-RU" dirty="0" err="1"/>
              <a:t>фінансової</a:t>
            </a:r>
            <a:r>
              <a:rPr lang="ru-RU" dirty="0"/>
              <a:t> </a:t>
            </a:r>
            <a:r>
              <a:rPr lang="ru-RU" dirty="0" err="1"/>
              <a:t>поліції</a:t>
            </a:r>
            <a:r>
              <a:rPr lang="ru-RU" dirty="0"/>
              <a:t>, яка </a:t>
            </a:r>
            <a:r>
              <a:rPr lang="ru-RU" dirty="0" err="1"/>
              <a:t>використала</a:t>
            </a:r>
            <a:r>
              <a:rPr lang="ru-RU" dirty="0"/>
              <a:t> </a:t>
            </a:r>
            <a:r>
              <a:rPr lang="ru-RU" dirty="0" err="1"/>
              <a:t>приховані</a:t>
            </a:r>
            <a:r>
              <a:rPr lang="ru-RU" dirty="0"/>
              <a:t> </a:t>
            </a:r>
            <a:r>
              <a:rPr lang="ru-RU" dirty="0" err="1"/>
              <a:t>камери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зафіксувати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. </a:t>
            </a:r>
            <a:r>
              <a:rPr lang="ru-RU" dirty="0" err="1"/>
              <a:t>Фігурантами</a:t>
            </a:r>
            <a:r>
              <a:rPr lang="ru-RU" dirty="0"/>
              <a:t> </a:t>
            </a:r>
            <a:r>
              <a:rPr lang="ru-RU" dirty="0" err="1"/>
              <a:t>судових</a:t>
            </a:r>
            <a:r>
              <a:rPr lang="ru-RU" dirty="0"/>
              <a:t> </a:t>
            </a:r>
            <a:r>
              <a:rPr lang="ru-RU" dirty="0" err="1"/>
              <a:t>розглядів</a:t>
            </a:r>
            <a:r>
              <a:rPr lang="ru-RU" dirty="0"/>
              <a:t> стали 29 </a:t>
            </a:r>
            <a:r>
              <a:rPr lang="ru-RU" dirty="0" err="1"/>
              <a:t>осіб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керівники</a:t>
            </a:r>
            <a:r>
              <a:rPr lang="ru-RU" dirty="0"/>
              <a:t>. Через </a:t>
            </a:r>
            <a:r>
              <a:rPr lang="ru-RU" dirty="0" err="1"/>
              <a:t>рік</a:t>
            </a:r>
            <a:r>
              <a:rPr lang="ru-RU" dirty="0"/>
              <a:t>, у 2012 </a:t>
            </a:r>
            <a:r>
              <a:rPr lang="ru-RU" dirty="0" err="1"/>
              <a:t>році</a:t>
            </a:r>
            <a:r>
              <a:rPr lang="ru-RU" dirty="0"/>
              <a:t>, </a:t>
            </a:r>
            <a:r>
              <a:rPr lang="ru-RU" dirty="0" err="1"/>
              <a:t>Рінальді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урядову</a:t>
            </a:r>
            <a:r>
              <a:rPr lang="ru-RU" dirty="0"/>
              <a:t> </a:t>
            </a:r>
            <a:r>
              <a:rPr lang="ru-RU" dirty="0" err="1"/>
              <a:t>нагороду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в </a:t>
            </a:r>
            <a:r>
              <a:rPr lang="ru-RU" dirty="0" err="1"/>
              <a:t>Італії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активна </a:t>
            </a:r>
            <a:r>
              <a:rPr lang="ru-RU" dirty="0" err="1"/>
              <a:t>громадська</a:t>
            </a:r>
            <a:r>
              <a:rPr lang="ru-RU" dirty="0"/>
              <a:t> і </a:t>
            </a:r>
            <a:r>
              <a:rPr lang="ru-RU" dirty="0" err="1"/>
              <a:t>політична</a:t>
            </a:r>
            <a:r>
              <a:rPr lang="ru-RU" dirty="0"/>
              <a:t> </a:t>
            </a:r>
            <a:r>
              <a:rPr lang="ru-RU" dirty="0" err="1"/>
              <a:t>дискусія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переваг</a:t>
            </a:r>
            <a:r>
              <a:rPr lang="ru-RU" dirty="0"/>
              <a:t> </a:t>
            </a:r>
            <a:r>
              <a:rPr lang="ru-RU" dirty="0" err="1"/>
              <a:t>викриття</a:t>
            </a:r>
            <a:r>
              <a:rPr lang="ru-RU" dirty="0"/>
              <a:t>, а </a:t>
            </a:r>
            <a:r>
              <a:rPr lang="ru-RU" dirty="0" err="1"/>
              <a:t>ще</a:t>
            </a:r>
            <a:r>
              <a:rPr lang="ru-RU" dirty="0"/>
              <a:t> через </a:t>
            </a:r>
            <a:r>
              <a:rPr lang="ru-RU" dirty="0" err="1"/>
              <a:t>якийсь</a:t>
            </a:r>
            <a:r>
              <a:rPr lang="ru-RU" dirty="0"/>
              <a:t> час в </a:t>
            </a:r>
            <a:r>
              <a:rPr lang="ru-RU" dirty="0" err="1"/>
              <a:t>Мілані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створена система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викривачів</a:t>
            </a:r>
            <a:r>
              <a:rPr lang="ru-RU" dirty="0"/>
              <a:t> — </a:t>
            </a:r>
            <a:r>
              <a:rPr lang="ru-RU" dirty="0" err="1"/>
              <a:t>муніципальних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,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389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80337"/>
          </a:xfrm>
        </p:spPr>
        <p:txBody>
          <a:bodyPr/>
          <a:lstStyle/>
          <a:p>
            <a:r>
              <a:rPr lang="ru-RU" dirty="0"/>
              <a:t>Японія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233056"/>
            <a:ext cx="8946541" cy="5015344"/>
          </a:xfrm>
        </p:spPr>
        <p:txBody>
          <a:bodyPr/>
          <a:lstStyle/>
          <a:p>
            <a:r>
              <a:rPr lang="ru-RU" dirty="0"/>
              <a:t>На жаль, закон про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викривачів</a:t>
            </a:r>
            <a:r>
              <a:rPr lang="ru-RU" dirty="0"/>
              <a:t> в </a:t>
            </a:r>
            <a:r>
              <a:rPr lang="ru-RU" dirty="0" err="1"/>
              <a:t>Японії</a:t>
            </a:r>
            <a:r>
              <a:rPr lang="ru-RU" dirty="0"/>
              <a:t> не є </a:t>
            </a:r>
            <a:r>
              <a:rPr lang="ru-RU" dirty="0" err="1"/>
              <a:t>досконалим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через </a:t>
            </a:r>
            <a:r>
              <a:rPr lang="ru-RU" dirty="0" err="1"/>
              <a:t>штучне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</a:t>
            </a:r>
            <a:r>
              <a:rPr lang="ru-RU" dirty="0" err="1"/>
              <a:t>викривача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вимогу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викривачі</a:t>
            </a:r>
            <a:r>
              <a:rPr lang="ru-RU" dirty="0"/>
              <a:t> не шкодили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людей. </a:t>
            </a:r>
            <a:r>
              <a:rPr lang="ru-RU" dirty="0" err="1"/>
              <a:t>Восени</a:t>
            </a:r>
            <a:r>
              <a:rPr lang="ru-RU" dirty="0"/>
              <a:t> 2011 року </a:t>
            </a:r>
            <a:r>
              <a:rPr lang="ru-RU" dirty="0" err="1"/>
              <a:t>колишній</a:t>
            </a:r>
            <a:r>
              <a:rPr lang="ru-RU" dirty="0"/>
              <a:t> </a:t>
            </a:r>
            <a:r>
              <a:rPr lang="ru-RU" dirty="0" err="1"/>
              <a:t>генеральний</a:t>
            </a:r>
            <a:r>
              <a:rPr lang="ru-RU" dirty="0"/>
              <a:t> директор </a:t>
            </a:r>
            <a:r>
              <a:rPr lang="en-US" dirty="0"/>
              <a:t>Olympus </a:t>
            </a:r>
            <a:r>
              <a:rPr lang="ru-RU" dirty="0"/>
              <a:t>Майкл </a:t>
            </a:r>
            <a:r>
              <a:rPr lang="ru-RU" dirty="0" err="1"/>
              <a:t>Вудфорд</a:t>
            </a:r>
            <a:r>
              <a:rPr lang="ru-RU" dirty="0"/>
              <a:t> </a:t>
            </a:r>
            <a:r>
              <a:rPr lang="ru-RU" dirty="0" err="1"/>
              <a:t>повідомив</a:t>
            </a:r>
            <a:r>
              <a:rPr lang="ru-RU" dirty="0"/>
              <a:t> в </a:t>
            </a:r>
            <a:r>
              <a:rPr lang="ru-RU" dirty="0" err="1"/>
              <a:t>правоохоронні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про </a:t>
            </a:r>
            <a:r>
              <a:rPr lang="ru-RU" dirty="0" err="1"/>
              <a:t>приховування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 </a:t>
            </a:r>
            <a:r>
              <a:rPr lang="ru-RU" dirty="0" err="1"/>
              <a:t>величезних</a:t>
            </a:r>
            <a:r>
              <a:rPr lang="ru-RU" dirty="0"/>
              <a:t> </a:t>
            </a:r>
            <a:r>
              <a:rPr lang="ru-RU" dirty="0" err="1"/>
              <a:t>втрат</a:t>
            </a:r>
            <a:r>
              <a:rPr lang="ru-RU" dirty="0"/>
              <a:t> </a:t>
            </a:r>
            <a:r>
              <a:rPr lang="ru-RU" dirty="0" err="1"/>
              <a:t>інвестицій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13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Вудфорд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звільнений</a:t>
            </a:r>
            <a:r>
              <a:rPr lang="ru-RU" dirty="0"/>
              <a:t> у тому ж </a:t>
            </a:r>
            <a:r>
              <a:rPr lang="ru-RU" dirty="0" err="1"/>
              <a:t>році</a:t>
            </a:r>
            <a:r>
              <a:rPr lang="ru-RU" dirty="0"/>
              <a:t>,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визнала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20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приховувала</a:t>
            </a:r>
            <a:r>
              <a:rPr lang="ru-RU" dirty="0"/>
              <a:t> </a:t>
            </a:r>
            <a:r>
              <a:rPr lang="ru-RU" dirty="0" err="1"/>
              <a:t>неефективні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та </a:t>
            </a:r>
            <a:r>
              <a:rPr lang="ru-RU" dirty="0" err="1"/>
              <a:t>збитки</a:t>
            </a:r>
            <a:r>
              <a:rPr lang="ru-RU" dirty="0"/>
              <a:t> для </a:t>
            </a:r>
            <a:r>
              <a:rPr lang="ru-RU" dirty="0" err="1"/>
              <a:t>підтримки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акцій</a:t>
            </a:r>
            <a:r>
              <a:rPr lang="ru-RU" dirty="0"/>
              <a:t>. Але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позасудового</a:t>
            </a:r>
            <a:r>
              <a:rPr lang="ru-RU" dirty="0"/>
              <a:t> </a:t>
            </a:r>
            <a:r>
              <a:rPr lang="ru-RU" dirty="0" err="1"/>
              <a:t>врегулювання</a:t>
            </a:r>
            <a:r>
              <a:rPr lang="ru-RU" dirty="0"/>
              <a:t> </a:t>
            </a:r>
            <a:r>
              <a:rPr lang="ru-RU" dirty="0" err="1"/>
              <a:t>Вудфорд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$15,4 млн </a:t>
            </a:r>
            <a:r>
              <a:rPr lang="ru-RU" dirty="0" err="1"/>
              <a:t>компенсації</a:t>
            </a:r>
            <a:r>
              <a:rPr lang="ru-RU" dirty="0"/>
              <a:t> за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звільнення</a:t>
            </a:r>
            <a:r>
              <a:rPr lang="ru-RU" dirty="0"/>
              <a:t>. </a:t>
            </a:r>
            <a:r>
              <a:rPr lang="ru-RU" dirty="0" err="1"/>
              <a:t>Згодом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топ-</a:t>
            </a:r>
            <a:r>
              <a:rPr lang="ru-RU" dirty="0" err="1"/>
              <a:t>менеджери</a:t>
            </a:r>
            <a:r>
              <a:rPr lang="ru-RU" dirty="0"/>
              <a:t>, </a:t>
            </a:r>
            <a:r>
              <a:rPr lang="ru-RU" dirty="0" err="1"/>
              <a:t>звинувачені</a:t>
            </a:r>
            <a:r>
              <a:rPr lang="ru-RU" dirty="0"/>
              <a:t> в </a:t>
            </a:r>
            <a:r>
              <a:rPr lang="ru-RU" dirty="0" err="1"/>
              <a:t>махінаціях</a:t>
            </a:r>
            <a:r>
              <a:rPr lang="ru-RU" dirty="0"/>
              <a:t> в </a:t>
            </a:r>
            <a:r>
              <a:rPr lang="ru-RU" dirty="0" err="1"/>
              <a:t>корпорації</a:t>
            </a:r>
            <a:r>
              <a:rPr lang="ru-RU" dirty="0"/>
              <a:t>, подали у </a:t>
            </a:r>
            <a:r>
              <a:rPr lang="ru-RU" dirty="0" err="1"/>
              <a:t>відставку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38986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55646"/>
          </a:xfrm>
        </p:spPr>
        <p:txBody>
          <a:bodyPr/>
          <a:lstStyle/>
          <a:p>
            <a:r>
              <a:rPr lang="ru-RU" sz="1800" dirty="0"/>
              <a:t>проєкт </a:t>
            </a:r>
            <a:r>
              <a:rPr lang="en-US" sz="1800" dirty="0" err="1"/>
              <a:t>WikiInvestigation</a:t>
            </a:r>
            <a:r>
              <a:rPr lang="en-US" sz="1800" dirty="0"/>
              <a:t> </a:t>
            </a:r>
            <a:r>
              <a:rPr lang="ru-RU" sz="1800" dirty="0" err="1"/>
              <a:t>зафіксував</a:t>
            </a:r>
            <a:r>
              <a:rPr lang="ru-RU" sz="1800" dirty="0"/>
              <a:t> перший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набуття</a:t>
            </a:r>
            <a:r>
              <a:rPr lang="ru-RU" sz="1800" dirty="0"/>
              <a:t> </a:t>
            </a:r>
            <a:r>
              <a:rPr lang="ru-RU" sz="1800" dirty="0" err="1"/>
              <a:t>чинності</a:t>
            </a:r>
            <a:r>
              <a:rPr lang="ru-RU" sz="1800" dirty="0"/>
              <a:t> закону про </a:t>
            </a:r>
            <a:r>
              <a:rPr lang="ru-RU" sz="1800" dirty="0" err="1"/>
              <a:t>захист</a:t>
            </a:r>
            <a:r>
              <a:rPr lang="ru-RU" sz="1800" dirty="0"/>
              <a:t> </a:t>
            </a:r>
            <a:r>
              <a:rPr lang="ru-RU" sz="1800" dirty="0" err="1"/>
              <a:t>викривачів</a:t>
            </a:r>
            <a:r>
              <a:rPr lang="ru-RU" sz="1800" dirty="0"/>
              <a:t> </a:t>
            </a:r>
            <a:r>
              <a:rPr lang="ru-RU" sz="1800" dirty="0" err="1"/>
              <a:t>тиск</a:t>
            </a:r>
            <a:r>
              <a:rPr lang="ru-RU" sz="1800" dirty="0"/>
              <a:t> на </a:t>
            </a:r>
            <a:r>
              <a:rPr lang="ru-RU" sz="1800" dirty="0" err="1"/>
              <a:t>викривача</a:t>
            </a:r>
            <a:r>
              <a:rPr lang="ru-RU" sz="1800" dirty="0"/>
              <a:t> </a:t>
            </a:r>
            <a:r>
              <a:rPr lang="ru-RU" sz="1800" dirty="0" err="1"/>
              <a:t>корупції</a:t>
            </a:r>
            <a:r>
              <a:rPr lang="ru-RU" sz="18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108364"/>
            <a:ext cx="8946541" cy="5140035"/>
          </a:xfrm>
        </p:spPr>
        <p:txBody>
          <a:bodyPr/>
          <a:lstStyle/>
          <a:p>
            <a:r>
              <a:rPr lang="ru-RU" dirty="0"/>
              <a:t>Зокрема, </a:t>
            </a:r>
            <a:r>
              <a:rPr lang="ru-RU" dirty="0" err="1"/>
              <a:t>йшлося</a:t>
            </a:r>
            <a:r>
              <a:rPr lang="ru-RU" dirty="0"/>
              <a:t> про Галину </a:t>
            </a:r>
            <a:r>
              <a:rPr lang="ru-RU" dirty="0" err="1"/>
              <a:t>Дроняк</a:t>
            </a:r>
            <a:r>
              <a:rPr lang="ru-RU" dirty="0"/>
              <a:t>, головного </a:t>
            </a:r>
            <a:r>
              <a:rPr lang="ru-RU" dirty="0" err="1"/>
              <a:t>спеціаліста</a:t>
            </a:r>
            <a:r>
              <a:rPr lang="ru-RU" dirty="0"/>
              <a:t> сектору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усиновлення</a:t>
            </a:r>
            <a:r>
              <a:rPr lang="ru-RU" dirty="0"/>
              <a:t>, </a:t>
            </a:r>
            <a:r>
              <a:rPr lang="ru-RU" dirty="0" err="1"/>
              <a:t>опіки</a:t>
            </a:r>
            <a:r>
              <a:rPr lang="ru-RU" dirty="0"/>
              <a:t>, </a:t>
            </a:r>
            <a:r>
              <a:rPr lang="ru-RU" dirty="0" err="1"/>
              <a:t>піклування</a:t>
            </a:r>
            <a:r>
              <a:rPr lang="ru-RU" dirty="0"/>
              <a:t> та </a:t>
            </a:r>
            <a:r>
              <a:rPr lang="ru-RU" dirty="0" err="1"/>
              <a:t>сімейних</a:t>
            </a:r>
            <a:r>
              <a:rPr lang="ru-RU" dirty="0"/>
              <a:t> форм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у справах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Івано-Франківської</a:t>
            </a:r>
            <a:r>
              <a:rPr lang="ru-RU" dirty="0"/>
              <a:t> </a:t>
            </a:r>
            <a:r>
              <a:rPr lang="ru-RU" dirty="0" err="1"/>
              <a:t>обласної</a:t>
            </a:r>
            <a:r>
              <a:rPr lang="ru-RU" dirty="0"/>
              <a:t> </a:t>
            </a:r>
            <a:r>
              <a:rPr lang="ru-RU" dirty="0" err="1"/>
              <a:t>держадміністрації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 err="1"/>
              <a:t>Дроняк</a:t>
            </a:r>
            <a:r>
              <a:rPr lang="ru-RU" dirty="0"/>
              <a:t> 6 </a:t>
            </a:r>
            <a:r>
              <a:rPr lang="ru-RU" dirty="0" err="1"/>
              <a:t>серпня</a:t>
            </a:r>
            <a:r>
              <a:rPr lang="ru-RU" dirty="0"/>
              <a:t> 2019 року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Адама Коваля </a:t>
            </a:r>
            <a:r>
              <a:rPr lang="en-US" dirty="0"/>
              <a:t>Mercedes-Benz 2014 </a:t>
            </a:r>
            <a:r>
              <a:rPr lang="ru-RU" dirty="0"/>
              <a:t>року з </a:t>
            </a:r>
            <a:r>
              <a:rPr lang="ru-RU" dirty="0" err="1"/>
              <a:t>об'ємом</a:t>
            </a:r>
            <a:r>
              <a:rPr lang="ru-RU" dirty="0"/>
              <a:t> </a:t>
            </a:r>
            <a:r>
              <a:rPr lang="ru-RU" dirty="0" err="1"/>
              <a:t>двигуна</a:t>
            </a:r>
            <a:r>
              <a:rPr lang="ru-RU" dirty="0"/>
              <a:t> 1595 куб. см. При </a:t>
            </a:r>
            <a:r>
              <a:rPr lang="ru-RU" dirty="0" err="1"/>
              <a:t>цьому</a:t>
            </a:r>
            <a:r>
              <a:rPr lang="ru-RU" dirty="0"/>
              <a:t> вона не </a:t>
            </a:r>
            <a:r>
              <a:rPr lang="ru-RU" dirty="0" err="1"/>
              <a:t>задекларувала</a:t>
            </a:r>
            <a:r>
              <a:rPr lang="ru-RU" dirty="0"/>
              <a:t> </a:t>
            </a:r>
            <a:r>
              <a:rPr lang="ru-RU" dirty="0" err="1"/>
              <a:t>подароване</a:t>
            </a:r>
            <a:r>
              <a:rPr lang="ru-RU" dirty="0"/>
              <a:t> авто у порядку, </a:t>
            </a:r>
            <a:r>
              <a:rPr lang="ru-RU" dirty="0" err="1"/>
              <a:t>встановленому</a:t>
            </a:r>
            <a:r>
              <a:rPr lang="ru-RU" dirty="0"/>
              <a:t> законом, як </a:t>
            </a:r>
            <a:r>
              <a:rPr lang="ru-RU" dirty="0" err="1"/>
              <a:t>суттєву</a:t>
            </a:r>
            <a:r>
              <a:rPr lang="ru-RU" dirty="0"/>
              <a:t> </a:t>
            </a:r>
            <a:r>
              <a:rPr lang="ru-RU" dirty="0" err="1"/>
              <a:t>зміну</a:t>
            </a:r>
            <a:r>
              <a:rPr lang="ru-RU" dirty="0"/>
              <a:t> у </a:t>
            </a:r>
            <a:r>
              <a:rPr lang="ru-RU" dirty="0" err="1"/>
              <a:t>майновому</a:t>
            </a:r>
            <a:r>
              <a:rPr lang="ru-RU" dirty="0"/>
              <a:t> </a:t>
            </a:r>
            <a:r>
              <a:rPr lang="ru-RU" dirty="0" err="1"/>
              <a:t>статусі</a:t>
            </a:r>
            <a:r>
              <a:rPr lang="ru-RU" dirty="0"/>
              <a:t> (</a:t>
            </a:r>
            <a:r>
              <a:rPr lang="ru-RU" dirty="0" err="1"/>
              <a:t>вартість</a:t>
            </a:r>
            <a:r>
              <a:rPr lang="ru-RU" dirty="0"/>
              <a:t> авто 283621,82 </a:t>
            </a:r>
            <a:r>
              <a:rPr lang="ru-RU" dirty="0" err="1"/>
              <a:t>грн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є </a:t>
            </a:r>
            <a:r>
              <a:rPr lang="ru-RU" dirty="0" err="1"/>
              <a:t>порушенням</a:t>
            </a:r>
            <a:r>
              <a:rPr lang="ru-RU" dirty="0"/>
              <a:t> </a:t>
            </a:r>
            <a:r>
              <a:rPr lang="ru-RU" dirty="0" err="1"/>
              <a:t>антикорупційного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234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14 листопада </a:t>
            </a:r>
            <a:r>
              <a:rPr lang="ru-RU" dirty="0" err="1"/>
              <a:t>керівник</a:t>
            </a:r>
            <a:r>
              <a:rPr lang="ru-RU" dirty="0"/>
              <a:t> департаменту </a:t>
            </a:r>
            <a:r>
              <a:rPr lang="ru-RU" dirty="0" err="1"/>
              <a:t>фінансового</a:t>
            </a:r>
            <a:r>
              <a:rPr lang="ru-RU" dirty="0"/>
              <a:t> контролю і </a:t>
            </a:r>
            <a:r>
              <a:rPr lang="ru-RU" dirty="0" err="1"/>
              <a:t>моніторингу</a:t>
            </a:r>
            <a:r>
              <a:rPr lang="ru-RU" dirty="0"/>
              <a:t> способу </a:t>
            </a:r>
            <a:r>
              <a:rPr lang="ru-RU" dirty="0" err="1"/>
              <a:t>життя</a:t>
            </a:r>
            <a:r>
              <a:rPr lang="ru-RU" dirty="0"/>
              <a:t> НАЗК Ганна </a:t>
            </a:r>
            <a:r>
              <a:rPr lang="ru-RU" dirty="0" err="1"/>
              <a:t>Соломатіна</a:t>
            </a:r>
            <a:r>
              <a:rPr lang="ru-RU" dirty="0"/>
              <a:t> заявила,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е-</a:t>
            </a:r>
            <a:r>
              <a:rPr lang="ru-RU" dirty="0" err="1"/>
              <a:t>декларування</a:t>
            </a:r>
            <a:r>
              <a:rPr lang="ru-RU" dirty="0"/>
              <a:t> </a:t>
            </a:r>
            <a:r>
              <a:rPr lang="ru-RU" dirty="0" err="1"/>
              <a:t>фальсифікують</a:t>
            </a:r>
            <a:r>
              <a:rPr lang="ru-RU" dirty="0"/>
              <a:t>, і попросила </a:t>
            </a:r>
            <a:r>
              <a:rPr lang="ru-RU" dirty="0" err="1"/>
              <a:t>антикорупційні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розслідувати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неправомірних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а голову НАЗК </a:t>
            </a:r>
            <a:r>
              <a:rPr lang="ru-RU" dirty="0" err="1"/>
              <a:t>Наталію</a:t>
            </a:r>
            <a:r>
              <a:rPr lang="ru-RU" dirty="0"/>
              <a:t> Корчак </a:t>
            </a:r>
            <a:r>
              <a:rPr lang="ru-RU" dirty="0" err="1"/>
              <a:t>відсторонити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обов’язків</a:t>
            </a:r>
            <a:r>
              <a:rPr lang="ru-RU" dirty="0"/>
              <a:t> на час </a:t>
            </a:r>
            <a:r>
              <a:rPr lang="ru-RU" dirty="0" err="1"/>
              <a:t>розслідування.Пізніше</a:t>
            </a:r>
            <a:r>
              <a:rPr lang="ru-RU" dirty="0"/>
              <a:t> у НАБУ </a:t>
            </a:r>
            <a:r>
              <a:rPr lang="ru-RU" dirty="0" err="1"/>
              <a:t>повідомили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почали </a:t>
            </a:r>
            <a:r>
              <a:rPr lang="ru-RU" dirty="0" err="1"/>
              <a:t>розслідування</a:t>
            </a:r>
            <a:r>
              <a:rPr lang="ru-RU" dirty="0"/>
              <a:t> за фактом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корупційних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НАЗК. </a:t>
            </a:r>
            <a:r>
              <a:rPr lang="ru-RU" dirty="0" err="1"/>
              <a:t>Згодом</a:t>
            </a:r>
            <a:r>
              <a:rPr lang="ru-RU" dirty="0"/>
              <a:t> депутат Мустафа </a:t>
            </a:r>
            <a:r>
              <a:rPr lang="ru-RU" dirty="0" err="1"/>
              <a:t>Найєм</a:t>
            </a:r>
            <a:r>
              <a:rPr lang="ru-RU" dirty="0"/>
              <a:t> </a:t>
            </a:r>
            <a:r>
              <a:rPr lang="ru-RU" dirty="0" err="1"/>
              <a:t>повідомив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провадження</a:t>
            </a:r>
            <a:r>
              <a:rPr lang="ru-RU" dirty="0"/>
              <a:t> забрали з НАБУ і передали в СБУ за </a:t>
            </a:r>
            <a:r>
              <a:rPr lang="ru-RU" dirty="0" err="1"/>
              <a:t>рішенням</a:t>
            </a:r>
            <a:r>
              <a:rPr lang="ru-RU" dirty="0"/>
              <a:t> генерального прокурора </a:t>
            </a:r>
            <a:r>
              <a:rPr lang="ru-RU" dirty="0" err="1"/>
              <a:t>Юрія</a:t>
            </a:r>
            <a:r>
              <a:rPr lang="ru-RU" dirty="0"/>
              <a:t> </a:t>
            </a:r>
            <a:r>
              <a:rPr lang="ru-RU" dirty="0" err="1"/>
              <a:t>Луценка.У</a:t>
            </a:r>
            <a:r>
              <a:rPr lang="ru-RU" dirty="0"/>
              <a:t> НАЗК </a:t>
            </a:r>
            <a:r>
              <a:rPr lang="ru-RU" dirty="0" err="1"/>
              <a:t>заяву</a:t>
            </a:r>
            <a:r>
              <a:rPr lang="ru-RU" dirty="0"/>
              <a:t> </a:t>
            </a:r>
            <a:r>
              <a:rPr lang="ru-RU" dirty="0" err="1"/>
              <a:t>Соломатіної</a:t>
            </a:r>
            <a:r>
              <a:rPr lang="ru-RU" dirty="0"/>
              <a:t> назвали </a:t>
            </a:r>
            <a:r>
              <a:rPr lang="ru-RU" dirty="0" err="1"/>
              <a:t>поширенням</a:t>
            </a:r>
            <a:r>
              <a:rPr lang="ru-RU" dirty="0"/>
              <a:t> «</a:t>
            </a:r>
            <a:r>
              <a:rPr lang="ru-RU" dirty="0" err="1"/>
              <a:t>недостовірної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негативного </a:t>
            </a:r>
            <a:r>
              <a:rPr lang="ru-RU" dirty="0" err="1"/>
              <a:t>змісту</a:t>
            </a:r>
            <a:r>
              <a:rPr lang="ru-RU" dirty="0"/>
              <a:t> з метою </a:t>
            </a:r>
            <a:r>
              <a:rPr lang="ru-RU" dirty="0" err="1"/>
              <a:t>дискредитації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агентства» і заявили, </a:t>
            </a:r>
            <a:r>
              <a:rPr lang="ru-RU" dirty="0" err="1"/>
              <a:t>що</a:t>
            </a:r>
            <a:r>
              <a:rPr lang="ru-RU" dirty="0"/>
              <a:t> подали на </a:t>
            </a:r>
            <a:r>
              <a:rPr lang="ru-RU" dirty="0" err="1"/>
              <a:t>екс-співробітницю</a:t>
            </a:r>
            <a:r>
              <a:rPr lang="ru-RU" dirty="0"/>
              <a:t> до суду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09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Конституційний суд </a:t>
            </a:r>
            <a:r>
              <a:rPr lang="ru-RU" dirty="0" err="1"/>
              <a:t>визнав</a:t>
            </a:r>
            <a:r>
              <a:rPr lang="ru-RU" dirty="0"/>
              <a:t> </a:t>
            </a:r>
            <a:r>
              <a:rPr lang="ru-RU" dirty="0" err="1"/>
              <a:t>неконституційною</a:t>
            </a:r>
            <a:r>
              <a:rPr lang="ru-RU" dirty="0"/>
              <a:t> </a:t>
            </a:r>
            <a:r>
              <a:rPr lang="ru-RU" dirty="0" err="1"/>
              <a:t>статтю</a:t>
            </a:r>
            <a:r>
              <a:rPr lang="ru-RU" dirty="0"/>
              <a:t> 366-1 </a:t>
            </a:r>
            <a:r>
              <a:rPr lang="ru-RU" dirty="0" err="1"/>
              <a:t>Кримінального</a:t>
            </a:r>
            <a:r>
              <a:rPr lang="ru-RU" dirty="0"/>
              <a:t> кодексу та </a:t>
            </a:r>
            <a:r>
              <a:rPr lang="ru-RU" dirty="0" err="1"/>
              <a:t>контрольні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НАЗК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9859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066" y="2052638"/>
            <a:ext cx="6293643" cy="4195762"/>
          </a:xfrm>
        </p:spPr>
      </p:pic>
    </p:spTree>
    <p:extLst>
      <p:ext uri="{BB962C8B-B14F-4D97-AF65-F5344CB8AC3E}">
        <p14:creationId xmlns:p14="http://schemas.microsoft.com/office/powerpoint/2010/main" val="798479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Як </a:t>
            </a:r>
            <a:r>
              <a:rPr lang="ru-RU" dirty="0" err="1"/>
              <a:t>повідомлялося</a:t>
            </a:r>
            <a:r>
              <a:rPr lang="ru-RU" dirty="0"/>
              <a:t>, 3 </a:t>
            </a:r>
            <a:r>
              <a:rPr lang="ru-RU" dirty="0" err="1"/>
              <a:t>березня</a:t>
            </a:r>
            <a:r>
              <a:rPr lang="ru-RU" dirty="0"/>
              <a:t> Голова НАЗК </a:t>
            </a:r>
            <a:r>
              <a:rPr lang="ru-RU" dirty="0" err="1"/>
              <a:t>Олександр</a:t>
            </a:r>
            <a:r>
              <a:rPr lang="ru-RU" dirty="0"/>
              <a:t> </a:t>
            </a:r>
            <a:r>
              <a:rPr lang="ru-RU" dirty="0" err="1"/>
              <a:t>Новіков</a:t>
            </a:r>
            <a:r>
              <a:rPr lang="ru-RU" dirty="0"/>
              <a:t> </a:t>
            </a:r>
            <a:r>
              <a:rPr lang="ru-RU" dirty="0" err="1"/>
              <a:t>виніс</a:t>
            </a:r>
            <a:r>
              <a:rPr lang="ru-RU" dirty="0"/>
              <a:t> </a:t>
            </a:r>
            <a:r>
              <a:rPr lang="ru-RU" dirty="0" err="1"/>
              <a:t>припис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для усунення порушень антикорупційного законодавства в діяльності </a:t>
            </a:r>
            <a:r>
              <a:rPr lang="ru-RU" dirty="0" err="1"/>
              <a:t>Енергоатома</a:t>
            </a:r>
            <a:r>
              <a:rPr lang="ru-RU" dirty="0"/>
              <a:t> та скасування незаконного наказу підприємства про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викривача</a:t>
            </a:r>
            <a:r>
              <a:rPr lang="ru-RU" dirty="0"/>
              <a:t> Олега </a:t>
            </a:r>
            <a:r>
              <a:rPr lang="ru-RU" dirty="0" err="1"/>
              <a:t>Поліщука</a:t>
            </a:r>
            <a:r>
              <a:rPr lang="ru-RU" dirty="0"/>
              <a:t>. За </a:t>
            </a:r>
            <a:r>
              <a:rPr lang="ru-RU" dirty="0" err="1"/>
              <a:t>даними</a:t>
            </a:r>
            <a:r>
              <a:rPr lang="ru-RU" dirty="0"/>
              <a:t> НАЗК, </a:t>
            </a:r>
            <a:r>
              <a:rPr lang="ru-RU" dirty="0" err="1"/>
              <a:t>керівник</a:t>
            </a:r>
            <a:r>
              <a:rPr lang="ru-RU" dirty="0"/>
              <a:t> підприємства </a:t>
            </a:r>
            <a:r>
              <a:rPr lang="ru-RU" dirty="0" err="1"/>
              <a:t>підписав</a:t>
            </a:r>
            <a:r>
              <a:rPr lang="ru-RU" dirty="0"/>
              <a:t> </a:t>
            </a:r>
            <a:r>
              <a:rPr lang="ru-RU" dirty="0" err="1"/>
              <a:t>накази</a:t>
            </a:r>
            <a:r>
              <a:rPr lang="ru-RU" dirty="0"/>
              <a:t> про </a:t>
            </a:r>
            <a:r>
              <a:rPr lang="ru-RU" dirty="0" err="1"/>
              <a:t>відсторонення</a:t>
            </a:r>
            <a:r>
              <a:rPr lang="ru-RU" dirty="0"/>
              <a:t> від посади, </a:t>
            </a:r>
            <a:r>
              <a:rPr lang="ru-RU" dirty="0" err="1"/>
              <a:t>дисциплінарну</a:t>
            </a:r>
            <a:r>
              <a:rPr lang="ru-RU" dirty="0"/>
              <a:t> </a:t>
            </a:r>
            <a:r>
              <a:rPr lang="ru-RU" dirty="0" err="1"/>
              <a:t>відповідальність</a:t>
            </a:r>
            <a:r>
              <a:rPr lang="ru-RU" dirty="0"/>
              <a:t> та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уповноваженого</a:t>
            </a:r>
            <a:r>
              <a:rPr lang="ru-RU" dirty="0"/>
              <a:t> із реалізації антикорупційної програми ДП "НАЕК "</a:t>
            </a:r>
            <a:r>
              <a:rPr lang="ru-RU" dirty="0" err="1"/>
              <a:t>Енергоатом</a:t>
            </a:r>
            <a:r>
              <a:rPr lang="ru-RU" dirty="0"/>
              <a:t>" Олега </a:t>
            </a:r>
            <a:r>
              <a:rPr lang="ru-RU" dirty="0" err="1"/>
              <a:t>Поліщука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5603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9164" y="2286000"/>
            <a:ext cx="3074411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892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4637"/>
          </a:xfrm>
        </p:spPr>
        <p:txBody>
          <a:bodyPr/>
          <a:lstStyle/>
          <a:p>
            <a:r>
              <a:rPr lang="ru-RU" sz="2400" dirty="0" err="1"/>
              <a:t>Міжнародні</a:t>
            </a:r>
            <a:r>
              <a:rPr lang="ru-RU" sz="2400" dirty="0"/>
              <a:t> </a:t>
            </a:r>
            <a:r>
              <a:rPr lang="ru-RU" sz="2400" dirty="0" err="1"/>
              <a:t>документи</a:t>
            </a:r>
            <a:r>
              <a:rPr lang="ru-RU" sz="2400" dirty="0"/>
              <a:t> з </a:t>
            </a:r>
            <a:r>
              <a:rPr lang="ru-RU" sz="2400" dirty="0" err="1"/>
              <a:t>протидії</a:t>
            </a:r>
            <a:r>
              <a:rPr lang="ru-RU" sz="2400" dirty="0"/>
              <a:t> </a:t>
            </a:r>
            <a:r>
              <a:rPr lang="ru-RU" sz="2400" dirty="0" err="1"/>
              <a:t>корупції</a:t>
            </a:r>
            <a:r>
              <a:rPr lang="ru-RU" sz="2400" dirty="0"/>
              <a:t>, </a:t>
            </a:r>
            <a:r>
              <a:rPr lang="ru-RU" sz="2400" dirty="0" err="1"/>
              <a:t>ратифіковані</a:t>
            </a:r>
            <a:r>
              <a:rPr lang="ru-RU" sz="2400" dirty="0"/>
              <a:t> </a:t>
            </a:r>
            <a:r>
              <a:rPr lang="ru-RU" sz="2400" dirty="0" err="1"/>
              <a:t>Україною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45342"/>
            <a:ext cx="8946541" cy="4803057"/>
          </a:xfrm>
        </p:spPr>
        <p:txBody>
          <a:bodyPr/>
          <a:lstStyle/>
          <a:p>
            <a:r>
              <a:rPr lang="ru-RU" dirty="0"/>
              <a:t>Конвенція ООН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31.10.2003 р., </a:t>
            </a:r>
            <a:r>
              <a:rPr lang="ru-RU" dirty="0" err="1"/>
              <a:t>ратифікована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18.10.2006 р.;</a:t>
            </a:r>
          </a:p>
          <a:p>
            <a:r>
              <a:rPr lang="ru-RU" dirty="0"/>
              <a:t> - </a:t>
            </a:r>
            <a:r>
              <a:rPr lang="ru-RU" dirty="0" err="1"/>
              <a:t>Кримінальна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боротьбу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27.01.1999 р., </a:t>
            </a:r>
            <a:r>
              <a:rPr lang="ru-RU" dirty="0" err="1"/>
              <a:t>ратифікована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18.10.2006 р.;</a:t>
            </a:r>
          </a:p>
          <a:p>
            <a:r>
              <a:rPr lang="ru-RU" dirty="0"/>
              <a:t> - </a:t>
            </a:r>
            <a:r>
              <a:rPr lang="ru-RU" dirty="0" err="1"/>
              <a:t>Додатковий</a:t>
            </a:r>
            <a:r>
              <a:rPr lang="ru-RU" dirty="0"/>
              <a:t> протокол до </a:t>
            </a:r>
            <a:r>
              <a:rPr lang="ru-RU" dirty="0" err="1"/>
              <a:t>Кримінальної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про </a:t>
            </a:r>
            <a:r>
              <a:rPr lang="ru-RU" dirty="0" err="1"/>
              <a:t>боротьбу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15.05.2003 р., </a:t>
            </a:r>
            <a:r>
              <a:rPr lang="ru-RU" dirty="0" err="1"/>
              <a:t>ратифікований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18.10.2006 р.;</a:t>
            </a:r>
          </a:p>
          <a:p>
            <a:r>
              <a:rPr lang="ru-RU" dirty="0"/>
              <a:t> - </a:t>
            </a:r>
            <a:r>
              <a:rPr lang="ru-RU" dirty="0" err="1"/>
              <a:t>Цивільна</a:t>
            </a:r>
            <a:r>
              <a:rPr lang="ru-RU" dirty="0"/>
              <a:t> </a:t>
            </a:r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боротьбу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04.11.1999 р., </a:t>
            </a:r>
            <a:r>
              <a:rPr lang="ru-RU" dirty="0" err="1"/>
              <a:t>ратифікована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16.03.2005 р.;</a:t>
            </a:r>
          </a:p>
          <a:p>
            <a:r>
              <a:rPr lang="ru-RU" dirty="0"/>
              <a:t> - Конвенція Ради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маніпулювання</a:t>
            </a:r>
            <a:r>
              <a:rPr lang="ru-RU" dirty="0"/>
              <a:t> </a:t>
            </a:r>
            <a:r>
              <a:rPr lang="ru-RU" dirty="0" err="1"/>
              <a:t>спортивними</a:t>
            </a:r>
            <a:r>
              <a:rPr lang="ru-RU" dirty="0"/>
              <a:t> </a:t>
            </a:r>
            <a:r>
              <a:rPr lang="ru-RU" dirty="0" err="1"/>
              <a:t>змаганнями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18.09.2014 р., </a:t>
            </a:r>
            <a:r>
              <a:rPr lang="ru-RU" dirty="0" err="1"/>
              <a:t>ратифікована</a:t>
            </a:r>
            <a:r>
              <a:rPr lang="ru-RU" dirty="0"/>
              <a:t> </a:t>
            </a:r>
            <a:r>
              <a:rPr lang="ru-RU" dirty="0" err="1"/>
              <a:t>Україною</a:t>
            </a:r>
            <a:r>
              <a:rPr lang="ru-RU" dirty="0"/>
              <a:t> 16.11.2016 р.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907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ru-RU" sz="2400" dirty="0"/>
              <a:t>Міжнародні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проти</a:t>
            </a:r>
            <a:r>
              <a:rPr lang="ru-RU" sz="2400" dirty="0"/>
              <a:t> </a:t>
            </a:r>
            <a:r>
              <a:rPr lang="ru-RU" sz="2400" dirty="0" err="1"/>
              <a:t>корупції</a:t>
            </a:r>
            <a:r>
              <a:rPr lang="ru-RU" sz="2400" dirty="0"/>
              <a:t>, членом </a:t>
            </a:r>
            <a:r>
              <a:rPr lang="ru-RU" sz="2400" dirty="0" err="1"/>
              <a:t>яких</a:t>
            </a:r>
            <a:r>
              <a:rPr lang="ru-RU" sz="2400" dirty="0"/>
              <a:t> є </a:t>
            </a:r>
            <a:r>
              <a:rPr lang="ru-RU" sz="2400" dirty="0" err="1"/>
              <a:t>Україна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2168" y="1666568"/>
            <a:ext cx="9297685" cy="4581831"/>
          </a:xfrm>
        </p:spPr>
        <p:txBody>
          <a:bodyPr/>
          <a:lstStyle/>
          <a:p>
            <a:r>
              <a:rPr lang="ru-RU" dirty="0"/>
              <a:t> - </a:t>
            </a:r>
            <a:r>
              <a:rPr lang="ru-RU" dirty="0" err="1"/>
              <a:t>Група</a:t>
            </a:r>
            <a:r>
              <a:rPr lang="ru-RU" dirty="0"/>
              <a:t> держав Ради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(ГРЕКО);</a:t>
            </a:r>
          </a:p>
          <a:p>
            <a:r>
              <a:rPr lang="ru-RU" dirty="0"/>
              <a:t> - </a:t>
            </a:r>
            <a:r>
              <a:rPr lang="ru-RU" dirty="0" err="1"/>
              <a:t>Організація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та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(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Антикорупційна</a:t>
            </a:r>
            <a:r>
              <a:rPr lang="ru-RU" dirty="0"/>
              <a:t> мережа для </a:t>
            </a:r>
            <a:r>
              <a:rPr lang="ru-RU" dirty="0" err="1"/>
              <a:t>Східної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 та </a:t>
            </a:r>
            <a:r>
              <a:rPr lang="ru-RU" dirty="0" err="1"/>
              <a:t>Центральної</a:t>
            </a:r>
            <a:r>
              <a:rPr lang="ru-RU" dirty="0"/>
              <a:t> </a:t>
            </a:r>
            <a:r>
              <a:rPr lang="ru-RU" dirty="0" err="1"/>
              <a:t>Азії</a:t>
            </a:r>
            <a:r>
              <a:rPr lang="ru-RU" dirty="0"/>
              <a:t>)</a:t>
            </a:r>
          </a:p>
          <a:p>
            <a:r>
              <a:rPr lang="ru-RU" dirty="0"/>
              <a:t> - </a:t>
            </a:r>
            <a:r>
              <a:rPr lang="ru-RU" dirty="0" err="1"/>
              <a:t>Трансперенсі</a:t>
            </a:r>
            <a:r>
              <a:rPr lang="ru-RU" dirty="0"/>
              <a:t> </a:t>
            </a:r>
            <a:r>
              <a:rPr lang="ru-RU" dirty="0" err="1"/>
              <a:t>Інтернешнл</a:t>
            </a:r>
            <a:r>
              <a:rPr lang="ru-RU" dirty="0"/>
              <a:t> (ГО “</a:t>
            </a:r>
            <a:r>
              <a:rPr lang="ru-RU" dirty="0" err="1"/>
              <a:t>Трансперенсі</a:t>
            </a:r>
            <a:r>
              <a:rPr lang="ru-RU" dirty="0"/>
              <a:t> </a:t>
            </a:r>
            <a:r>
              <a:rPr lang="ru-RU" dirty="0" err="1"/>
              <a:t>Інтернешнл</a:t>
            </a:r>
            <a:r>
              <a:rPr lang="ru-RU" dirty="0"/>
              <a:t> </a:t>
            </a:r>
            <a:r>
              <a:rPr lang="ru-RU" dirty="0" err="1"/>
              <a:t>Україна</a:t>
            </a:r>
            <a:r>
              <a:rPr lang="ru-RU" dirty="0"/>
              <a:t>”)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188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2121"/>
          </a:xfrm>
        </p:spPr>
        <p:txBody>
          <a:bodyPr/>
          <a:lstStyle/>
          <a:p>
            <a:r>
              <a:rPr lang="ru-RU" sz="2800" dirty="0"/>
              <a:t>Індекс </a:t>
            </a:r>
            <a:r>
              <a:rPr lang="ru-RU" sz="2800" dirty="0" err="1"/>
              <a:t>сприйняття</a:t>
            </a:r>
            <a:r>
              <a:rPr lang="ru-RU" sz="2800" dirty="0"/>
              <a:t> корупції </a:t>
            </a:r>
            <a:br>
              <a:rPr lang="ru-RU" sz="2800" dirty="0"/>
            </a:br>
            <a:r>
              <a:rPr lang="ru-RU" sz="2800" dirty="0"/>
              <a:t>(</a:t>
            </a:r>
            <a:r>
              <a:rPr lang="en-US" sz="2800" dirty="0"/>
              <a:t>Corruption Perceptions Index, </a:t>
            </a:r>
            <a:r>
              <a:rPr lang="ru-RU" sz="2800" dirty="0"/>
              <a:t>СРІ)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474840"/>
            <a:ext cx="9403742" cy="4773560"/>
          </a:xfrm>
        </p:spPr>
        <p:txBody>
          <a:bodyPr/>
          <a:lstStyle/>
          <a:p>
            <a:r>
              <a:rPr lang="ru-RU" dirty="0"/>
              <a:t>показник, який  </a:t>
            </a:r>
            <a:r>
              <a:rPr lang="ru-RU" dirty="0" err="1"/>
              <a:t>розраховується</a:t>
            </a:r>
            <a:r>
              <a:rPr lang="ru-RU" dirty="0"/>
              <a:t> </a:t>
            </a:r>
            <a:r>
              <a:rPr lang="ru-RU" dirty="0" err="1"/>
              <a:t>міжнародною</a:t>
            </a:r>
            <a:r>
              <a:rPr lang="ru-RU" dirty="0"/>
              <a:t> організацією </a:t>
            </a:r>
            <a:r>
              <a:rPr lang="en-US" dirty="0"/>
              <a:t>Transparency International </a:t>
            </a:r>
            <a:r>
              <a:rPr lang="ru-RU" dirty="0"/>
              <a:t>з 1995 року на </a:t>
            </a:r>
            <a:r>
              <a:rPr lang="ru-RU" dirty="0" err="1"/>
              <a:t>основі</a:t>
            </a:r>
            <a:r>
              <a:rPr lang="ru-RU" dirty="0"/>
              <a:t> 13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авторитетних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 та </a:t>
            </a:r>
            <a:r>
              <a:rPr lang="ru-RU" dirty="0" err="1"/>
              <a:t>дослідницьких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. </a:t>
            </a:r>
            <a:r>
              <a:rPr lang="ru-RU" dirty="0" err="1"/>
              <a:t>Вимірює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, а не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, </a:t>
            </a:r>
            <a:r>
              <a:rPr lang="ru-RU" dirty="0" err="1"/>
              <a:t>дотримується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нейтральності</a:t>
            </a:r>
            <a:r>
              <a:rPr lang="ru-RU" dirty="0"/>
              <a:t> в </a:t>
            </a:r>
            <a:r>
              <a:rPr lang="ru-RU" dirty="0" err="1"/>
              <a:t>оцінюванні</a:t>
            </a:r>
            <a:r>
              <a:rPr lang="ru-RU" dirty="0"/>
              <a:t>. </a:t>
            </a:r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r>
              <a:rPr lang="ru-RU" dirty="0"/>
              <a:t> (0 </a:t>
            </a:r>
            <a:r>
              <a:rPr lang="ru-RU" dirty="0" err="1"/>
              <a:t>балів</a:t>
            </a:r>
            <a:r>
              <a:rPr lang="ru-RU" dirty="0"/>
              <a:t>) — </a:t>
            </a:r>
            <a:r>
              <a:rPr lang="ru-RU" dirty="0" err="1"/>
              <a:t>корупція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підміняє</a:t>
            </a:r>
            <a:r>
              <a:rPr lang="ru-RU" dirty="0"/>
              <a:t> собою державу, максимальна (100) </a:t>
            </a:r>
            <a:r>
              <a:rPr lang="ru-RU" dirty="0" err="1"/>
              <a:t>балів</a:t>
            </a:r>
            <a:r>
              <a:rPr lang="ru-RU" dirty="0"/>
              <a:t>) — </a:t>
            </a:r>
            <a:r>
              <a:rPr lang="ru-RU" dirty="0" err="1"/>
              <a:t>корупції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в </a:t>
            </a:r>
            <a:r>
              <a:rPr lang="ru-RU" dirty="0" err="1"/>
              <a:t>суспільстві</a:t>
            </a:r>
            <a:r>
              <a:rPr lang="ru-RU" dirty="0"/>
              <a:t>. </a:t>
            </a:r>
          </a:p>
          <a:p>
            <a:r>
              <a:rPr lang="ru-RU" dirty="0"/>
              <a:t>30 </a:t>
            </a:r>
            <a:r>
              <a:rPr lang="ru-RU" dirty="0" err="1"/>
              <a:t>балів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100 </a:t>
            </a:r>
            <a:r>
              <a:rPr lang="ru-RU" dirty="0" err="1"/>
              <a:t>можливих</a:t>
            </a:r>
            <a:r>
              <a:rPr lang="ru-RU" dirty="0"/>
              <a:t> — результат </a:t>
            </a:r>
            <a:r>
              <a:rPr lang="ru-RU" dirty="0" err="1"/>
              <a:t>Індексу</a:t>
            </a:r>
            <a:r>
              <a:rPr lang="ru-RU" dirty="0"/>
              <a:t> </a:t>
            </a:r>
            <a:r>
              <a:rPr lang="ru-RU" dirty="0" err="1"/>
              <a:t>сприйняття</a:t>
            </a:r>
            <a:r>
              <a:rPr lang="ru-RU" dirty="0"/>
              <a:t> корупції-2019 для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r>
              <a:rPr lang="ru-RU" dirty="0" err="1"/>
              <a:t>Мінус</a:t>
            </a:r>
            <a:r>
              <a:rPr lang="ru-RU" dirty="0"/>
              <a:t> два </a:t>
            </a:r>
            <a:r>
              <a:rPr lang="ru-RU" dirty="0" err="1"/>
              <a:t>бали</a:t>
            </a:r>
            <a:r>
              <a:rPr lang="ru-RU" dirty="0"/>
              <a:t> за </a:t>
            </a:r>
            <a:r>
              <a:rPr lang="ru-RU" dirty="0" err="1"/>
              <a:t>останній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. Ми </a:t>
            </a:r>
            <a:r>
              <a:rPr lang="ru-RU" dirty="0" err="1"/>
              <a:t>повернулися</a:t>
            </a:r>
            <a:r>
              <a:rPr lang="ru-RU" dirty="0"/>
              <a:t> на </a:t>
            </a:r>
            <a:r>
              <a:rPr lang="ru-RU" dirty="0" err="1"/>
              <a:t>рівень</a:t>
            </a:r>
            <a:r>
              <a:rPr lang="ru-RU" dirty="0"/>
              <a:t> 2017 року і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посідаємо</a:t>
            </a:r>
            <a:r>
              <a:rPr lang="ru-RU" dirty="0"/>
              <a:t> 126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180 </a:t>
            </a:r>
            <a:r>
              <a:rPr lang="ru-RU" dirty="0" err="1"/>
              <a:t>країн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113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На початку 2019 року </a:t>
            </a:r>
            <a:r>
              <a:rPr lang="en-US" sz="2400" dirty="0"/>
              <a:t>Transparency International Ukraine </a:t>
            </a:r>
            <a:r>
              <a:rPr lang="ru-RU" sz="2400" dirty="0" err="1"/>
              <a:t>надала</a:t>
            </a:r>
            <a:r>
              <a:rPr lang="ru-RU" sz="2400" dirty="0"/>
              <a:t> 12 </a:t>
            </a:r>
            <a:r>
              <a:rPr lang="ru-RU" sz="2400" dirty="0" err="1"/>
              <a:t>рекомендацій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б могли </a:t>
            </a:r>
            <a:r>
              <a:rPr lang="ru-RU" sz="2400" dirty="0" err="1"/>
              <a:t>покращити</a:t>
            </a:r>
            <a:r>
              <a:rPr lang="ru-RU" sz="2400" dirty="0"/>
              <a:t> </a:t>
            </a:r>
            <a:r>
              <a:rPr lang="ru-RU" sz="2400" dirty="0" err="1"/>
              <a:t>показники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в СРІ. Станом на </a:t>
            </a:r>
            <a:r>
              <a:rPr lang="ru-RU" sz="2400" dirty="0" err="1"/>
              <a:t>кінець</a:t>
            </a:r>
            <a:r>
              <a:rPr lang="ru-RU" sz="2400" dirty="0"/>
              <a:t> року,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виконано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виконано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6 з них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-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незалежної</a:t>
            </a:r>
            <a:r>
              <a:rPr lang="ru-RU" dirty="0"/>
              <a:t> та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судової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незалежності</a:t>
            </a:r>
            <a:r>
              <a:rPr lang="ru-RU" dirty="0"/>
              <a:t> та </a:t>
            </a:r>
            <a:r>
              <a:rPr lang="ru-RU" dirty="0" err="1"/>
              <a:t>спроможності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економічним</a:t>
            </a:r>
            <a:r>
              <a:rPr lang="ru-RU" dirty="0"/>
              <a:t> і </a:t>
            </a:r>
            <a:r>
              <a:rPr lang="ru-RU" dirty="0" err="1"/>
              <a:t>корупційним</a:t>
            </a:r>
            <a:r>
              <a:rPr lang="ru-RU" dirty="0"/>
              <a:t> </a:t>
            </a:r>
            <a:r>
              <a:rPr lang="ru-RU" dirty="0" err="1"/>
              <a:t>злочинам</a:t>
            </a:r>
            <a:r>
              <a:rPr lang="ru-RU" dirty="0"/>
              <a:t>;</a:t>
            </a:r>
          </a:p>
          <a:p>
            <a:r>
              <a:rPr lang="ru-RU" dirty="0"/>
              <a:t> -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систем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політичної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;</a:t>
            </a:r>
          </a:p>
          <a:p>
            <a:r>
              <a:rPr lang="ru-RU" dirty="0"/>
              <a:t> - запуск </a:t>
            </a:r>
            <a:r>
              <a:rPr lang="ru-RU" dirty="0" err="1"/>
              <a:t>відкритого</a:t>
            </a:r>
            <a:r>
              <a:rPr lang="ru-RU" dirty="0"/>
              <a:t> та </a:t>
            </a:r>
            <a:r>
              <a:rPr lang="ru-RU" dirty="0" err="1"/>
              <a:t>підзвітного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приватизації</a:t>
            </a:r>
            <a:r>
              <a:rPr lang="ru-RU" dirty="0"/>
              <a:t> державного майна. </a:t>
            </a:r>
          </a:p>
        </p:txBody>
      </p:sp>
    </p:spTree>
    <p:extLst>
      <p:ext uri="{BB962C8B-B14F-4D97-AF65-F5344CB8AC3E}">
        <p14:creationId xmlns:p14="http://schemas.microsoft.com/office/powerpoint/2010/main" val="3201826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В основу </a:t>
            </a:r>
            <a:r>
              <a:rPr lang="ru-RU" sz="3200" dirty="0" err="1"/>
              <a:t>розробки</a:t>
            </a:r>
            <a:r>
              <a:rPr lang="ru-RU" sz="3200" dirty="0"/>
              <a:t> </a:t>
            </a:r>
            <a:r>
              <a:rPr lang="ru-RU" sz="3200" dirty="0" err="1"/>
              <a:t>Антикорупційної</a:t>
            </a:r>
            <a:r>
              <a:rPr lang="ru-RU" sz="3200" dirty="0"/>
              <a:t> </a:t>
            </a:r>
            <a:r>
              <a:rPr lang="ru-RU" sz="3200" dirty="0" err="1"/>
              <a:t>стратегії</a:t>
            </a:r>
            <a:r>
              <a:rPr lang="ru-RU" sz="3200" dirty="0"/>
              <a:t> </a:t>
            </a:r>
            <a:r>
              <a:rPr lang="ru-RU" sz="3200" dirty="0" err="1"/>
              <a:t>покладено</a:t>
            </a:r>
            <a:r>
              <a:rPr lang="ru-RU" sz="3200" dirty="0"/>
              <a:t> </a:t>
            </a:r>
            <a:r>
              <a:rPr lang="ru-RU" sz="3200" dirty="0" err="1"/>
              <a:t>такі</a:t>
            </a:r>
            <a:r>
              <a:rPr lang="ru-RU" sz="3200" dirty="0"/>
              <a:t> </a:t>
            </a:r>
            <a:r>
              <a:rPr lang="ru-RU" sz="3200" dirty="0" err="1"/>
              <a:t>принципи</a:t>
            </a:r>
            <a:r>
              <a:rPr lang="ru-RU" sz="32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637072"/>
            <a:ext cx="9403742" cy="461132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1) </a:t>
            </a:r>
            <a:r>
              <a:rPr lang="ru-RU" dirty="0" err="1"/>
              <a:t>оптимізація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та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: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зайвих</a:t>
            </a:r>
            <a:r>
              <a:rPr lang="ru-RU" dirty="0"/>
              <a:t> та </a:t>
            </a:r>
            <a:r>
              <a:rPr lang="ru-RU" dirty="0" err="1"/>
              <a:t>надмірних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;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дублювання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органами;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малоефективних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корупційних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;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одним і </a:t>
            </a:r>
            <a:r>
              <a:rPr lang="ru-RU" dirty="0" err="1"/>
              <a:t>тим</a:t>
            </a:r>
            <a:r>
              <a:rPr lang="ru-RU" dirty="0"/>
              <a:t> же органом </a:t>
            </a:r>
            <a:r>
              <a:rPr lang="ru-RU" dirty="0" err="1"/>
              <a:t>взаємовиключних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,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корупційні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;</a:t>
            </a:r>
          </a:p>
          <a:p>
            <a:r>
              <a:rPr lang="ru-RU" dirty="0"/>
              <a:t>2) </a:t>
            </a:r>
            <a:r>
              <a:rPr lang="ru-RU" dirty="0" err="1"/>
              <a:t>зниження</a:t>
            </a:r>
            <a:r>
              <a:rPr lang="ru-RU" dirty="0"/>
              <a:t> «</a:t>
            </a:r>
            <a:r>
              <a:rPr lang="ru-RU" dirty="0" err="1"/>
              <a:t>людського</a:t>
            </a:r>
            <a:r>
              <a:rPr lang="ru-RU" dirty="0"/>
              <a:t> фактору» та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прозорості</a:t>
            </a:r>
            <a:r>
              <a:rPr lang="ru-RU" dirty="0"/>
              <a:t> і </a:t>
            </a:r>
            <a:r>
              <a:rPr lang="ru-RU" dirty="0" err="1"/>
              <a:t>ефективності</a:t>
            </a:r>
            <a:r>
              <a:rPr lang="ru-RU" dirty="0"/>
              <a:t> у </a:t>
            </a:r>
            <a:r>
              <a:rPr lang="ru-RU" dirty="0" err="1"/>
              <a:t>відносинах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та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з </a:t>
            </a:r>
            <a:r>
              <a:rPr lang="ru-RU" dirty="0" err="1"/>
              <a:t>фізичними</a:t>
            </a:r>
            <a:r>
              <a:rPr lang="ru-RU" dirty="0"/>
              <a:t> та </a:t>
            </a:r>
            <a:r>
              <a:rPr lang="ru-RU" dirty="0" err="1"/>
              <a:t>юридичними</a:t>
            </a:r>
            <a:r>
              <a:rPr lang="ru-RU" dirty="0"/>
              <a:t> особами, 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 </a:t>
            </a:r>
            <a:r>
              <a:rPr lang="ru-RU" dirty="0" err="1"/>
              <a:t>передусім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запровадження</a:t>
            </a:r>
            <a:r>
              <a:rPr lang="ru-RU" dirty="0"/>
              <a:t> та </a:t>
            </a:r>
            <a:r>
              <a:rPr lang="ru-RU" dirty="0" err="1"/>
              <a:t>неухильне</a:t>
            </a:r>
            <a:r>
              <a:rPr lang="ru-RU" dirty="0"/>
              <a:t> </a:t>
            </a:r>
            <a:r>
              <a:rPr lang="ru-RU" dirty="0" err="1"/>
              <a:t>дотримання</a:t>
            </a:r>
            <a:r>
              <a:rPr lang="ru-RU" dirty="0"/>
              <a:t> правил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адміністративної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цифровізацію</a:t>
            </a:r>
            <a:r>
              <a:rPr lang="ru-RU" dirty="0"/>
              <a:t> </a:t>
            </a:r>
            <a:r>
              <a:rPr lang="ru-RU" dirty="0" err="1"/>
              <a:t>більшості</a:t>
            </a:r>
            <a:r>
              <a:rPr lang="ru-RU" dirty="0"/>
              <a:t> процедур, та, як </a:t>
            </a:r>
            <a:r>
              <a:rPr lang="ru-RU" dirty="0" err="1"/>
              <a:t>наслідок</a:t>
            </a:r>
            <a:r>
              <a:rPr lang="ru-RU" dirty="0"/>
              <a:t>,  </a:t>
            </a:r>
            <a:r>
              <a:rPr lang="ru-RU" dirty="0" err="1"/>
              <a:t>мінімізацію</a:t>
            </a:r>
            <a:r>
              <a:rPr lang="ru-RU" dirty="0"/>
              <a:t> </a:t>
            </a:r>
            <a:r>
              <a:rPr lang="ru-RU" dirty="0" err="1"/>
              <a:t>безпосередніх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з особами,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ними </a:t>
            </a:r>
            <a:r>
              <a:rPr lang="ru-RU" dirty="0" err="1"/>
              <a:t>приймається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183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99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017640"/>
            <a:ext cx="8946541" cy="5230760"/>
          </a:xfrm>
        </p:spPr>
        <p:txBody>
          <a:bodyPr>
            <a:normAutofit/>
          </a:bodyPr>
          <a:lstStyle/>
          <a:p>
            <a:r>
              <a:rPr lang="ru-RU" dirty="0"/>
              <a:t>3)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зручних</a:t>
            </a:r>
            <a:r>
              <a:rPr lang="ru-RU" dirty="0"/>
              <a:t> та </a:t>
            </a:r>
            <a:r>
              <a:rPr lang="ru-RU" dirty="0" err="1"/>
              <a:t>законних</a:t>
            </a:r>
            <a:r>
              <a:rPr lang="ru-RU" dirty="0"/>
              <a:t> альтернатив </a:t>
            </a:r>
            <a:r>
              <a:rPr lang="ru-RU" dirty="0" err="1"/>
              <a:t>існуючим</a:t>
            </a:r>
            <a:r>
              <a:rPr lang="ru-RU" dirty="0"/>
              <a:t> </a:t>
            </a:r>
            <a:r>
              <a:rPr lang="ru-RU" dirty="0" err="1"/>
              <a:t>корупційним</a:t>
            </a:r>
            <a:r>
              <a:rPr lang="ru-RU" dirty="0"/>
              <a:t> практикам. На </a:t>
            </a:r>
            <a:r>
              <a:rPr lang="ru-RU" dirty="0" err="1"/>
              <a:t>противагу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поширеним</a:t>
            </a:r>
            <a:r>
              <a:rPr lang="ru-RU" dirty="0"/>
              <a:t> </a:t>
            </a:r>
            <a:r>
              <a:rPr lang="ru-RU" dirty="0" err="1"/>
              <a:t>корупційним</a:t>
            </a:r>
            <a:r>
              <a:rPr lang="ru-RU" dirty="0"/>
              <a:t> практикам </a:t>
            </a:r>
            <a:r>
              <a:rPr lang="ru-RU" dirty="0" err="1"/>
              <a:t>має</a:t>
            </a:r>
            <a:r>
              <a:rPr lang="ru-RU" dirty="0"/>
              <a:t> бути створено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законні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та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задоволення</a:t>
            </a:r>
            <a:r>
              <a:rPr lang="ru-RU" dirty="0"/>
              <a:t> потреб </a:t>
            </a:r>
            <a:r>
              <a:rPr lang="ru-RU" dirty="0" err="1"/>
              <a:t>фізичних</a:t>
            </a:r>
            <a:r>
              <a:rPr lang="ru-RU" dirty="0"/>
              <a:t> та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за </a:t>
            </a:r>
            <a:r>
              <a:rPr lang="ru-RU" dirty="0" err="1"/>
              <a:t>яких</a:t>
            </a:r>
            <a:r>
              <a:rPr lang="ru-RU" dirty="0"/>
              <a:t> вони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впевнені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гарантовано</a:t>
            </a:r>
            <a:r>
              <a:rPr lang="ru-RU" dirty="0"/>
              <a:t>, </a:t>
            </a:r>
            <a:r>
              <a:rPr lang="ru-RU" dirty="0" err="1"/>
              <a:t>швидко</a:t>
            </a:r>
            <a:r>
              <a:rPr lang="ru-RU" dirty="0"/>
              <a:t> та комфортно </a:t>
            </a:r>
            <a:r>
              <a:rPr lang="ru-RU" dirty="0" err="1"/>
              <a:t>отримають</a:t>
            </a:r>
            <a:r>
              <a:rPr lang="ru-RU" dirty="0"/>
              <a:t> </a:t>
            </a:r>
            <a:r>
              <a:rPr lang="ru-RU" dirty="0" err="1"/>
              <a:t>бажаний</a:t>
            </a:r>
            <a:r>
              <a:rPr lang="ru-RU" dirty="0"/>
              <a:t> (</a:t>
            </a:r>
            <a:r>
              <a:rPr lang="ru-RU" dirty="0" err="1"/>
              <a:t>законний</a:t>
            </a:r>
            <a:r>
              <a:rPr lang="ru-RU" dirty="0"/>
              <a:t>) результат; </a:t>
            </a:r>
          </a:p>
          <a:p>
            <a:r>
              <a:rPr lang="ru-RU" dirty="0"/>
              <a:t>4)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дієвого</a:t>
            </a:r>
            <a:r>
              <a:rPr lang="ru-RU" dirty="0"/>
              <a:t> державного контролю за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публічними</a:t>
            </a:r>
            <a:r>
              <a:rPr lang="ru-RU" dirty="0"/>
              <a:t> </a:t>
            </a:r>
            <a:r>
              <a:rPr lang="ru-RU" dirty="0" err="1"/>
              <a:t>службовцями</a:t>
            </a:r>
            <a:r>
              <a:rPr lang="ru-RU" dirty="0"/>
              <a:t> правил </a:t>
            </a:r>
            <a:r>
              <a:rPr lang="ru-RU" dirty="0" err="1"/>
              <a:t>етичної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та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антикорупційного</a:t>
            </a:r>
            <a:r>
              <a:rPr lang="ru-RU" dirty="0"/>
              <a:t> </a:t>
            </a:r>
            <a:r>
              <a:rPr lang="ru-RU" dirty="0" err="1"/>
              <a:t>законодавства</a:t>
            </a:r>
            <a:r>
              <a:rPr lang="ru-RU" dirty="0"/>
              <a:t>;</a:t>
            </a:r>
          </a:p>
          <a:p>
            <a:r>
              <a:rPr lang="ru-RU" dirty="0"/>
              <a:t> 5)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невідворотності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корупційні</a:t>
            </a:r>
            <a:r>
              <a:rPr lang="ru-RU" dirty="0"/>
              <a:t> та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додаткову</a:t>
            </a:r>
            <a:r>
              <a:rPr lang="ru-RU" dirty="0"/>
              <a:t> систему </a:t>
            </a:r>
            <a:r>
              <a:rPr lang="ru-RU" dirty="0" err="1"/>
              <a:t>мотивації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</a:t>
            </a:r>
            <a:r>
              <a:rPr lang="ru-RU" dirty="0" err="1"/>
              <a:t>правовідносин</a:t>
            </a:r>
            <a:r>
              <a:rPr lang="ru-RU" dirty="0"/>
              <a:t> </a:t>
            </a:r>
            <a:r>
              <a:rPr lang="ru-RU" dirty="0" err="1"/>
              <a:t>утримуватись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корупційних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4971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1617"/>
          </a:xfrm>
        </p:spPr>
        <p:txBody>
          <a:bodyPr/>
          <a:lstStyle/>
          <a:p>
            <a:r>
              <a:rPr lang="ru-RU" sz="3200" dirty="0"/>
              <a:t>ЗАПОБІГАННЯ КОРУПЦІЇ У ПРІОРИТЕТНИХ СФЕРАХ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504336"/>
            <a:ext cx="9403742" cy="4744064"/>
          </a:xfrm>
        </p:spPr>
        <p:txBody>
          <a:bodyPr/>
          <a:lstStyle/>
          <a:p>
            <a:r>
              <a:rPr lang="ru-RU" dirty="0"/>
              <a:t>Справедливий суд </a:t>
            </a:r>
          </a:p>
          <a:p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державного </a:t>
            </a:r>
            <a:r>
              <a:rPr lang="ru-RU" dirty="0" err="1"/>
              <a:t>регулювання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endParaRPr lang="ru-RU" dirty="0"/>
          </a:p>
          <a:p>
            <a:r>
              <a:rPr lang="ru-RU" dirty="0"/>
              <a:t>.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 </a:t>
            </a:r>
          </a:p>
          <a:p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у державному </a:t>
            </a:r>
            <a:r>
              <a:rPr lang="ru-RU" dirty="0" err="1"/>
              <a:t>секторі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endParaRPr lang="ru-RU" dirty="0"/>
          </a:p>
          <a:p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у </a:t>
            </a:r>
            <a:r>
              <a:rPr lang="ru-RU" dirty="0" err="1"/>
              <a:t>митних</a:t>
            </a:r>
            <a:r>
              <a:rPr lang="ru-RU" dirty="0"/>
              <a:t> і </a:t>
            </a:r>
            <a:r>
              <a:rPr lang="ru-RU" dirty="0" err="1"/>
              <a:t>податкових</a:t>
            </a:r>
            <a:r>
              <a:rPr lang="ru-RU" dirty="0"/>
              <a:t> органах та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закупівель</a:t>
            </a:r>
            <a:r>
              <a:rPr lang="ru-RU" dirty="0"/>
              <a:t> </a:t>
            </a:r>
          </a:p>
          <a:p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у оборонному </a:t>
            </a:r>
            <a:r>
              <a:rPr lang="ru-RU" dirty="0" err="1"/>
              <a:t>секторі</a:t>
            </a:r>
            <a:endParaRPr lang="ru-RU" dirty="0"/>
          </a:p>
          <a:p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 у </a:t>
            </a:r>
            <a:r>
              <a:rPr lang="ru-RU" dirty="0" err="1"/>
              <a:t>секторі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здоров’я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89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13" y="871538"/>
            <a:ext cx="9615487" cy="5372100"/>
          </a:xfrm>
        </p:spPr>
      </p:pic>
    </p:spTree>
    <p:extLst>
      <p:ext uri="{BB962C8B-B14F-4D97-AF65-F5344CB8AC3E}">
        <p14:creationId xmlns:p14="http://schemas.microsoft.com/office/powerpoint/2010/main" val="37991979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22121"/>
          </a:xfrm>
        </p:spPr>
        <p:txBody>
          <a:bodyPr/>
          <a:lstStyle/>
          <a:p>
            <a:r>
              <a:rPr lang="ru-RU" sz="2800" dirty="0"/>
              <a:t>Механізм </a:t>
            </a:r>
            <a:r>
              <a:rPr lang="ru-RU" sz="2800" dirty="0" err="1"/>
              <a:t>реалізації</a:t>
            </a:r>
            <a:r>
              <a:rPr lang="ru-RU" sz="2800" dirty="0"/>
              <a:t> </a:t>
            </a:r>
            <a:r>
              <a:rPr lang="ru-RU" sz="2800" dirty="0" err="1"/>
              <a:t>Антикорупційної</a:t>
            </a:r>
            <a:r>
              <a:rPr lang="ru-RU" sz="2800" dirty="0"/>
              <a:t> </a:t>
            </a:r>
            <a:r>
              <a:rPr lang="ru-RU" sz="2800" dirty="0" err="1"/>
              <a:t>стратегії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446" y="1814052"/>
            <a:ext cx="9548408" cy="443434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Антикорупційна </a:t>
            </a:r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шляхом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яка </a:t>
            </a:r>
            <a:r>
              <a:rPr lang="ru-RU" dirty="0" err="1"/>
              <a:t>розробляється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агентством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, </a:t>
            </a:r>
            <a:r>
              <a:rPr lang="ru-RU" dirty="0" err="1"/>
              <a:t>встановлених</a:t>
            </a:r>
            <a:r>
              <a:rPr lang="ru-RU" dirty="0"/>
              <a:t> Законом </a:t>
            </a:r>
            <a:r>
              <a:rPr lang="ru-RU" dirty="0" err="1"/>
              <a:t>України</a:t>
            </a:r>
            <a:r>
              <a:rPr lang="ru-RU" dirty="0"/>
              <a:t> «Про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», та </a:t>
            </a:r>
            <a:r>
              <a:rPr lang="ru-RU" dirty="0" err="1"/>
              <a:t>затверджується</a:t>
            </a:r>
            <a:r>
              <a:rPr lang="ru-RU" dirty="0"/>
              <a:t> </a:t>
            </a:r>
            <a:r>
              <a:rPr lang="ru-RU" dirty="0" err="1"/>
              <a:t>Кабінетом</a:t>
            </a:r>
            <a:r>
              <a:rPr lang="ru-RU" dirty="0"/>
              <a:t> </a:t>
            </a:r>
            <a:r>
              <a:rPr lang="ru-RU" dirty="0" err="1"/>
              <a:t>Міністрів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на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. </a:t>
            </a:r>
            <a:r>
              <a:rPr lang="ru-RU" dirty="0" err="1"/>
              <a:t>Щодо</a:t>
            </a:r>
            <a:r>
              <a:rPr lang="ru-RU" dirty="0"/>
              <a:t> кожного з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, </a:t>
            </a:r>
            <a:r>
              <a:rPr lang="ru-RU" dirty="0" err="1"/>
              <a:t>передбачених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Антикорупційною</a:t>
            </a:r>
            <a:r>
              <a:rPr lang="ru-RU" dirty="0"/>
              <a:t> </a:t>
            </a:r>
            <a:r>
              <a:rPr lang="ru-RU" dirty="0" err="1"/>
              <a:t>стратегією</a:t>
            </a:r>
            <a:r>
              <a:rPr lang="ru-RU" dirty="0"/>
              <a:t>, у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антикорупційній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заходи 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),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. Заходи (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) з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, </a:t>
            </a:r>
            <a:r>
              <a:rPr lang="ru-RU" dirty="0" err="1"/>
              <a:t>визначені</a:t>
            </a:r>
            <a:r>
              <a:rPr lang="ru-RU" dirty="0"/>
              <a:t> у </a:t>
            </a:r>
            <a:r>
              <a:rPr lang="ru-RU" dirty="0" err="1"/>
              <a:t>державній</a:t>
            </a:r>
            <a:r>
              <a:rPr lang="ru-RU" dirty="0"/>
              <a:t> </a:t>
            </a:r>
            <a:r>
              <a:rPr lang="ru-RU" dirty="0" err="1"/>
              <a:t>антикорупційній</a:t>
            </a:r>
            <a:r>
              <a:rPr lang="ru-RU" dirty="0"/>
              <a:t> </a:t>
            </a:r>
            <a:r>
              <a:rPr lang="ru-RU" dirty="0" err="1"/>
              <a:t>програмі</a:t>
            </a:r>
            <a:r>
              <a:rPr lang="ru-RU" dirty="0"/>
              <a:t>, є </a:t>
            </a:r>
            <a:r>
              <a:rPr lang="ru-RU" dirty="0" err="1"/>
              <a:t>обов’язковими</a:t>
            </a:r>
            <a:r>
              <a:rPr lang="ru-RU" dirty="0"/>
              <a:t> для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відповідальними</a:t>
            </a:r>
            <a:r>
              <a:rPr lang="ru-RU" dirty="0"/>
              <a:t> </a:t>
            </a:r>
            <a:r>
              <a:rPr lang="ru-RU" dirty="0" err="1"/>
              <a:t>виконавцями</a:t>
            </a:r>
            <a:r>
              <a:rPr lang="ru-RU" dirty="0"/>
              <a:t>. </a:t>
            </a:r>
            <a:r>
              <a:rPr lang="ru-RU" dirty="0" err="1"/>
              <a:t>Внесення</a:t>
            </a:r>
            <a:r>
              <a:rPr lang="ru-RU" dirty="0"/>
              <a:t> </a:t>
            </a:r>
            <a:r>
              <a:rPr lang="ru-RU" dirty="0" err="1"/>
              <a:t>змін</a:t>
            </a:r>
            <a:r>
              <a:rPr lang="ru-RU" dirty="0"/>
              <a:t> до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без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</a:t>
            </a:r>
            <a:r>
              <a:rPr lang="ru-RU" dirty="0" err="1"/>
              <a:t>обговорення</a:t>
            </a:r>
            <a:r>
              <a:rPr lang="ru-RU" dirty="0"/>
              <a:t> та </a:t>
            </a:r>
            <a:r>
              <a:rPr lang="ru-RU" dirty="0" err="1"/>
              <a:t>врахування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агентства не </a:t>
            </a:r>
            <a:r>
              <a:rPr lang="ru-RU" dirty="0" err="1"/>
              <a:t>допускається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90487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Моніторинг </a:t>
            </a:r>
            <a:r>
              <a:rPr lang="ru-RU" sz="3200" dirty="0" err="1"/>
              <a:t>реалізації</a:t>
            </a:r>
            <a:r>
              <a:rPr lang="ru-RU" sz="3200" dirty="0"/>
              <a:t> </a:t>
            </a:r>
            <a:r>
              <a:rPr lang="ru-RU" sz="3200" dirty="0" err="1"/>
              <a:t>Антикорупційної</a:t>
            </a:r>
            <a:r>
              <a:rPr lang="ru-RU" sz="3200" dirty="0"/>
              <a:t> </a:t>
            </a:r>
            <a:r>
              <a:rPr lang="ru-RU" sz="3200" dirty="0" err="1"/>
              <a:t>стратегії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Моніторинг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Національним</a:t>
            </a:r>
            <a:r>
              <a:rPr lang="ru-RU" dirty="0"/>
              <a:t> агентством </a:t>
            </a:r>
            <a:r>
              <a:rPr lang="ru-RU" dirty="0" err="1"/>
              <a:t>насамперед</a:t>
            </a:r>
            <a:r>
              <a:rPr lang="ru-RU" dirty="0"/>
              <a:t> шляхом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моніторингу</a:t>
            </a:r>
            <a:r>
              <a:rPr lang="ru-RU" dirty="0"/>
              <a:t> та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відповідальними</a:t>
            </a:r>
            <a:r>
              <a:rPr lang="ru-RU" dirty="0"/>
              <a:t> </a:t>
            </a:r>
            <a:r>
              <a:rPr lang="ru-RU" dirty="0" err="1"/>
              <a:t>виконавцями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у </a:t>
            </a:r>
            <a:r>
              <a:rPr lang="ru-RU" dirty="0" err="1"/>
              <a:t>визначеному</a:t>
            </a:r>
            <a:r>
              <a:rPr lang="ru-RU" dirty="0"/>
              <a:t> ним порядку. </a:t>
            </a:r>
            <a:r>
              <a:rPr lang="ru-RU" dirty="0" err="1"/>
              <a:t>Відповідальні</a:t>
            </a:r>
            <a:r>
              <a:rPr lang="ru-RU" dirty="0"/>
              <a:t> </a:t>
            </a:r>
            <a:r>
              <a:rPr lang="ru-RU" dirty="0" err="1"/>
              <a:t>виконавці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співробітництво</a:t>
            </a:r>
            <a:r>
              <a:rPr lang="ru-RU" dirty="0"/>
              <a:t> у межах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з метою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очікуваних</a:t>
            </a:r>
            <a:r>
              <a:rPr lang="ru-RU" dirty="0"/>
              <a:t>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Антикорупційної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28400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НАЗК уже </a:t>
            </a:r>
            <a:r>
              <a:rPr lang="ru-RU" dirty="0" err="1"/>
              <a:t>розробило</a:t>
            </a:r>
            <a:r>
              <a:rPr lang="ru-RU" dirty="0"/>
              <a:t> чіткий план для держави щодо запобігання та протидії корупції — Антикорупційну </a:t>
            </a:r>
            <a:r>
              <a:rPr lang="ru-RU" dirty="0" err="1"/>
              <a:t>стратегію</a:t>
            </a:r>
            <a:r>
              <a:rPr lang="ru-RU" dirty="0"/>
              <a:t> на 2021–2025 роки. Після </a:t>
            </a:r>
            <a:r>
              <a:rPr lang="ru-RU" dirty="0" err="1"/>
              <a:t>ухвалення</a:t>
            </a:r>
            <a:r>
              <a:rPr lang="ru-RU" dirty="0"/>
              <a:t> стратегії Верховною Радою в другому </a:t>
            </a:r>
            <a:r>
              <a:rPr lang="ru-RU" dirty="0" err="1"/>
              <a:t>читанні</a:t>
            </a:r>
            <a:r>
              <a:rPr lang="ru-RU" dirty="0"/>
              <a:t>, НАЗК </a:t>
            </a:r>
            <a:r>
              <a:rPr lang="ru-RU" dirty="0" err="1"/>
              <a:t>координуватиме</a:t>
            </a:r>
            <a:r>
              <a:rPr lang="ru-RU" dirty="0"/>
              <a:t> її виконання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відповідальними</a:t>
            </a:r>
            <a:r>
              <a:rPr lang="ru-RU" dirty="0"/>
              <a:t> органами влади.</a:t>
            </a:r>
          </a:p>
          <a:p>
            <a:r>
              <a:rPr lang="ru-RU" dirty="0"/>
              <a:t>«Одним із завдань, над якими </a:t>
            </a:r>
            <a:r>
              <a:rPr lang="ru-RU" dirty="0" err="1"/>
              <a:t>працює</a:t>
            </a:r>
            <a:r>
              <a:rPr lang="ru-RU" dirty="0"/>
              <a:t> НАЗК — </a:t>
            </a:r>
            <a:r>
              <a:rPr lang="ru-RU" dirty="0" err="1"/>
              <a:t>ухвалення</a:t>
            </a:r>
            <a:r>
              <a:rPr lang="ru-RU" dirty="0"/>
              <a:t> та впровадження Антикорупційної стратегія. Вона базується на 5 принципах:</a:t>
            </a:r>
          </a:p>
          <a:p>
            <a:r>
              <a:rPr lang="ru-RU" dirty="0" err="1"/>
              <a:t>Оптимізація</a:t>
            </a:r>
            <a:r>
              <a:rPr lang="ru-RU" dirty="0"/>
              <a:t> функції органів державного самоврядування.</a:t>
            </a:r>
          </a:p>
          <a:p>
            <a:r>
              <a:rPr lang="ru-RU" dirty="0" err="1"/>
              <a:t>Діджиталізація</a:t>
            </a:r>
            <a:r>
              <a:rPr lang="ru-RU" dirty="0"/>
              <a:t> всіх процесів. Зокрема, </a:t>
            </a:r>
            <a:r>
              <a:rPr lang="ru-RU" dirty="0" err="1"/>
              <a:t>побудова</a:t>
            </a:r>
            <a:r>
              <a:rPr lang="ru-RU" dirty="0"/>
              <a:t> державного центру </a:t>
            </a:r>
            <a:r>
              <a:rPr lang="ru-RU" dirty="0" err="1"/>
              <a:t>оброблення</a:t>
            </a:r>
            <a:r>
              <a:rPr lang="ru-RU" dirty="0"/>
              <a:t> даних.</a:t>
            </a:r>
          </a:p>
          <a:p>
            <a:r>
              <a:rPr lang="ru-RU" dirty="0" err="1"/>
              <a:t>Добудова</a:t>
            </a:r>
            <a:r>
              <a:rPr lang="ru-RU" dirty="0"/>
              <a:t> </a:t>
            </a:r>
            <a:r>
              <a:rPr lang="ru-RU" dirty="0" err="1"/>
              <a:t>зручних</a:t>
            </a:r>
            <a:r>
              <a:rPr lang="ru-RU" dirty="0"/>
              <a:t> альтернатив </a:t>
            </a:r>
            <a:r>
              <a:rPr lang="ru-RU" dirty="0" err="1"/>
              <a:t>існуючих</a:t>
            </a:r>
            <a:r>
              <a:rPr lang="ru-RU" dirty="0"/>
              <a:t> корупційних практик.</a:t>
            </a:r>
          </a:p>
          <a:p>
            <a:r>
              <a:rPr lang="ru-RU" dirty="0"/>
              <a:t>Формування </a:t>
            </a:r>
            <a:r>
              <a:rPr lang="ru-RU" dirty="0" err="1"/>
              <a:t>нульової</a:t>
            </a:r>
            <a:r>
              <a:rPr lang="ru-RU" dirty="0"/>
              <a:t> </a:t>
            </a:r>
            <a:r>
              <a:rPr lang="ru-RU" dirty="0" err="1"/>
              <a:t>толерантності</a:t>
            </a:r>
            <a:r>
              <a:rPr lang="ru-RU" dirty="0"/>
              <a:t> до корупції.</a:t>
            </a:r>
          </a:p>
          <a:p>
            <a:r>
              <a:rPr lang="ru-RU" dirty="0" err="1"/>
              <a:t>Невідворотність</a:t>
            </a:r>
            <a:r>
              <a:rPr lang="ru-RU" dirty="0"/>
              <a:t> відповідальності за корупцію.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9813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Обмеження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подарунків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Особам, </a:t>
            </a:r>
            <a:r>
              <a:rPr lang="ru-RU" dirty="0" err="1"/>
              <a:t>зазначеним</a:t>
            </a:r>
            <a:r>
              <a:rPr lang="ru-RU" dirty="0"/>
              <a:t> у пунктах 1, 2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3 </a:t>
            </a:r>
            <a:r>
              <a:rPr lang="ru-RU" dirty="0" err="1"/>
              <a:t>цього</a:t>
            </a:r>
            <a:r>
              <a:rPr lang="ru-RU" dirty="0"/>
              <a:t> Закону, </a:t>
            </a:r>
            <a:r>
              <a:rPr lang="ru-RU" dirty="0" err="1"/>
              <a:t>забороняється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через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вимагати</a:t>
            </a:r>
            <a:r>
              <a:rPr lang="ru-RU" dirty="0"/>
              <a:t>, </a:t>
            </a:r>
            <a:r>
              <a:rPr lang="ru-RU" dirty="0" err="1"/>
              <a:t>просити</a:t>
            </a:r>
            <a:r>
              <a:rPr lang="ru-RU" dirty="0"/>
              <a:t>, </a:t>
            </a:r>
            <a:r>
              <a:rPr lang="ru-RU" dirty="0" err="1"/>
              <a:t>одержувати</a:t>
            </a:r>
            <a:r>
              <a:rPr lang="ru-RU" dirty="0"/>
              <a:t> </a:t>
            </a:r>
            <a:r>
              <a:rPr lang="ru-RU" dirty="0" err="1"/>
              <a:t>подарунки</a:t>
            </a:r>
            <a:r>
              <a:rPr lang="ru-RU" dirty="0"/>
              <a:t> для себе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близьких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1) у </a:t>
            </a:r>
            <a:r>
              <a:rPr lang="ru-RU" dirty="0" err="1"/>
              <a:t>зв’язку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здійсненням</a:t>
            </a:r>
            <a:r>
              <a:rPr lang="ru-RU" dirty="0"/>
              <a:t> такими особами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пов’язаної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якщо</a:t>
            </a:r>
            <a:r>
              <a:rPr lang="ru-RU" dirty="0"/>
              <a:t> особа, яка </a:t>
            </a:r>
            <a:r>
              <a:rPr lang="ru-RU" dirty="0" err="1"/>
              <a:t>дарує</a:t>
            </a:r>
            <a:r>
              <a:rPr lang="ru-RU" dirty="0"/>
              <a:t>, </a:t>
            </a:r>
            <a:r>
              <a:rPr lang="ru-RU" dirty="0" err="1"/>
              <a:t>перебуває</a:t>
            </a:r>
            <a:r>
              <a:rPr lang="ru-RU" dirty="0"/>
              <a:t> в </a:t>
            </a:r>
            <a:r>
              <a:rPr lang="ru-RU" dirty="0" err="1"/>
              <a:t>підпорядкуванні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особи.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4684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2. Особи, </a:t>
            </a:r>
            <a:r>
              <a:rPr lang="ru-RU" dirty="0" err="1"/>
              <a:t>зазначені</a:t>
            </a:r>
            <a:r>
              <a:rPr lang="ru-RU" dirty="0"/>
              <a:t> у пунктах 1, 2 частини </a:t>
            </a:r>
            <a:r>
              <a:rPr lang="ru-RU" dirty="0" err="1"/>
              <a:t>першої</a:t>
            </a:r>
            <a:r>
              <a:rPr lang="ru-RU" dirty="0"/>
              <a:t> статті 3 цього Закону, можуть </a:t>
            </a:r>
            <a:r>
              <a:rPr lang="ru-RU" dirty="0" err="1"/>
              <a:t>приймати</a:t>
            </a:r>
            <a:r>
              <a:rPr lang="ru-RU" dirty="0"/>
              <a:t> </a:t>
            </a:r>
            <a:r>
              <a:rPr lang="ru-RU" dirty="0" err="1"/>
              <a:t>подарунки</a:t>
            </a:r>
            <a:r>
              <a:rPr lang="ru-RU" dirty="0"/>
              <a:t>, які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загальновизнаним</a:t>
            </a:r>
            <a:r>
              <a:rPr lang="ru-RU" dirty="0"/>
              <a:t> </a:t>
            </a:r>
            <a:r>
              <a:rPr lang="ru-RU" dirty="0" err="1"/>
              <a:t>уявленням</a:t>
            </a:r>
            <a:r>
              <a:rPr lang="ru-RU" dirty="0"/>
              <a:t> про </a:t>
            </a:r>
            <a:r>
              <a:rPr lang="ru-RU" dirty="0" err="1"/>
              <a:t>гостинність</a:t>
            </a:r>
            <a:r>
              <a:rPr lang="ru-RU" dirty="0"/>
              <a:t>, крім випадків, передбачених частиною </a:t>
            </a:r>
            <a:r>
              <a:rPr lang="ru-RU" dirty="0" err="1"/>
              <a:t>першою</a:t>
            </a:r>
            <a:r>
              <a:rPr lang="ru-RU" dirty="0"/>
              <a:t> цієї статті, якщо вартість таких </a:t>
            </a:r>
            <a:r>
              <a:rPr lang="ru-RU" dirty="0" err="1"/>
              <a:t>подарунків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один </a:t>
            </a:r>
            <a:r>
              <a:rPr lang="ru-RU" dirty="0" err="1"/>
              <a:t>прожитковий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для </a:t>
            </a:r>
            <a:r>
              <a:rPr lang="ru-RU" dirty="0" err="1"/>
              <a:t>працездатних</a:t>
            </a:r>
            <a:r>
              <a:rPr lang="ru-RU" dirty="0"/>
              <a:t> осіб, </a:t>
            </a:r>
            <a:r>
              <a:rPr lang="ru-RU" dirty="0" err="1"/>
              <a:t>встановлений</a:t>
            </a:r>
            <a:r>
              <a:rPr lang="ru-RU" dirty="0"/>
              <a:t> на день прийняття </a:t>
            </a:r>
            <a:r>
              <a:rPr lang="ru-RU" dirty="0" err="1"/>
              <a:t>подарунка</a:t>
            </a:r>
            <a:r>
              <a:rPr lang="ru-RU" dirty="0"/>
              <a:t>, одноразово, а </a:t>
            </a:r>
            <a:r>
              <a:rPr lang="ru-RU" dirty="0" err="1"/>
              <a:t>сукупна</a:t>
            </a:r>
            <a:r>
              <a:rPr lang="ru-RU" dirty="0"/>
              <a:t> вартість таких </a:t>
            </a:r>
            <a:r>
              <a:rPr lang="ru-RU" dirty="0" err="1"/>
              <a:t>подарунків</a:t>
            </a:r>
            <a:r>
              <a:rPr lang="ru-RU" dirty="0"/>
              <a:t>, </a:t>
            </a:r>
            <a:r>
              <a:rPr lang="ru-RU" dirty="0" err="1"/>
              <a:t>отриманих</a:t>
            </a:r>
            <a:r>
              <a:rPr lang="ru-RU" dirty="0"/>
              <a:t> від </a:t>
            </a:r>
            <a:r>
              <a:rPr lang="ru-RU" dirty="0" err="1"/>
              <a:t>однієї</a:t>
            </a:r>
            <a:r>
              <a:rPr lang="ru-RU" dirty="0"/>
              <a:t> особи (</a:t>
            </a:r>
            <a:r>
              <a:rPr lang="ru-RU" dirty="0" err="1"/>
              <a:t>групи</a:t>
            </a:r>
            <a:r>
              <a:rPr lang="ru-RU" dirty="0"/>
              <a:t> осіб) </a:t>
            </a:r>
            <a:r>
              <a:rPr lang="ru-RU" dirty="0" err="1"/>
              <a:t>протягом</a:t>
            </a:r>
            <a:r>
              <a:rPr lang="ru-RU" dirty="0"/>
              <a:t> року, не </a:t>
            </a:r>
            <a:r>
              <a:rPr lang="ru-RU" dirty="0" err="1"/>
              <a:t>перевищує</a:t>
            </a:r>
            <a:r>
              <a:rPr lang="ru-RU" dirty="0"/>
              <a:t> двох </a:t>
            </a:r>
            <a:r>
              <a:rPr lang="ru-RU" dirty="0" err="1"/>
              <a:t>прожиткових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, встановлених для </a:t>
            </a:r>
            <a:r>
              <a:rPr lang="ru-RU" dirty="0" err="1"/>
              <a:t>працездатної</a:t>
            </a:r>
            <a:r>
              <a:rPr lang="ru-RU" dirty="0"/>
              <a:t> особи на 1 січня того року, в якому </a:t>
            </a:r>
            <a:r>
              <a:rPr lang="ru-RU" dirty="0" err="1"/>
              <a:t>прийнято</a:t>
            </a:r>
            <a:r>
              <a:rPr lang="ru-RU" dirty="0"/>
              <a:t> </a:t>
            </a:r>
            <a:r>
              <a:rPr lang="ru-RU" dirty="0" err="1"/>
              <a:t>подарунки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err="1"/>
              <a:t>Передбачене</a:t>
            </a:r>
            <a:r>
              <a:rPr lang="ru-RU" dirty="0"/>
              <a:t>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обмеження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подарунків</a:t>
            </a:r>
            <a:r>
              <a:rPr lang="ru-RU" dirty="0"/>
              <a:t> не </a:t>
            </a:r>
            <a:r>
              <a:rPr lang="ru-RU" dirty="0" err="1"/>
              <a:t>поширюється</a:t>
            </a:r>
            <a:r>
              <a:rPr lang="ru-RU" dirty="0"/>
              <a:t> на </a:t>
            </a:r>
            <a:r>
              <a:rPr lang="ru-RU" dirty="0" err="1"/>
              <a:t>подарунки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1) </a:t>
            </a:r>
            <a:r>
              <a:rPr lang="ru-RU" dirty="0" err="1"/>
              <a:t>даруються</a:t>
            </a:r>
            <a:r>
              <a:rPr lang="ru-RU" dirty="0"/>
              <a:t> </a:t>
            </a:r>
            <a:r>
              <a:rPr lang="ru-RU" dirty="0" err="1"/>
              <a:t>близькими</a:t>
            </a:r>
            <a:r>
              <a:rPr lang="ru-RU" dirty="0"/>
              <a:t> особами;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одержуються</a:t>
            </a:r>
            <a:r>
              <a:rPr lang="ru-RU" dirty="0"/>
              <a:t> як </a:t>
            </a:r>
            <a:r>
              <a:rPr lang="ru-RU" dirty="0" err="1"/>
              <a:t>загальнодоступні</a:t>
            </a:r>
            <a:r>
              <a:rPr lang="ru-RU" dirty="0"/>
              <a:t> </a:t>
            </a:r>
            <a:r>
              <a:rPr lang="ru-RU" dirty="0" err="1"/>
              <a:t>знижки</a:t>
            </a:r>
            <a:r>
              <a:rPr lang="ru-RU" dirty="0"/>
              <a:t> на </a:t>
            </a:r>
            <a:r>
              <a:rPr lang="ru-RU" dirty="0" err="1"/>
              <a:t>товари</a:t>
            </a:r>
            <a:r>
              <a:rPr lang="ru-RU" dirty="0"/>
              <a:t>,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загальнодоступні</a:t>
            </a:r>
            <a:r>
              <a:rPr lang="ru-RU" dirty="0"/>
              <a:t> </a:t>
            </a:r>
            <a:r>
              <a:rPr lang="ru-RU" dirty="0" err="1"/>
              <a:t>виграші</a:t>
            </a:r>
            <a:r>
              <a:rPr lang="ru-RU" dirty="0"/>
              <a:t>, </a:t>
            </a:r>
            <a:r>
              <a:rPr lang="ru-RU" dirty="0" err="1"/>
              <a:t>призи</a:t>
            </a:r>
            <a:r>
              <a:rPr lang="ru-RU" dirty="0"/>
              <a:t>, </a:t>
            </a:r>
            <a:r>
              <a:rPr lang="ru-RU" dirty="0" err="1"/>
              <a:t>премії</a:t>
            </a:r>
            <a:r>
              <a:rPr lang="ru-RU" dirty="0"/>
              <a:t>, </a:t>
            </a:r>
            <a:r>
              <a:rPr lang="ru-RU" dirty="0" err="1"/>
              <a:t>бонуси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8218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Особи, </a:t>
            </a:r>
            <a:r>
              <a:rPr lang="ru-RU" sz="2000" dirty="0" err="1"/>
              <a:t>уповноважені</a:t>
            </a:r>
            <a:r>
              <a:rPr lang="ru-RU" sz="2000" dirty="0"/>
              <a:t> на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функцій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самоврядування</a:t>
            </a:r>
            <a:r>
              <a:rPr lang="ru-RU" sz="2000" dirty="0"/>
              <a:t>, </a:t>
            </a:r>
            <a:r>
              <a:rPr lang="ru-RU" sz="2000" dirty="0" err="1"/>
              <a:t>прирівняні</a:t>
            </a:r>
            <a:r>
              <a:rPr lang="ru-RU" sz="2000" dirty="0"/>
              <a:t> до них особи у </a:t>
            </a:r>
            <a:r>
              <a:rPr lang="ru-RU" sz="2000" dirty="0" err="1"/>
              <a:t>разі</a:t>
            </a:r>
            <a:r>
              <a:rPr lang="ru-RU" sz="2000" dirty="0"/>
              <a:t> </a:t>
            </a:r>
            <a:r>
              <a:rPr lang="ru-RU" sz="2000" dirty="0" err="1"/>
              <a:t>надходження</a:t>
            </a:r>
            <a:r>
              <a:rPr lang="ru-RU" sz="2000" dirty="0"/>
              <a:t> </a:t>
            </a:r>
            <a:r>
              <a:rPr lang="ru-RU" sz="2000" dirty="0" err="1"/>
              <a:t>пропозиції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неправомірної</a:t>
            </a:r>
            <a:r>
              <a:rPr lang="ru-RU" sz="2000" dirty="0"/>
              <a:t> </a:t>
            </a:r>
            <a:r>
              <a:rPr lang="ru-RU" sz="2000" dirty="0" err="1"/>
              <a:t>вигоди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подарунка</a:t>
            </a:r>
            <a:r>
              <a:rPr lang="ru-RU" sz="2000" dirty="0"/>
              <a:t>, </a:t>
            </a:r>
            <a:r>
              <a:rPr lang="ru-RU" sz="2000" dirty="0" err="1"/>
              <a:t>незважаючи</a:t>
            </a:r>
            <a:r>
              <a:rPr lang="ru-RU" sz="2000" dirty="0"/>
              <a:t> на </a:t>
            </a:r>
            <a:r>
              <a:rPr lang="ru-RU" sz="2000" dirty="0" err="1"/>
              <a:t>приватні</a:t>
            </a:r>
            <a:r>
              <a:rPr lang="ru-RU" sz="2000" dirty="0"/>
              <a:t> </a:t>
            </a:r>
            <a:r>
              <a:rPr lang="ru-RU" sz="2000" dirty="0" err="1"/>
              <a:t>інтереси</a:t>
            </a:r>
            <a:r>
              <a:rPr lang="ru-RU" sz="2000" dirty="0"/>
              <a:t>, </a:t>
            </a:r>
            <a:r>
              <a:rPr lang="ru-RU" sz="2000" dirty="0" err="1"/>
              <a:t>зобов’язані</a:t>
            </a:r>
            <a:r>
              <a:rPr lang="ru-RU" sz="2000" dirty="0"/>
              <a:t> </a:t>
            </a:r>
            <a:r>
              <a:rPr lang="ru-RU" sz="2000" dirty="0" err="1"/>
              <a:t>невідкладно</a:t>
            </a:r>
            <a:r>
              <a:rPr lang="ru-RU" sz="2000" dirty="0"/>
              <a:t> </a:t>
            </a:r>
            <a:r>
              <a:rPr lang="ru-RU" sz="2000" dirty="0" err="1"/>
              <a:t>вжити</a:t>
            </a:r>
            <a:r>
              <a:rPr lang="ru-RU" sz="2000" dirty="0"/>
              <a:t> таких </a:t>
            </a:r>
            <a:r>
              <a:rPr lang="ru-RU" sz="2000" dirty="0" err="1"/>
              <a:t>заходів</a:t>
            </a:r>
            <a:r>
              <a:rPr lang="ru-RU" sz="2000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1) </a:t>
            </a:r>
            <a:r>
              <a:rPr lang="ru-RU" dirty="0" err="1"/>
              <a:t>відмовитися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2) за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ідентифікувати</a:t>
            </a:r>
            <a:r>
              <a:rPr lang="ru-RU" dirty="0"/>
              <a:t> особу, яка </a:t>
            </a:r>
            <a:r>
              <a:rPr lang="ru-RU" dirty="0" err="1"/>
              <a:t>зробила</a:t>
            </a:r>
            <a:r>
              <a:rPr lang="ru-RU" dirty="0"/>
              <a:t> </a:t>
            </a:r>
            <a:r>
              <a:rPr lang="ru-RU" dirty="0" err="1"/>
              <a:t>пропозицію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3) </a:t>
            </a:r>
            <a:r>
              <a:rPr lang="ru-RU" dirty="0" err="1"/>
              <a:t>залучити</a:t>
            </a:r>
            <a:r>
              <a:rPr lang="ru-RU" dirty="0"/>
              <a:t> </a:t>
            </a:r>
            <a:r>
              <a:rPr lang="ru-RU" dirty="0" err="1"/>
              <a:t>свідків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можливо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з числа </a:t>
            </a:r>
            <a:r>
              <a:rPr lang="ru-RU" dirty="0" err="1"/>
              <a:t>співробітників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4) </a:t>
            </a:r>
            <a:r>
              <a:rPr lang="ru-RU" dirty="0" err="1"/>
              <a:t>письмово</a:t>
            </a:r>
            <a:r>
              <a:rPr lang="ru-RU" dirty="0"/>
              <a:t> </a:t>
            </a:r>
            <a:r>
              <a:rPr lang="ru-RU" dirty="0" err="1"/>
              <a:t>повідомити</a:t>
            </a:r>
            <a:r>
              <a:rPr lang="ru-RU" dirty="0"/>
              <a:t> про </a:t>
            </a:r>
            <a:r>
              <a:rPr lang="ru-RU" dirty="0" err="1"/>
              <a:t>пропозицію</a:t>
            </a:r>
            <a:r>
              <a:rPr lang="ru-RU" dirty="0"/>
              <a:t> </a:t>
            </a:r>
            <a:r>
              <a:rPr lang="ru-RU" dirty="0" err="1"/>
              <a:t>безпосереднього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 (за </a:t>
            </a:r>
            <a:r>
              <a:rPr lang="ru-RU" dirty="0" err="1"/>
              <a:t>наявності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органу, </a:t>
            </a:r>
            <a:r>
              <a:rPr lang="ru-RU" dirty="0" err="1"/>
              <a:t>підприємства</a:t>
            </a:r>
            <a:r>
              <a:rPr lang="ru-RU" dirty="0"/>
              <a:t>, установи,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уповноважених</a:t>
            </a:r>
            <a:r>
              <a:rPr lang="ru-RU" dirty="0"/>
              <a:t> </a:t>
            </a:r>
            <a:r>
              <a:rPr lang="ru-RU" dirty="0" err="1"/>
              <a:t>суб’єктів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6345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57427"/>
          </a:xfrm>
        </p:spPr>
        <p:txBody>
          <a:bodyPr/>
          <a:lstStyle/>
          <a:p>
            <a:r>
              <a:rPr lang="ru-RU" sz="2800" dirty="0"/>
              <a:t>Обмеження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сумісництва</a:t>
            </a:r>
            <a:r>
              <a:rPr lang="ru-RU" sz="2800" dirty="0"/>
              <a:t> та </a:t>
            </a:r>
            <a:r>
              <a:rPr lang="ru-RU" sz="2800" dirty="0" err="1"/>
              <a:t>суміщення</a:t>
            </a:r>
            <a:r>
              <a:rPr lang="ru-RU" sz="2800" dirty="0"/>
              <a:t> з </a:t>
            </a:r>
            <a:r>
              <a:rPr lang="ru-RU" sz="2800" dirty="0" err="1"/>
              <a:t>іншими</a:t>
            </a:r>
            <a:r>
              <a:rPr lang="ru-RU" sz="2800" dirty="0"/>
              <a:t> видами </a:t>
            </a:r>
            <a:r>
              <a:rPr lang="ru-RU" sz="2800" dirty="0" err="1"/>
              <a:t>діяльності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510146"/>
            <a:ext cx="8946541" cy="4738254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Особам, </a:t>
            </a:r>
            <a:r>
              <a:rPr lang="ru-RU" dirty="0" err="1"/>
              <a:t>зазначеним</a:t>
            </a:r>
            <a:r>
              <a:rPr lang="ru-RU" dirty="0"/>
              <a:t> у </a:t>
            </a:r>
            <a:r>
              <a:rPr lang="ru-RU" dirty="0" err="1"/>
              <a:t>пункті</a:t>
            </a:r>
            <a:r>
              <a:rPr lang="ru-RU" dirty="0"/>
              <a:t> 1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3 </a:t>
            </a:r>
            <a:r>
              <a:rPr lang="ru-RU" dirty="0" err="1"/>
              <a:t>цього</a:t>
            </a:r>
            <a:r>
              <a:rPr lang="ru-RU" dirty="0"/>
              <a:t> Закону, </a:t>
            </a:r>
            <a:r>
              <a:rPr lang="ru-RU" dirty="0" err="1"/>
              <a:t>забороняється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/>
              <a:t>1)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оплачуваною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викладацької</a:t>
            </a:r>
            <a:r>
              <a:rPr lang="ru-RU" dirty="0"/>
              <a:t>, </a:t>
            </a:r>
            <a:r>
              <a:rPr lang="ru-RU" dirty="0" err="1"/>
              <a:t>наукової</a:t>
            </a:r>
            <a:r>
              <a:rPr lang="ru-RU" dirty="0"/>
              <a:t> і </a:t>
            </a:r>
            <a:r>
              <a:rPr lang="ru-RU" dirty="0" err="1"/>
              <a:t>творчої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медичної</a:t>
            </a:r>
            <a:r>
              <a:rPr lang="ru-RU" dirty="0"/>
              <a:t> практики, </a:t>
            </a:r>
            <a:r>
              <a:rPr lang="ru-RU" dirty="0" err="1"/>
              <a:t>інструкторської</a:t>
            </a:r>
            <a:r>
              <a:rPr lang="ru-RU" dirty="0"/>
              <a:t> та </a:t>
            </a:r>
            <a:r>
              <a:rPr lang="ru-RU" dirty="0" err="1"/>
              <a:t>суддівської</a:t>
            </a:r>
            <a:r>
              <a:rPr lang="ru-RU" dirty="0"/>
              <a:t> практики </a:t>
            </a:r>
            <a:r>
              <a:rPr lang="ru-RU" dirty="0" err="1"/>
              <a:t>із</a:t>
            </a:r>
            <a:r>
              <a:rPr lang="ru-RU" dirty="0"/>
              <a:t> спорту)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підприємницькою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 не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законами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входити</a:t>
            </a:r>
            <a:r>
              <a:rPr lang="ru-RU" dirty="0"/>
              <a:t> до складу </a:t>
            </a:r>
            <a:r>
              <a:rPr lang="ru-RU" dirty="0" err="1"/>
              <a:t>правління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виконавчих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контрольних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</a:t>
            </a:r>
            <a:r>
              <a:rPr lang="ru-RU" dirty="0" err="1"/>
              <a:t>наглядової</a:t>
            </a:r>
            <a:r>
              <a:rPr lang="ru-RU" dirty="0"/>
              <a:t> ради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прибутку</a:t>
            </a:r>
            <a:r>
              <a:rPr lang="ru-RU" dirty="0"/>
              <a:t> (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коли особи </a:t>
            </a:r>
            <a:r>
              <a:rPr lang="ru-RU" dirty="0" err="1"/>
              <a:t>здійснюють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акціями</a:t>
            </a:r>
            <a:r>
              <a:rPr lang="ru-RU" dirty="0"/>
              <a:t> (</a:t>
            </a:r>
            <a:r>
              <a:rPr lang="ru-RU" dirty="0" err="1"/>
              <a:t>частками</a:t>
            </a:r>
            <a:r>
              <a:rPr lang="ru-RU" dirty="0"/>
              <a:t>, паями), </a:t>
            </a:r>
            <a:r>
              <a:rPr lang="ru-RU" dirty="0" err="1"/>
              <a:t>що</a:t>
            </a:r>
            <a:r>
              <a:rPr lang="ru-RU" dirty="0"/>
              <a:t> належать </a:t>
            </a:r>
            <a:r>
              <a:rPr lang="ru-RU" dirty="0" err="1"/>
              <a:t>державі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територіальній</a:t>
            </a:r>
            <a:r>
              <a:rPr lang="ru-RU" dirty="0"/>
              <a:t> </a:t>
            </a:r>
            <a:r>
              <a:rPr lang="ru-RU" dirty="0" err="1"/>
              <a:t>громаді</a:t>
            </a:r>
            <a:r>
              <a:rPr lang="ru-RU" dirty="0"/>
              <a:t>, та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територіальної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в </a:t>
            </a:r>
            <a:r>
              <a:rPr lang="ru-RU" dirty="0" err="1"/>
              <a:t>раді</a:t>
            </a:r>
            <a:r>
              <a:rPr lang="ru-RU" dirty="0"/>
              <a:t> (</a:t>
            </a:r>
            <a:r>
              <a:rPr lang="ru-RU" dirty="0" err="1"/>
              <a:t>спостережній</a:t>
            </a:r>
            <a:r>
              <a:rPr lang="ru-RU" dirty="0"/>
              <a:t> </a:t>
            </a:r>
            <a:r>
              <a:rPr lang="ru-RU" dirty="0" err="1"/>
              <a:t>раді</a:t>
            </a:r>
            <a:r>
              <a:rPr lang="ru-RU" dirty="0"/>
              <a:t>), </a:t>
            </a:r>
            <a:r>
              <a:rPr lang="ru-RU" dirty="0" err="1"/>
              <a:t>ревізійній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господарської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),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інше</a:t>
            </a:r>
            <a:r>
              <a:rPr lang="ru-RU" dirty="0"/>
              <a:t> не </a:t>
            </a:r>
            <a:r>
              <a:rPr lang="ru-RU" dirty="0" err="1"/>
              <a:t>передбачено</a:t>
            </a:r>
            <a:r>
              <a:rPr lang="ru-RU" dirty="0"/>
              <a:t> </a:t>
            </a:r>
            <a:r>
              <a:rPr lang="ru-RU" dirty="0" err="1"/>
              <a:t>Конституцією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законами </a:t>
            </a:r>
            <a:r>
              <a:rPr lang="ru-RU" dirty="0" err="1"/>
              <a:t>України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259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3464"/>
          </a:xfrm>
        </p:spPr>
        <p:txBody>
          <a:bodyPr/>
          <a:lstStyle/>
          <a:p>
            <a:r>
              <a:rPr lang="ru-RU" sz="1800" dirty="0"/>
              <a:t>Обмеження </a:t>
            </a:r>
            <a:r>
              <a:rPr lang="ru-RU" sz="1800" dirty="0" err="1"/>
              <a:t>після</a:t>
            </a:r>
            <a:r>
              <a:rPr lang="ru-RU" sz="1800" dirty="0"/>
              <a:t> </a:t>
            </a:r>
            <a:r>
              <a:rPr lang="ru-RU" sz="1800" dirty="0" err="1"/>
              <a:t>припинення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, </a:t>
            </a:r>
            <a:r>
              <a:rPr lang="ru-RU" sz="1800" dirty="0" err="1"/>
              <a:t>пов’язаної</a:t>
            </a:r>
            <a:r>
              <a:rPr lang="ru-RU" sz="1800" dirty="0"/>
              <a:t> з </a:t>
            </a:r>
            <a:r>
              <a:rPr lang="ru-RU" sz="1800" dirty="0" err="1"/>
              <a:t>виконанням</a:t>
            </a:r>
            <a:r>
              <a:rPr lang="ru-RU" sz="1800" dirty="0"/>
              <a:t> </a:t>
            </a:r>
            <a:r>
              <a:rPr lang="ru-RU" sz="1800" dirty="0" err="1"/>
              <a:t>функцій</a:t>
            </a:r>
            <a:r>
              <a:rPr lang="ru-RU" sz="1800" dirty="0"/>
              <a:t> </a:t>
            </a:r>
            <a:r>
              <a:rPr lang="ru-RU" sz="1800" dirty="0" err="1"/>
              <a:t>держави</a:t>
            </a:r>
            <a:r>
              <a:rPr lang="ru-RU" sz="1800" dirty="0"/>
              <a:t>, </a:t>
            </a:r>
            <a:r>
              <a:rPr lang="ru-RU" sz="1800" dirty="0" err="1"/>
              <a:t>місцевого</a:t>
            </a:r>
            <a:r>
              <a:rPr lang="ru-RU" sz="1800" dirty="0"/>
              <a:t> </a:t>
            </a:r>
            <a:r>
              <a:rPr lang="ru-RU" sz="1800" dirty="0" err="1"/>
              <a:t>самоврядування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316182"/>
            <a:ext cx="8946541" cy="493221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протягом року з дня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укладати</a:t>
            </a:r>
            <a:r>
              <a:rPr lang="ru-RU" dirty="0"/>
              <a:t> </a:t>
            </a:r>
            <a:r>
              <a:rPr lang="ru-RU" dirty="0" err="1"/>
              <a:t>трудові</a:t>
            </a:r>
            <a:r>
              <a:rPr lang="ru-RU" dirty="0"/>
              <a:t> договори (</a:t>
            </a:r>
            <a:r>
              <a:rPr lang="ru-RU" dirty="0" err="1"/>
              <a:t>контракти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вчиняти</a:t>
            </a:r>
            <a:r>
              <a:rPr lang="ru-RU" dirty="0"/>
              <a:t> </a:t>
            </a:r>
            <a:r>
              <a:rPr lang="ru-RU" dirty="0" err="1"/>
              <a:t>правочини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</a:t>
            </a:r>
            <a:r>
              <a:rPr lang="ru-RU" dirty="0" err="1"/>
              <a:t>юридичними</a:t>
            </a:r>
            <a:r>
              <a:rPr lang="ru-RU" dirty="0"/>
              <a:t> особами приватного права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фізичними</a:t>
            </a:r>
            <a:r>
              <a:rPr lang="ru-RU" dirty="0"/>
              <a:t> особами - </a:t>
            </a:r>
            <a:r>
              <a:rPr lang="ru-RU" dirty="0" err="1"/>
              <a:t>підприємцями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особи, </a:t>
            </a:r>
            <a:r>
              <a:rPr lang="ru-RU" dirty="0" err="1"/>
              <a:t>зазначені</a:t>
            </a:r>
            <a:r>
              <a:rPr lang="ru-RU" dirty="0"/>
              <a:t> в </a:t>
            </a:r>
            <a:r>
              <a:rPr lang="ru-RU" dirty="0" err="1"/>
              <a:t>абзаці</a:t>
            </a:r>
            <a:r>
              <a:rPr lang="ru-RU" dirty="0"/>
              <a:t>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протягом року до дня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 </a:t>
            </a:r>
            <a:r>
              <a:rPr lang="ru-RU" dirty="0" err="1"/>
              <a:t>здійснювали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з контролю, </a:t>
            </a:r>
            <a:r>
              <a:rPr lang="ru-RU" dirty="0" err="1"/>
              <a:t>нагляду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- </a:t>
            </a:r>
            <a:r>
              <a:rPr lang="ru-RU" dirty="0" err="1"/>
              <a:t>підприємців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dirty="0" err="1"/>
              <a:t>розголошувати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, яка стала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, </a:t>
            </a:r>
            <a:r>
              <a:rPr lang="ru-RU" dirty="0" err="1"/>
              <a:t>встановлених</a:t>
            </a:r>
            <a:r>
              <a:rPr lang="ru-RU" dirty="0"/>
              <a:t> законом;</a:t>
            </a:r>
          </a:p>
          <a:p>
            <a:endParaRPr lang="ru-RU" dirty="0"/>
          </a:p>
          <a:p>
            <a:r>
              <a:rPr lang="ru-RU" dirty="0"/>
              <a:t>3) протягом року з дня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відповідної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представляти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особи у справах (у тому </a:t>
            </a:r>
            <a:r>
              <a:rPr lang="ru-RU" dirty="0" err="1"/>
              <a:t>числі</a:t>
            </a:r>
            <a:r>
              <a:rPr lang="ru-RU" dirty="0"/>
              <a:t> в тих,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розглядаються</a:t>
            </a:r>
            <a:r>
              <a:rPr lang="ru-RU" dirty="0"/>
              <a:t> в судах), в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іншою</a:t>
            </a:r>
            <a:r>
              <a:rPr lang="ru-RU" dirty="0"/>
              <a:t> стороною є орган, </a:t>
            </a:r>
            <a:r>
              <a:rPr lang="ru-RU" dirty="0" err="1"/>
              <a:t>підприємство</a:t>
            </a:r>
            <a:r>
              <a:rPr lang="ru-RU" dirty="0"/>
              <a:t>, </a:t>
            </a:r>
            <a:r>
              <a:rPr lang="ru-RU" dirty="0" err="1"/>
              <a:t>установа</a:t>
            </a:r>
            <a:r>
              <a:rPr lang="ru-RU" dirty="0"/>
              <a:t>, </a:t>
            </a:r>
            <a:r>
              <a:rPr lang="ru-RU" dirty="0" err="1"/>
              <a:t>організація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(</a:t>
            </a:r>
            <a:r>
              <a:rPr lang="ru-RU" dirty="0" err="1"/>
              <a:t>яких</a:t>
            </a:r>
            <a:r>
              <a:rPr lang="ru-RU" dirty="0"/>
              <a:t>) вони </a:t>
            </a:r>
            <a:r>
              <a:rPr lang="ru-RU" dirty="0" err="1"/>
              <a:t>працювали</a:t>
            </a:r>
            <a:r>
              <a:rPr lang="ru-RU" dirty="0"/>
              <a:t> на момент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зазначеної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3393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88155"/>
          </a:xfrm>
        </p:spPr>
        <p:txBody>
          <a:bodyPr/>
          <a:lstStyle/>
          <a:p>
            <a:r>
              <a:rPr lang="ru-RU" sz="2000" dirty="0"/>
              <a:t>Обмеження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службових</a:t>
            </a:r>
            <a:r>
              <a:rPr lang="ru-RU" sz="2000" dirty="0"/>
              <a:t> </a:t>
            </a:r>
            <a:r>
              <a:rPr lang="ru-RU" sz="2000" dirty="0" err="1"/>
              <a:t>повноважень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становища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40874"/>
            <a:ext cx="8946541" cy="4807526"/>
          </a:xfrm>
        </p:spPr>
        <p:txBody>
          <a:bodyPr/>
          <a:lstStyle/>
          <a:p>
            <a:r>
              <a:rPr lang="ru-RU" dirty="0"/>
              <a:t>забороняється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службові</a:t>
            </a:r>
            <a:r>
              <a:rPr lang="ru-RU" dirty="0"/>
              <a:t> </a:t>
            </a:r>
            <a:r>
              <a:rPr lang="ru-RU" dirty="0" err="1"/>
              <a:t>повноваження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становище та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з метою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неправомірної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для себе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будь-яке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комунальне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в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інтересах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7053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/>
              <a:t>АДМІНІСТРАТИВНІ ПРАВОПОРУШЕННЯ, ПОВ’ЯЗАНІ З КОРУПЦІЄЮ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454728"/>
            <a:ext cx="8946541" cy="479367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Стаття</a:t>
            </a:r>
            <a:r>
              <a:rPr lang="ru-RU" dirty="0"/>
              <a:t> 172-4.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сумісництва</a:t>
            </a:r>
            <a:r>
              <a:rPr lang="ru-RU" dirty="0"/>
              <a:t> та </a:t>
            </a:r>
            <a:r>
              <a:rPr lang="ru-RU" dirty="0" err="1"/>
              <a:t>суміщення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видами </a:t>
            </a:r>
            <a:r>
              <a:rPr lang="ru-RU" dirty="0" err="1"/>
              <a:t>діяльності</a:t>
            </a:r>
            <a:endParaRPr lang="ru-RU" dirty="0"/>
          </a:p>
          <a:p>
            <a:r>
              <a:rPr lang="ru-RU" b="1" i="1" dirty="0" err="1"/>
              <a:t>Порушення</a:t>
            </a:r>
            <a:r>
              <a:rPr lang="ru-RU" b="1" i="1" dirty="0"/>
              <a:t> особою </a:t>
            </a:r>
            <a:r>
              <a:rPr lang="ru-RU" b="1" i="1" dirty="0" err="1"/>
              <a:t>встановлених</a:t>
            </a:r>
            <a:r>
              <a:rPr lang="ru-RU" b="1" i="1" dirty="0"/>
              <a:t> законом </a:t>
            </a:r>
            <a:r>
              <a:rPr lang="ru-RU" b="1" i="1" dirty="0" err="1"/>
              <a:t>обмежень</a:t>
            </a:r>
            <a:r>
              <a:rPr lang="ru-RU" b="1" i="1" dirty="0"/>
              <a:t> </a:t>
            </a:r>
            <a:r>
              <a:rPr lang="ru-RU" b="1" i="1" dirty="0" err="1"/>
              <a:t>щодо</a:t>
            </a:r>
            <a:r>
              <a:rPr lang="ru-RU" b="1" i="1" dirty="0"/>
              <a:t> </a:t>
            </a:r>
            <a:r>
              <a:rPr lang="ru-RU" b="1" i="1" dirty="0" err="1"/>
              <a:t>зайняття</a:t>
            </a:r>
            <a:r>
              <a:rPr lang="ru-RU" b="1" i="1" dirty="0"/>
              <a:t> </a:t>
            </a:r>
            <a:r>
              <a:rPr lang="ru-RU" b="1" i="1" dirty="0" err="1"/>
              <a:t>іншою</a:t>
            </a:r>
            <a:r>
              <a:rPr lang="ru-RU" b="1" i="1" dirty="0"/>
              <a:t> </a:t>
            </a:r>
            <a:r>
              <a:rPr lang="ru-RU" b="1" i="1" dirty="0" err="1"/>
              <a:t>оплачуваною</a:t>
            </a:r>
            <a:r>
              <a:rPr lang="ru-RU" b="1" i="1" dirty="0"/>
              <a:t> </a:t>
            </a:r>
            <a:r>
              <a:rPr lang="ru-RU" b="1" i="1" dirty="0" err="1"/>
              <a:t>діяльністю</a:t>
            </a:r>
            <a:r>
              <a:rPr lang="ru-RU" b="1" i="1" dirty="0"/>
              <a:t> (</a:t>
            </a:r>
            <a:r>
              <a:rPr lang="ru-RU" b="1" i="1" dirty="0" err="1"/>
              <a:t>крім</a:t>
            </a:r>
            <a:r>
              <a:rPr lang="ru-RU" b="1" i="1" dirty="0"/>
              <a:t> </a:t>
            </a:r>
            <a:r>
              <a:rPr lang="ru-RU" b="1" i="1" dirty="0" err="1"/>
              <a:t>викладацької</a:t>
            </a:r>
            <a:r>
              <a:rPr lang="ru-RU" b="1" i="1" dirty="0"/>
              <a:t>, </a:t>
            </a:r>
            <a:r>
              <a:rPr lang="ru-RU" b="1" i="1" dirty="0" err="1"/>
              <a:t>наукової</a:t>
            </a:r>
            <a:r>
              <a:rPr lang="ru-RU" b="1" i="1" dirty="0"/>
              <a:t> та </a:t>
            </a:r>
            <a:r>
              <a:rPr lang="ru-RU" b="1" i="1" dirty="0" err="1"/>
              <a:t>творчої</a:t>
            </a:r>
            <a:r>
              <a:rPr lang="ru-RU" b="1" i="1" dirty="0"/>
              <a:t> </a:t>
            </a:r>
            <a:r>
              <a:rPr lang="ru-RU" b="1" i="1" dirty="0" err="1"/>
              <a:t>діяльності</a:t>
            </a:r>
            <a:r>
              <a:rPr lang="ru-RU" b="1" i="1" dirty="0"/>
              <a:t>, </a:t>
            </a:r>
            <a:r>
              <a:rPr lang="ru-RU" b="1" i="1" dirty="0" err="1"/>
              <a:t>медичної</a:t>
            </a:r>
            <a:r>
              <a:rPr lang="ru-RU" b="1" i="1" dirty="0"/>
              <a:t> та </a:t>
            </a:r>
            <a:r>
              <a:rPr lang="ru-RU" b="1" i="1" dirty="0" err="1"/>
              <a:t>суддівської</a:t>
            </a:r>
            <a:r>
              <a:rPr lang="ru-RU" b="1" i="1" dirty="0"/>
              <a:t> практики, </a:t>
            </a:r>
            <a:r>
              <a:rPr lang="ru-RU" b="1" i="1" dirty="0" err="1"/>
              <a:t>інструкторської</a:t>
            </a:r>
            <a:r>
              <a:rPr lang="ru-RU" b="1" i="1" dirty="0"/>
              <a:t> практики </a:t>
            </a:r>
            <a:r>
              <a:rPr lang="ru-RU" b="1" i="1" dirty="0" err="1"/>
              <a:t>із</a:t>
            </a:r>
            <a:r>
              <a:rPr lang="ru-RU" b="1" i="1" dirty="0"/>
              <a:t> спорту)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підприємницькою</a:t>
            </a:r>
            <a:r>
              <a:rPr lang="ru-RU" b="1" i="1" dirty="0"/>
              <a:t> </a:t>
            </a:r>
            <a:r>
              <a:rPr lang="ru-RU" b="1" i="1" dirty="0" err="1"/>
              <a:t>діяльністю</a:t>
            </a:r>
            <a:r>
              <a:rPr lang="ru-RU" b="1" i="1" dirty="0"/>
              <a:t>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трьохсот</a:t>
            </a:r>
            <a:r>
              <a:rPr lang="ru-RU" dirty="0"/>
              <a:t> до </a:t>
            </a:r>
            <a:r>
              <a:rPr lang="ru-RU" dirty="0" err="1"/>
              <a:t>п’ятисот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</a:t>
            </a:r>
            <a:r>
              <a:rPr lang="ru-RU" dirty="0" err="1"/>
              <a:t>отриманого</a:t>
            </a:r>
            <a:r>
              <a:rPr lang="ru-RU" dirty="0"/>
              <a:t> доходу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за </a:t>
            </a:r>
            <a:r>
              <a:rPr lang="ru-RU" dirty="0" err="1"/>
              <a:t>сумісництвом</a:t>
            </a:r>
            <a:r>
              <a:rPr lang="ru-RU" dirty="0"/>
              <a:t>.</a:t>
            </a:r>
          </a:p>
          <a:p>
            <a:r>
              <a:rPr lang="ru-RU" b="1" i="1" dirty="0" err="1"/>
              <a:t>Порушення</a:t>
            </a:r>
            <a:r>
              <a:rPr lang="ru-RU" b="1" i="1" dirty="0"/>
              <a:t> особою </a:t>
            </a:r>
            <a:r>
              <a:rPr lang="ru-RU" b="1" i="1" dirty="0" err="1"/>
              <a:t>встановлених</a:t>
            </a:r>
            <a:r>
              <a:rPr lang="ru-RU" b="1" i="1" dirty="0"/>
              <a:t> законом </a:t>
            </a:r>
            <a:r>
              <a:rPr lang="ru-RU" b="1" i="1" dirty="0" err="1"/>
              <a:t>обмежень</a:t>
            </a:r>
            <a:r>
              <a:rPr lang="ru-RU" b="1" i="1" dirty="0"/>
              <a:t> </a:t>
            </a:r>
            <a:r>
              <a:rPr lang="ru-RU" b="1" i="1" dirty="0" err="1"/>
              <a:t>щодо</a:t>
            </a:r>
            <a:r>
              <a:rPr lang="ru-RU" b="1" i="1" dirty="0"/>
              <a:t> </a:t>
            </a:r>
            <a:r>
              <a:rPr lang="ru-RU" b="1" i="1" dirty="0" err="1"/>
              <a:t>входження</a:t>
            </a:r>
            <a:r>
              <a:rPr lang="ru-RU" b="1" i="1" dirty="0"/>
              <a:t> до складу </a:t>
            </a:r>
            <a:r>
              <a:rPr lang="ru-RU" b="1" i="1" dirty="0" err="1"/>
              <a:t>правління</a:t>
            </a:r>
            <a:r>
              <a:rPr lang="ru-RU" b="1" i="1" dirty="0"/>
              <a:t>, </a:t>
            </a:r>
            <a:r>
              <a:rPr lang="ru-RU" b="1" i="1" dirty="0" err="1"/>
              <a:t>інших</a:t>
            </a:r>
            <a:r>
              <a:rPr lang="ru-RU" b="1" i="1" dirty="0"/>
              <a:t> </a:t>
            </a:r>
            <a:r>
              <a:rPr lang="ru-RU" b="1" i="1" dirty="0" err="1"/>
              <a:t>виконавчих</a:t>
            </a:r>
            <a:r>
              <a:rPr lang="ru-RU" b="1" i="1" dirty="0"/>
              <a:t>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контрольних</a:t>
            </a:r>
            <a:r>
              <a:rPr lang="ru-RU" b="1" i="1" dirty="0"/>
              <a:t> </a:t>
            </a:r>
            <a:r>
              <a:rPr lang="ru-RU" b="1" i="1" dirty="0" err="1"/>
              <a:t>органів</a:t>
            </a:r>
            <a:r>
              <a:rPr lang="ru-RU" b="1" i="1" dirty="0"/>
              <a:t>,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наглядової</a:t>
            </a:r>
            <a:r>
              <a:rPr lang="ru-RU" b="1" i="1" dirty="0"/>
              <a:t> ради </a:t>
            </a:r>
            <a:r>
              <a:rPr lang="ru-RU" b="1" i="1" dirty="0" err="1"/>
              <a:t>підприємства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</a:t>
            </a:r>
            <a:r>
              <a:rPr lang="ru-RU" b="1" i="1" dirty="0" err="1"/>
              <a:t>організації</a:t>
            </a:r>
            <a:r>
              <a:rPr lang="ru-RU" b="1" i="1" dirty="0"/>
              <a:t>, </a:t>
            </a:r>
            <a:r>
              <a:rPr lang="ru-RU" b="1" i="1" dirty="0" err="1"/>
              <a:t>що</a:t>
            </a:r>
            <a:r>
              <a:rPr lang="ru-RU" b="1" i="1" dirty="0"/>
              <a:t> </a:t>
            </a:r>
            <a:r>
              <a:rPr lang="ru-RU" b="1" i="1" dirty="0" err="1"/>
              <a:t>має</a:t>
            </a:r>
            <a:r>
              <a:rPr lang="ru-RU" b="1" i="1" dirty="0"/>
              <a:t> на </a:t>
            </a:r>
            <a:r>
              <a:rPr lang="ru-RU" b="1" i="1" dirty="0" err="1"/>
              <a:t>меті</a:t>
            </a:r>
            <a:r>
              <a:rPr lang="ru-RU" b="1" i="1" dirty="0"/>
              <a:t> </a:t>
            </a:r>
            <a:r>
              <a:rPr lang="ru-RU" b="1" i="1" dirty="0" err="1"/>
              <a:t>одержання</a:t>
            </a:r>
            <a:r>
              <a:rPr lang="ru-RU" b="1" i="1" dirty="0"/>
              <a:t> </a:t>
            </a:r>
            <a:r>
              <a:rPr lang="ru-RU" b="1" i="1" dirty="0" err="1"/>
              <a:t>прибутку</a:t>
            </a:r>
            <a:r>
              <a:rPr lang="ru-RU" b="1" i="1" dirty="0"/>
              <a:t> (</a:t>
            </a:r>
            <a:r>
              <a:rPr lang="ru-RU" b="1" i="1" dirty="0" err="1"/>
              <a:t>крім</a:t>
            </a:r>
            <a:r>
              <a:rPr lang="ru-RU" b="1" i="1" dirty="0"/>
              <a:t> </a:t>
            </a:r>
            <a:r>
              <a:rPr lang="ru-RU" b="1" i="1" dirty="0" err="1"/>
              <a:t>випадків</a:t>
            </a:r>
            <a:r>
              <a:rPr lang="ru-RU" b="1" i="1" dirty="0"/>
              <a:t>, коли особа </a:t>
            </a:r>
            <a:r>
              <a:rPr lang="ru-RU" b="1" i="1" dirty="0" err="1"/>
              <a:t>здійснює</a:t>
            </a:r>
            <a:r>
              <a:rPr lang="ru-RU" b="1" i="1" dirty="0"/>
              <a:t> </a:t>
            </a:r>
            <a:r>
              <a:rPr lang="ru-RU" b="1" i="1" dirty="0" err="1"/>
              <a:t>функції</a:t>
            </a:r>
            <a:r>
              <a:rPr lang="ru-RU" b="1" i="1" dirty="0"/>
              <a:t> з </a:t>
            </a:r>
            <a:r>
              <a:rPr lang="ru-RU" b="1" i="1" dirty="0" err="1"/>
              <a:t>управління</a:t>
            </a:r>
            <a:r>
              <a:rPr lang="ru-RU" b="1" i="1" dirty="0"/>
              <a:t> </a:t>
            </a:r>
            <a:r>
              <a:rPr lang="ru-RU" b="1" i="1" dirty="0" err="1"/>
              <a:t>акціями</a:t>
            </a:r>
            <a:r>
              <a:rPr lang="ru-RU" b="1" i="1" dirty="0"/>
              <a:t> (</a:t>
            </a:r>
            <a:r>
              <a:rPr lang="ru-RU" b="1" i="1" dirty="0" err="1"/>
              <a:t>частками</a:t>
            </a:r>
            <a:r>
              <a:rPr lang="ru-RU" b="1" i="1" dirty="0"/>
              <a:t>, паями), </a:t>
            </a:r>
            <a:r>
              <a:rPr lang="ru-RU" b="1" i="1" dirty="0" err="1"/>
              <a:t>що</a:t>
            </a:r>
            <a:r>
              <a:rPr lang="ru-RU" b="1" i="1" dirty="0"/>
              <a:t> належать </a:t>
            </a:r>
            <a:r>
              <a:rPr lang="ru-RU" b="1" i="1" dirty="0" err="1"/>
              <a:t>державі</a:t>
            </a:r>
            <a:r>
              <a:rPr lang="ru-RU" b="1" i="1" dirty="0"/>
              <a:t>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територіальній</a:t>
            </a:r>
            <a:r>
              <a:rPr lang="ru-RU" b="1" i="1" dirty="0"/>
              <a:t> </a:t>
            </a:r>
            <a:r>
              <a:rPr lang="ru-RU" b="1" i="1" dirty="0" err="1"/>
              <a:t>громаді</a:t>
            </a:r>
            <a:r>
              <a:rPr lang="ru-RU" b="1" i="1" dirty="0"/>
              <a:t>, та </a:t>
            </a:r>
            <a:r>
              <a:rPr lang="ru-RU" b="1" i="1" dirty="0" err="1"/>
              <a:t>представляє</a:t>
            </a:r>
            <a:r>
              <a:rPr lang="ru-RU" b="1" i="1" dirty="0"/>
              <a:t> </a:t>
            </a:r>
            <a:r>
              <a:rPr lang="ru-RU" b="1" i="1" dirty="0" err="1"/>
              <a:t>інтереси</a:t>
            </a:r>
            <a:r>
              <a:rPr lang="ru-RU" b="1" i="1" dirty="0"/>
              <a:t> </a:t>
            </a:r>
            <a:r>
              <a:rPr lang="ru-RU" b="1" i="1" dirty="0" err="1"/>
              <a:t>держави</a:t>
            </a:r>
            <a:r>
              <a:rPr lang="ru-RU" b="1" i="1" dirty="0"/>
              <a:t> </a:t>
            </a:r>
            <a:r>
              <a:rPr lang="ru-RU" b="1" i="1" dirty="0" err="1"/>
              <a:t>чи</a:t>
            </a:r>
            <a:r>
              <a:rPr lang="ru-RU" b="1" i="1" dirty="0"/>
              <a:t> </a:t>
            </a:r>
            <a:r>
              <a:rPr lang="ru-RU" b="1" i="1" dirty="0" err="1"/>
              <a:t>територіальної</a:t>
            </a:r>
            <a:r>
              <a:rPr lang="ru-RU" b="1" i="1" dirty="0"/>
              <a:t> </a:t>
            </a:r>
            <a:r>
              <a:rPr lang="ru-RU" b="1" i="1" dirty="0" err="1"/>
              <a:t>громади</a:t>
            </a:r>
            <a:r>
              <a:rPr lang="ru-RU" b="1" i="1" dirty="0"/>
              <a:t> в </a:t>
            </a:r>
            <a:r>
              <a:rPr lang="ru-RU" b="1" i="1" dirty="0" err="1"/>
              <a:t>раді</a:t>
            </a:r>
            <a:r>
              <a:rPr lang="ru-RU" b="1" i="1" dirty="0"/>
              <a:t> (</a:t>
            </a:r>
            <a:r>
              <a:rPr lang="ru-RU" b="1" i="1" dirty="0" err="1"/>
              <a:t>спостережній</a:t>
            </a:r>
            <a:r>
              <a:rPr lang="ru-RU" b="1" i="1" dirty="0"/>
              <a:t> </a:t>
            </a:r>
            <a:r>
              <a:rPr lang="ru-RU" b="1" i="1" dirty="0" err="1"/>
              <a:t>раді</a:t>
            </a:r>
            <a:r>
              <a:rPr lang="ru-RU" b="1" i="1" dirty="0"/>
              <a:t>), </a:t>
            </a:r>
            <a:r>
              <a:rPr lang="ru-RU" b="1" i="1" dirty="0" err="1"/>
              <a:t>ревізійній</a:t>
            </a:r>
            <a:r>
              <a:rPr lang="ru-RU" b="1" i="1" dirty="0"/>
              <a:t> </a:t>
            </a:r>
            <a:r>
              <a:rPr lang="ru-RU" b="1" i="1" dirty="0" err="1"/>
              <a:t>комісії</a:t>
            </a:r>
            <a:r>
              <a:rPr lang="ru-RU" b="1" i="1" dirty="0"/>
              <a:t> </a:t>
            </a:r>
            <a:r>
              <a:rPr lang="ru-RU" b="1" i="1" dirty="0" err="1"/>
              <a:t>господарської</a:t>
            </a:r>
            <a:r>
              <a:rPr lang="ru-RU" b="1" i="1" dirty="0"/>
              <a:t> </a:t>
            </a:r>
            <a:r>
              <a:rPr lang="ru-RU" b="1" i="1" dirty="0" err="1"/>
              <a:t>організації</a:t>
            </a:r>
            <a:r>
              <a:rPr lang="ru-RU" b="1" i="1" dirty="0"/>
              <a:t>),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трьохсот</a:t>
            </a:r>
            <a:r>
              <a:rPr lang="ru-RU" dirty="0"/>
              <a:t> до </a:t>
            </a:r>
            <a:r>
              <a:rPr lang="ru-RU" dirty="0" err="1"/>
              <a:t>п’ятисот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</a:t>
            </a:r>
            <a:r>
              <a:rPr lang="ru-RU" dirty="0" err="1"/>
              <a:t>отриманого</a:t>
            </a:r>
            <a:r>
              <a:rPr lang="ru-RU" dirty="0"/>
              <a:t> доходу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</a:t>
            </a:r>
          </a:p>
          <a:p>
            <a:r>
              <a:rPr lang="ru-RU" b="1" i="1" dirty="0" err="1"/>
              <a:t>Дії</a:t>
            </a:r>
            <a:r>
              <a:rPr lang="ru-RU" b="1" i="1" dirty="0"/>
              <a:t>, </a:t>
            </a:r>
            <a:r>
              <a:rPr lang="ru-RU" b="1" i="1" dirty="0" err="1"/>
              <a:t>передбачені</a:t>
            </a:r>
            <a:r>
              <a:rPr lang="ru-RU" b="1" i="1" dirty="0"/>
              <a:t> </a:t>
            </a:r>
            <a:r>
              <a:rPr lang="ru-RU" b="1" i="1" dirty="0" err="1"/>
              <a:t>частиною</a:t>
            </a:r>
            <a:r>
              <a:rPr lang="ru-RU" b="1" i="1" dirty="0"/>
              <a:t> </a:t>
            </a:r>
            <a:r>
              <a:rPr lang="ru-RU" b="1" i="1" dirty="0" err="1"/>
              <a:t>першою</a:t>
            </a:r>
            <a:r>
              <a:rPr lang="ru-RU" b="1" i="1" dirty="0"/>
              <a:t> </a:t>
            </a:r>
            <a:r>
              <a:rPr lang="ru-RU" b="1" i="1" dirty="0" err="1"/>
              <a:t>або</a:t>
            </a:r>
            <a:r>
              <a:rPr lang="ru-RU" b="1" i="1" dirty="0"/>
              <a:t> другою, </a:t>
            </a:r>
            <a:r>
              <a:rPr lang="ru-RU" b="1" i="1" dirty="0" err="1"/>
              <a:t>вчинені</a:t>
            </a:r>
            <a:r>
              <a:rPr lang="ru-RU" b="1" i="1" dirty="0"/>
              <a:t> особою, яку </a:t>
            </a:r>
            <a:r>
              <a:rPr lang="ru-RU" b="1" i="1" dirty="0" err="1"/>
              <a:t>протягом</a:t>
            </a:r>
            <a:r>
              <a:rPr lang="ru-RU" b="1" i="1" dirty="0"/>
              <a:t> року </a:t>
            </a:r>
            <a:r>
              <a:rPr lang="ru-RU" b="1" i="1" dirty="0" err="1"/>
              <a:t>було</a:t>
            </a:r>
            <a:r>
              <a:rPr lang="ru-RU" b="1" i="1" dirty="0"/>
              <a:t> </a:t>
            </a:r>
            <a:r>
              <a:rPr lang="ru-RU" b="1" i="1" dirty="0" err="1"/>
              <a:t>піддано</a:t>
            </a:r>
            <a:r>
              <a:rPr lang="ru-RU" b="1" i="1" dirty="0"/>
              <a:t> </a:t>
            </a:r>
            <a:r>
              <a:rPr lang="ru-RU" b="1" i="1" dirty="0" err="1"/>
              <a:t>адміністративному</a:t>
            </a:r>
            <a:r>
              <a:rPr lang="ru-RU" b="1" i="1" dirty="0"/>
              <a:t> </a:t>
            </a:r>
            <a:r>
              <a:rPr lang="ru-RU" b="1" i="1" dirty="0" err="1"/>
              <a:t>стягненню</a:t>
            </a:r>
            <a:r>
              <a:rPr lang="ru-RU" b="1" i="1" dirty="0"/>
              <a:t> за </a:t>
            </a:r>
            <a:r>
              <a:rPr lang="ru-RU" b="1" i="1" dirty="0" err="1"/>
              <a:t>такі</a:t>
            </a:r>
            <a:r>
              <a:rPr lang="ru-RU" b="1" i="1" dirty="0"/>
              <a:t> ж </a:t>
            </a:r>
            <a:r>
              <a:rPr lang="ru-RU" b="1" i="1" dirty="0" err="1"/>
              <a:t>порушення</a:t>
            </a:r>
            <a:r>
              <a:rPr lang="ru-RU" dirty="0"/>
              <a:t>, -</a:t>
            </a:r>
          </a:p>
          <a:p>
            <a:r>
              <a:rPr lang="ru-RU" dirty="0" err="1"/>
              <a:t>тягнуть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п’ятисот</a:t>
            </a:r>
            <a:r>
              <a:rPr lang="ru-RU" dirty="0"/>
              <a:t> до восьмисот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</a:t>
            </a:r>
            <a:r>
              <a:rPr lang="ru-RU" dirty="0" err="1"/>
              <a:t>отриманого</a:t>
            </a:r>
            <a:r>
              <a:rPr lang="ru-RU" dirty="0"/>
              <a:t> доходу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та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один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750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13" y="1328738"/>
            <a:ext cx="8601075" cy="4572000"/>
          </a:xfrm>
        </p:spPr>
      </p:pic>
    </p:spTree>
    <p:extLst>
      <p:ext uri="{BB962C8B-B14F-4D97-AF65-F5344CB8AC3E}">
        <p14:creationId xmlns:p14="http://schemas.microsoft.com/office/powerpoint/2010/main" val="2895454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44355" cy="289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Стаття</a:t>
            </a:r>
            <a:r>
              <a:rPr lang="ru-RU" sz="2400" dirty="0"/>
              <a:t> 172-5.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встановлених</a:t>
            </a:r>
            <a:r>
              <a:rPr lang="ru-RU" sz="2400" dirty="0"/>
              <a:t> законом </a:t>
            </a:r>
            <a:r>
              <a:rPr lang="ru-RU" sz="2400" dirty="0" err="1"/>
              <a:t>обмежень</a:t>
            </a:r>
            <a:r>
              <a:rPr lang="ru-RU" sz="2400" dirty="0"/>
              <a:t> </a:t>
            </a:r>
            <a:r>
              <a:rPr lang="ru-RU" sz="2400" dirty="0" err="1"/>
              <a:t>щодо</a:t>
            </a:r>
            <a:r>
              <a:rPr lang="ru-RU" sz="2400" dirty="0"/>
              <a:t> </a:t>
            </a:r>
            <a:r>
              <a:rPr lang="ru-RU" sz="2400" dirty="0" err="1"/>
              <a:t>одержання</a:t>
            </a:r>
            <a:r>
              <a:rPr lang="ru-RU" sz="2400" dirty="0"/>
              <a:t> </a:t>
            </a:r>
            <a:r>
              <a:rPr lang="ru-RU" sz="2400" dirty="0" err="1"/>
              <a:t>подарунків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err="1"/>
              <a:t>Порушення</a:t>
            </a:r>
            <a:r>
              <a:rPr lang="ru-RU" b="1" i="1" dirty="0"/>
              <a:t> </a:t>
            </a:r>
            <a:r>
              <a:rPr lang="ru-RU" b="1" i="1" dirty="0" err="1"/>
              <a:t>встановлених</a:t>
            </a:r>
            <a:r>
              <a:rPr lang="ru-RU" b="1" i="1" dirty="0"/>
              <a:t> законом </a:t>
            </a:r>
            <a:r>
              <a:rPr lang="ru-RU" b="1" i="1" dirty="0" err="1"/>
              <a:t>обмежень</a:t>
            </a:r>
            <a:r>
              <a:rPr lang="ru-RU" b="1" i="1" dirty="0"/>
              <a:t> </a:t>
            </a:r>
            <a:r>
              <a:rPr lang="ru-RU" b="1" i="1" dirty="0" err="1"/>
              <a:t>щодо</a:t>
            </a:r>
            <a:r>
              <a:rPr lang="ru-RU" b="1" i="1" dirty="0"/>
              <a:t> </a:t>
            </a:r>
            <a:r>
              <a:rPr lang="ru-RU" b="1" i="1" dirty="0" err="1"/>
              <a:t>одержання</a:t>
            </a:r>
            <a:r>
              <a:rPr lang="ru-RU" b="1" i="1" dirty="0"/>
              <a:t> </a:t>
            </a:r>
            <a:r>
              <a:rPr lang="ru-RU" b="1" i="1" dirty="0" err="1"/>
              <a:t>подарунків</a:t>
            </a:r>
            <a:r>
              <a:rPr lang="ru-RU" b="1" i="1" dirty="0"/>
              <a:t> </a:t>
            </a:r>
            <a:r>
              <a:rPr lang="ru-RU" dirty="0"/>
              <a:t>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ста до </a:t>
            </a:r>
            <a:r>
              <a:rPr lang="ru-RU" dirty="0" err="1"/>
              <a:t>двохсот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такого </a:t>
            </a:r>
            <a:r>
              <a:rPr lang="ru-RU" dirty="0" err="1"/>
              <a:t>подарунка</a:t>
            </a:r>
            <a:r>
              <a:rPr lang="ru-RU" dirty="0"/>
              <a:t>.</a:t>
            </a:r>
          </a:p>
          <a:p>
            <a:r>
              <a:rPr lang="ru-RU" b="1" i="1" dirty="0"/>
              <a:t>Та сама </a:t>
            </a:r>
            <a:r>
              <a:rPr lang="ru-RU" b="1" i="1" dirty="0" err="1"/>
              <a:t>дія</a:t>
            </a:r>
            <a:r>
              <a:rPr lang="ru-RU" b="1" i="1" dirty="0"/>
              <a:t>, вчинена особою, яку </a:t>
            </a:r>
            <a:r>
              <a:rPr lang="ru-RU" b="1" i="1" dirty="0" err="1"/>
              <a:t>протягом</a:t>
            </a:r>
            <a:r>
              <a:rPr lang="ru-RU" b="1" i="1" dirty="0"/>
              <a:t> року </a:t>
            </a:r>
            <a:r>
              <a:rPr lang="ru-RU" b="1" i="1" dirty="0" err="1"/>
              <a:t>було</a:t>
            </a:r>
            <a:r>
              <a:rPr lang="ru-RU" b="1" i="1" dirty="0"/>
              <a:t> </a:t>
            </a:r>
            <a:r>
              <a:rPr lang="ru-RU" b="1" i="1" dirty="0" err="1"/>
              <a:t>піддано</a:t>
            </a:r>
            <a:r>
              <a:rPr lang="ru-RU" b="1" i="1" dirty="0"/>
              <a:t> </a:t>
            </a:r>
            <a:r>
              <a:rPr lang="ru-RU" b="1" i="1" dirty="0" err="1"/>
              <a:t>адміністративному</a:t>
            </a:r>
            <a:r>
              <a:rPr lang="ru-RU" b="1" i="1" dirty="0"/>
              <a:t> </a:t>
            </a:r>
            <a:r>
              <a:rPr lang="ru-RU" b="1" i="1" dirty="0" err="1"/>
              <a:t>стягненню</a:t>
            </a:r>
            <a:r>
              <a:rPr lang="ru-RU" b="1" i="1" dirty="0"/>
              <a:t> за </a:t>
            </a:r>
            <a:r>
              <a:rPr lang="ru-RU" b="1" i="1" dirty="0" err="1"/>
              <a:t>порушення</a:t>
            </a:r>
            <a:r>
              <a:rPr lang="ru-RU" b="1" i="1" dirty="0"/>
              <a:t>, </a:t>
            </a:r>
            <a:r>
              <a:rPr lang="ru-RU" b="1" i="1" dirty="0" err="1"/>
              <a:t>передбачене</a:t>
            </a:r>
            <a:r>
              <a:rPr lang="ru-RU" b="1" i="1" dirty="0"/>
              <a:t> </a:t>
            </a:r>
            <a:r>
              <a:rPr lang="ru-RU" b="1" i="1" dirty="0" err="1"/>
              <a:t>частиною</a:t>
            </a:r>
            <a:r>
              <a:rPr lang="ru-RU" b="1" i="1" dirty="0"/>
              <a:t> </a:t>
            </a:r>
            <a:r>
              <a:rPr lang="ru-RU" b="1" i="1" dirty="0" err="1"/>
              <a:t>першою</a:t>
            </a:r>
            <a:r>
              <a:rPr lang="ru-RU" b="1" i="1" dirty="0"/>
              <a:t> </a:t>
            </a:r>
            <a:r>
              <a:rPr lang="ru-RU" b="1" i="1" dirty="0" err="1"/>
              <a:t>цієї</a:t>
            </a:r>
            <a:r>
              <a:rPr lang="ru-RU" b="1" i="1" dirty="0"/>
              <a:t> </a:t>
            </a:r>
            <a:r>
              <a:rPr lang="ru-RU" b="1" i="1" dirty="0" err="1"/>
              <a:t>статті</a:t>
            </a:r>
            <a:r>
              <a:rPr lang="ru-RU" b="1" i="1" dirty="0"/>
              <a:t>,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двохсот</a:t>
            </a:r>
            <a:r>
              <a:rPr lang="ru-RU" dirty="0"/>
              <a:t> до </a:t>
            </a:r>
            <a:r>
              <a:rPr lang="ru-RU" dirty="0" err="1"/>
              <a:t>чотирьохсот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такого </a:t>
            </a:r>
            <a:r>
              <a:rPr lang="ru-RU" dirty="0" err="1"/>
              <a:t>дарунка</a:t>
            </a:r>
            <a:r>
              <a:rPr lang="ru-RU" dirty="0"/>
              <a:t> (</a:t>
            </a:r>
            <a:r>
              <a:rPr lang="ru-RU" dirty="0" err="1"/>
              <a:t>пожертви</a:t>
            </a:r>
            <a:r>
              <a:rPr lang="ru-RU" dirty="0"/>
              <a:t>) та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один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88517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контролю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Несвоєчасне</a:t>
            </a:r>
            <a:r>
              <a:rPr lang="ru-RU" dirty="0"/>
              <a:t> </a:t>
            </a:r>
            <a:r>
              <a:rPr lang="ru-RU" dirty="0" err="1"/>
              <a:t>подання</a:t>
            </a:r>
            <a:r>
              <a:rPr lang="ru-RU" dirty="0"/>
              <a:t> без </a:t>
            </a:r>
            <a:r>
              <a:rPr lang="ru-RU" dirty="0" err="1"/>
              <a:t>поважних</a:t>
            </a:r>
            <a:r>
              <a:rPr lang="ru-RU" dirty="0"/>
              <a:t> причин </a:t>
            </a:r>
            <a:r>
              <a:rPr lang="ru-RU" dirty="0" err="1"/>
              <a:t>декларації</a:t>
            </a:r>
            <a:r>
              <a:rPr lang="ru-RU" dirty="0"/>
              <a:t> особи, </a:t>
            </a:r>
            <a:r>
              <a:rPr lang="ru-RU" dirty="0" err="1"/>
              <a:t>уповноваженої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п’ятдесяти</a:t>
            </a:r>
            <a:r>
              <a:rPr lang="ru-RU" dirty="0"/>
              <a:t> до ста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r>
              <a:rPr lang="ru-RU" dirty="0" err="1"/>
              <a:t>Неповідомлення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несвоєчасне</a:t>
            </a:r>
            <a:r>
              <a:rPr lang="ru-RU" dirty="0"/>
              <a:t> </a:t>
            </a:r>
            <a:r>
              <a:rPr lang="ru-RU" dirty="0" err="1"/>
              <a:t>повідомлення</a:t>
            </a:r>
            <a:r>
              <a:rPr lang="ru-RU" dirty="0"/>
              <a:t> про </a:t>
            </a:r>
            <a:r>
              <a:rPr lang="ru-RU" dirty="0" err="1"/>
              <a:t>відкриття</a:t>
            </a:r>
            <a:r>
              <a:rPr lang="ru-RU" dirty="0"/>
              <a:t> валютного </a:t>
            </a:r>
            <a:r>
              <a:rPr lang="ru-RU" dirty="0" err="1"/>
              <a:t>рахунка</a:t>
            </a:r>
            <a:r>
              <a:rPr lang="ru-RU" dirty="0"/>
              <a:t> в </a:t>
            </a:r>
            <a:r>
              <a:rPr lang="ru-RU" dirty="0" err="1"/>
              <a:t>установі</a:t>
            </a:r>
            <a:r>
              <a:rPr lang="ru-RU" dirty="0"/>
              <a:t> банку-нерезидента </a:t>
            </a:r>
            <a:r>
              <a:rPr lang="ru-RU" dirty="0" err="1"/>
              <a:t>або</a:t>
            </a:r>
            <a:r>
              <a:rPr lang="ru-RU" dirty="0"/>
              <a:t> про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майновому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ста до </a:t>
            </a:r>
            <a:r>
              <a:rPr lang="ru-RU" dirty="0" err="1"/>
              <a:t>двохсот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другою, </a:t>
            </a:r>
            <a:r>
              <a:rPr lang="ru-RU" dirty="0" err="1"/>
              <a:t>вчинені</a:t>
            </a:r>
            <a:r>
              <a:rPr lang="ru-RU" dirty="0"/>
              <a:t> особою, яку </a:t>
            </a:r>
            <a:r>
              <a:rPr lang="ru-RU" dirty="0" err="1"/>
              <a:t>протягом</a:t>
            </a:r>
            <a:r>
              <a:rPr lang="ru-RU" dirty="0"/>
              <a:t>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піддано</a:t>
            </a:r>
            <a:r>
              <a:rPr lang="ru-RU" dirty="0"/>
              <a:t> </a:t>
            </a:r>
            <a:r>
              <a:rPr lang="ru-RU" dirty="0" err="1"/>
              <a:t>адміністративному</a:t>
            </a:r>
            <a:r>
              <a:rPr lang="ru-RU" dirty="0"/>
              <a:t> </a:t>
            </a:r>
            <a:r>
              <a:rPr lang="ru-RU" dirty="0" err="1"/>
              <a:t>стягненню</a:t>
            </a:r>
            <a:r>
              <a:rPr lang="ru-RU" dirty="0"/>
              <a:t> за </a:t>
            </a:r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/>
              <a:t>порушення</a:t>
            </a:r>
            <a:r>
              <a:rPr lang="ru-RU" dirty="0"/>
              <a:t>, -</a:t>
            </a:r>
          </a:p>
          <a:p>
            <a:r>
              <a:rPr lang="ru-RU" dirty="0" err="1"/>
              <a:t>тягнуть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ста до </a:t>
            </a:r>
            <a:r>
              <a:rPr lang="ru-RU" dirty="0" err="1"/>
              <a:t>трьохсот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доходу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винагороди</a:t>
            </a:r>
            <a:r>
              <a:rPr lang="ru-RU" dirty="0"/>
              <a:t> та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один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851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Подання </a:t>
            </a:r>
            <a:r>
              <a:rPr lang="ru-RU" dirty="0" err="1"/>
              <a:t>завідомо</a:t>
            </a:r>
            <a:r>
              <a:rPr lang="ru-RU" dirty="0"/>
              <a:t> </a:t>
            </a:r>
            <a:r>
              <a:rPr lang="ru-RU" dirty="0" err="1"/>
              <a:t>недостовірних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 у </a:t>
            </a:r>
            <a:r>
              <a:rPr lang="ru-RU" dirty="0" err="1"/>
              <a:t>декларації</a:t>
            </a:r>
            <a:r>
              <a:rPr lang="ru-RU" dirty="0"/>
              <a:t> особи, </a:t>
            </a:r>
            <a:r>
              <a:rPr lang="ru-RU" dirty="0" err="1"/>
              <a:t>уповноваженої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до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п’ятисот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err="1"/>
              <a:t>Суб’єктом</a:t>
            </a:r>
            <a:r>
              <a:rPr lang="ru-RU" dirty="0"/>
              <a:t> </a:t>
            </a:r>
            <a:r>
              <a:rPr lang="ru-RU" dirty="0" err="1"/>
              <a:t>правопорушень</a:t>
            </a:r>
            <a:r>
              <a:rPr lang="ru-RU" dirty="0"/>
              <a:t>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є особи,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та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45 Закону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" </a:t>
            </a:r>
            <a:r>
              <a:rPr lang="ru-RU" dirty="0" err="1"/>
              <a:t>зобов’язані</a:t>
            </a:r>
            <a:r>
              <a:rPr lang="ru-RU" dirty="0"/>
              <a:t> </a:t>
            </a:r>
            <a:r>
              <a:rPr lang="ru-RU" dirty="0" err="1"/>
              <a:t>подавати</a:t>
            </a:r>
            <a:r>
              <a:rPr lang="ru-RU" dirty="0"/>
              <a:t> </a:t>
            </a:r>
            <a:r>
              <a:rPr lang="ru-RU" dirty="0" err="1"/>
              <a:t>декларацію</a:t>
            </a:r>
            <a:r>
              <a:rPr lang="ru-RU" dirty="0"/>
              <a:t> особи, </a:t>
            </a:r>
            <a:r>
              <a:rPr lang="ru-RU" dirty="0" err="1"/>
              <a:t>уповноваженої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.</a:t>
            </a:r>
          </a:p>
          <a:p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статтею</a:t>
            </a:r>
            <a:r>
              <a:rPr lang="ru-RU" dirty="0"/>
              <a:t> за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завідомо</a:t>
            </a:r>
            <a:r>
              <a:rPr lang="ru-RU" dirty="0"/>
              <a:t> </a:t>
            </a:r>
            <a:r>
              <a:rPr lang="ru-RU" dirty="0" err="1"/>
              <a:t>недостовірних</a:t>
            </a:r>
            <a:r>
              <a:rPr lang="ru-RU" dirty="0"/>
              <a:t> </a:t>
            </a:r>
            <a:r>
              <a:rPr lang="ru-RU" dirty="0" err="1"/>
              <a:t>відомостей</a:t>
            </a:r>
            <a:r>
              <a:rPr lang="ru-RU" dirty="0"/>
              <a:t> у </a:t>
            </a:r>
            <a:r>
              <a:rPr lang="ru-RU" dirty="0" err="1"/>
              <a:t>декларації</a:t>
            </a:r>
            <a:r>
              <a:rPr lang="ru-RU" dirty="0"/>
              <a:t> особи, </a:t>
            </a:r>
            <a:r>
              <a:rPr lang="ru-RU" dirty="0" err="1"/>
              <a:t>уповноваженої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</a:t>
            </a:r>
            <a:r>
              <a:rPr lang="ru-RU" dirty="0" err="1"/>
              <a:t>стосовно</a:t>
            </a:r>
            <a:r>
              <a:rPr lang="ru-RU" dirty="0"/>
              <a:t> майна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об’єкта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, </a:t>
            </a:r>
            <a:r>
              <a:rPr lang="ru-RU" dirty="0" err="1"/>
              <a:t>настає</a:t>
            </a:r>
            <a:r>
              <a:rPr lang="ru-RU" dirty="0"/>
              <a:t> 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достовірних</a:t>
            </a:r>
            <a:r>
              <a:rPr lang="ru-RU" dirty="0"/>
              <a:t> на суму </a:t>
            </a:r>
            <a:r>
              <a:rPr lang="ru-RU" dirty="0" err="1"/>
              <a:t>від</a:t>
            </a:r>
            <a:r>
              <a:rPr lang="ru-RU" dirty="0"/>
              <a:t> 100 до 250 </a:t>
            </a:r>
            <a:r>
              <a:rPr lang="ru-RU" dirty="0" err="1"/>
              <a:t>прожиткових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для </a:t>
            </a:r>
            <a:r>
              <a:rPr lang="ru-RU" dirty="0" err="1"/>
              <a:t>працездатних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3211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Стаття</a:t>
            </a:r>
            <a:r>
              <a:rPr lang="ru-RU" sz="2800" dirty="0"/>
              <a:t> 172-7. </a:t>
            </a:r>
            <a:r>
              <a:rPr lang="ru-RU" sz="2800" dirty="0" err="1"/>
              <a:t>Порушення</a:t>
            </a:r>
            <a:r>
              <a:rPr lang="ru-RU" sz="2800" dirty="0"/>
              <a:t> </a:t>
            </a:r>
            <a:r>
              <a:rPr lang="ru-RU" sz="2800" dirty="0" err="1"/>
              <a:t>вимог</a:t>
            </a:r>
            <a:r>
              <a:rPr lang="ru-RU" sz="2800" dirty="0"/>
              <a:t> </a:t>
            </a:r>
            <a:r>
              <a:rPr lang="ru-RU" sz="2800" dirty="0" err="1"/>
              <a:t>щодо</a:t>
            </a:r>
            <a:r>
              <a:rPr lang="ru-RU" sz="2800" dirty="0"/>
              <a:t> </a:t>
            </a:r>
            <a:r>
              <a:rPr lang="ru-RU" sz="2800" dirty="0" err="1"/>
              <a:t>запобігання</a:t>
            </a:r>
            <a:r>
              <a:rPr lang="ru-RU" sz="2800" dirty="0"/>
              <a:t> та </a:t>
            </a:r>
            <a:r>
              <a:rPr lang="ru-RU" sz="2800" dirty="0" err="1"/>
              <a:t>врегулювання</a:t>
            </a:r>
            <a:r>
              <a:rPr lang="ru-RU" sz="2800" dirty="0"/>
              <a:t> </a:t>
            </a:r>
            <a:r>
              <a:rPr lang="ru-RU" sz="2800" dirty="0" err="1"/>
              <a:t>конфлікту</a:t>
            </a:r>
            <a:r>
              <a:rPr lang="ru-RU" sz="2800" dirty="0"/>
              <a:t> </a:t>
            </a:r>
            <a:r>
              <a:rPr lang="ru-RU" sz="2800" dirty="0" err="1"/>
              <a:t>інтересів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Неповідомлення</a:t>
            </a:r>
            <a:r>
              <a:rPr lang="ru-RU" dirty="0"/>
              <a:t> особою у </a:t>
            </a:r>
            <a:r>
              <a:rPr lang="ru-RU" dirty="0" err="1"/>
              <a:t>встановлених</a:t>
            </a:r>
            <a:r>
              <a:rPr lang="ru-RU" dirty="0"/>
              <a:t> законом </a:t>
            </a:r>
            <a:r>
              <a:rPr lang="ru-RU" dirty="0" err="1"/>
              <a:t>випадках</a:t>
            </a:r>
            <a:r>
              <a:rPr lang="ru-RU" dirty="0"/>
              <a:t> та порядку про </a:t>
            </a:r>
            <a:r>
              <a:rPr lang="ru-RU" dirty="0" err="1"/>
              <a:t>наявність</a:t>
            </a:r>
            <a:r>
              <a:rPr lang="ru-RU" dirty="0"/>
              <a:t> у </a:t>
            </a:r>
            <a:r>
              <a:rPr lang="ru-RU" dirty="0" err="1"/>
              <a:t>неї</a:t>
            </a:r>
            <a:r>
              <a:rPr lang="ru-RU" dirty="0"/>
              <a:t> реального </a:t>
            </a:r>
            <a:r>
              <a:rPr lang="ru-RU" dirty="0" err="1"/>
              <a:t>конфлікту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ста до </a:t>
            </a:r>
            <a:r>
              <a:rPr lang="ru-RU" dirty="0" err="1"/>
              <a:t>двохсот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реального </a:t>
            </a:r>
            <a:r>
              <a:rPr lang="ru-RU" dirty="0" err="1"/>
              <a:t>конфлікту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-</a:t>
            </a:r>
          </a:p>
          <a:p>
            <a:r>
              <a:rPr lang="ru-RU" dirty="0" err="1"/>
              <a:t>тягнуть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двохсот</a:t>
            </a:r>
            <a:r>
              <a:rPr lang="ru-RU" dirty="0"/>
              <a:t> до </a:t>
            </a:r>
            <a:r>
              <a:rPr lang="ru-RU" dirty="0" err="1"/>
              <a:t>чотирьохсот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другою, </a:t>
            </a:r>
            <a:r>
              <a:rPr lang="ru-RU" dirty="0" err="1"/>
              <a:t>вчинені</a:t>
            </a:r>
            <a:r>
              <a:rPr lang="ru-RU" dirty="0"/>
              <a:t> особою, яку </a:t>
            </a:r>
            <a:r>
              <a:rPr lang="ru-RU" dirty="0" err="1"/>
              <a:t>протягом</a:t>
            </a:r>
            <a:r>
              <a:rPr lang="ru-RU" dirty="0"/>
              <a:t>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піддано</a:t>
            </a:r>
            <a:r>
              <a:rPr lang="ru-RU" dirty="0"/>
              <a:t> </a:t>
            </a:r>
            <a:r>
              <a:rPr lang="ru-RU" dirty="0" err="1"/>
              <a:t>адміністративному</a:t>
            </a:r>
            <a:r>
              <a:rPr lang="ru-RU" dirty="0"/>
              <a:t> </a:t>
            </a:r>
            <a:r>
              <a:rPr lang="ru-RU" dirty="0" err="1"/>
              <a:t>стягненню</a:t>
            </a:r>
            <a:r>
              <a:rPr lang="ru-RU" dirty="0"/>
              <a:t> за </a:t>
            </a:r>
            <a:r>
              <a:rPr lang="ru-RU" dirty="0" err="1"/>
              <a:t>такі</a:t>
            </a:r>
            <a:r>
              <a:rPr lang="ru-RU" dirty="0"/>
              <a:t> ж </a:t>
            </a:r>
            <a:r>
              <a:rPr lang="ru-RU" dirty="0" err="1"/>
              <a:t>порушення</a:t>
            </a:r>
            <a:r>
              <a:rPr lang="ru-RU" dirty="0"/>
              <a:t>, -</a:t>
            </a:r>
          </a:p>
          <a:p>
            <a:r>
              <a:rPr lang="ru-RU" dirty="0" err="1"/>
              <a:t>тягнуть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чотирьохсот</a:t>
            </a:r>
            <a:r>
              <a:rPr lang="ru-RU" dirty="0"/>
              <a:t> до восьмисот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один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359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Стаття</a:t>
            </a:r>
            <a:r>
              <a:rPr lang="ru-RU" sz="2400" dirty="0"/>
              <a:t> 172-8. </a:t>
            </a:r>
            <a:r>
              <a:rPr lang="ru-RU" sz="2400" dirty="0" err="1"/>
              <a:t>Незаконне</a:t>
            </a:r>
            <a:r>
              <a:rPr lang="ru-RU" sz="2400" dirty="0"/>
              <a:t> </a:t>
            </a:r>
            <a:r>
              <a:rPr lang="ru-RU" sz="2400" dirty="0" err="1"/>
              <a:t>використання</a:t>
            </a:r>
            <a:r>
              <a:rPr lang="ru-RU" sz="2400" dirty="0"/>
              <a:t> </a:t>
            </a:r>
            <a:r>
              <a:rPr lang="ru-RU" sz="2400" dirty="0" err="1"/>
              <a:t>інформації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стала </a:t>
            </a:r>
            <a:r>
              <a:rPr lang="ru-RU" sz="2400" dirty="0" err="1"/>
              <a:t>відома</a:t>
            </a:r>
            <a:r>
              <a:rPr lang="ru-RU" sz="2400" dirty="0"/>
              <a:t> </a:t>
            </a:r>
            <a:r>
              <a:rPr lang="ru-RU" sz="2400" dirty="0" err="1"/>
              <a:t>особі</a:t>
            </a:r>
            <a:r>
              <a:rPr lang="ru-RU" sz="2400" dirty="0"/>
              <a:t> у </a:t>
            </a:r>
            <a:r>
              <a:rPr lang="ru-RU" sz="2400" dirty="0" err="1"/>
              <a:t>зв’язку</a:t>
            </a:r>
            <a:r>
              <a:rPr lang="ru-RU" sz="2400" dirty="0"/>
              <a:t> з </a:t>
            </a:r>
            <a:r>
              <a:rPr lang="ru-RU" sz="2400" dirty="0" err="1"/>
              <a:t>виконанням</a:t>
            </a:r>
            <a:r>
              <a:rPr lang="ru-RU" sz="2400" dirty="0"/>
              <a:t> </a:t>
            </a:r>
            <a:r>
              <a:rPr lang="ru-RU" sz="2400" dirty="0" err="1"/>
              <a:t>службових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визначених</a:t>
            </a:r>
            <a:r>
              <a:rPr lang="ru-RU" sz="2400" dirty="0"/>
              <a:t> законом </a:t>
            </a:r>
            <a:r>
              <a:rPr lang="ru-RU" sz="2400" dirty="0" err="1"/>
              <a:t>повноважень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Незаконне</a:t>
            </a:r>
            <a:r>
              <a:rPr lang="ru-RU" dirty="0"/>
              <a:t> </a:t>
            </a:r>
            <a:r>
              <a:rPr lang="ru-RU" dirty="0" err="1"/>
              <a:t>розголошення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в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особою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яка стала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законом </a:t>
            </a:r>
            <a:r>
              <a:rPr lang="ru-RU" dirty="0" err="1"/>
              <a:t>повноважень</a:t>
            </a:r>
            <a:r>
              <a:rPr lang="ru-RU" dirty="0"/>
              <a:t>,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ста до ста </a:t>
            </a:r>
            <a:r>
              <a:rPr lang="ru-RU" dirty="0" err="1"/>
              <a:t>п’ятдесяти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r>
              <a:rPr lang="ru-RU" dirty="0" err="1"/>
              <a:t>Незаконне</a:t>
            </a:r>
            <a:r>
              <a:rPr lang="ru-RU" dirty="0"/>
              <a:t> </a:t>
            </a:r>
            <a:r>
              <a:rPr lang="ru-RU" dirty="0" err="1"/>
              <a:t>розголошення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в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особою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в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викривача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близьких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ідентифікувати</a:t>
            </a:r>
            <a:r>
              <a:rPr lang="ru-RU" dirty="0"/>
              <a:t> особу </a:t>
            </a:r>
            <a:r>
              <a:rPr lang="ru-RU" dirty="0" err="1"/>
              <a:t>викривача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близьких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яка стала </a:t>
            </a:r>
            <a:r>
              <a:rPr lang="ru-RU" dirty="0" err="1"/>
              <a:t>їй</a:t>
            </a:r>
            <a:r>
              <a:rPr lang="ru-RU" dirty="0"/>
              <a:t> (</a:t>
            </a:r>
            <a:r>
              <a:rPr lang="ru-RU" dirty="0" err="1"/>
              <a:t>їм</a:t>
            </a:r>
            <a:r>
              <a:rPr lang="ru-RU" dirty="0"/>
              <a:t>) </a:t>
            </a:r>
            <a:r>
              <a:rPr lang="ru-RU" dirty="0" err="1"/>
              <a:t>відома</a:t>
            </a:r>
            <a:r>
              <a:rPr lang="ru-RU" dirty="0"/>
              <a:t> у </a:t>
            </a:r>
            <a:r>
              <a:rPr lang="ru-RU" dirty="0" err="1"/>
              <a:t>зв’язку</a:t>
            </a:r>
            <a:r>
              <a:rPr lang="ru-RU" dirty="0"/>
              <a:t> з </a:t>
            </a:r>
            <a:r>
              <a:rPr lang="ru-RU" dirty="0" err="1"/>
              <a:t>виконанням</a:t>
            </a:r>
            <a:r>
              <a:rPr lang="ru-RU" dirty="0"/>
              <a:t> </a:t>
            </a:r>
            <a:r>
              <a:rPr lang="ru-RU" dirty="0" err="1"/>
              <a:t>службових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законом </a:t>
            </a:r>
            <a:r>
              <a:rPr lang="ru-RU" dirty="0" err="1"/>
              <a:t>повноважень</a:t>
            </a:r>
            <a:r>
              <a:rPr lang="ru-RU" dirty="0"/>
              <a:t>,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до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п’ятисот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один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17933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Стаття</a:t>
            </a:r>
            <a:r>
              <a:rPr lang="ru-RU" sz="2400" dirty="0"/>
              <a:t> 172-8-1. </a:t>
            </a:r>
            <a:r>
              <a:rPr lang="ru-RU" sz="2400" dirty="0" err="1"/>
              <a:t>Порушення</a:t>
            </a:r>
            <a:r>
              <a:rPr lang="ru-RU" sz="2400" dirty="0"/>
              <a:t> </a:t>
            </a:r>
            <a:r>
              <a:rPr lang="ru-RU" sz="2400" dirty="0" err="1"/>
              <a:t>встановлених</a:t>
            </a:r>
            <a:r>
              <a:rPr lang="ru-RU" sz="2400" dirty="0"/>
              <a:t> законом </a:t>
            </a:r>
            <a:r>
              <a:rPr lang="ru-RU" sz="2400" dirty="0" err="1"/>
              <a:t>обмежень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припинення</a:t>
            </a:r>
            <a:r>
              <a:rPr lang="ru-RU" sz="2400" dirty="0"/>
              <a:t> </a:t>
            </a:r>
            <a:r>
              <a:rPr lang="ru-RU" sz="2400" dirty="0" err="1"/>
              <a:t>повноважень</a:t>
            </a:r>
            <a:r>
              <a:rPr lang="ru-RU" sz="2400" dirty="0"/>
              <a:t> члена </a:t>
            </a:r>
            <a:r>
              <a:rPr lang="ru-RU" sz="2400" dirty="0" err="1"/>
              <a:t>Національної</a:t>
            </a:r>
            <a:r>
              <a:rPr lang="ru-RU" sz="2400" dirty="0"/>
              <a:t> </a:t>
            </a:r>
            <a:r>
              <a:rPr lang="ru-RU" sz="2400" dirty="0" err="1"/>
              <a:t>комісії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державне</a:t>
            </a:r>
            <a:r>
              <a:rPr lang="ru-RU" sz="2400" dirty="0"/>
              <a:t> </a:t>
            </a:r>
            <a:r>
              <a:rPr lang="ru-RU" sz="2400" dirty="0" err="1"/>
              <a:t>регулювання</a:t>
            </a:r>
            <a:r>
              <a:rPr lang="ru-RU" sz="2400" dirty="0"/>
              <a:t> у сферах </a:t>
            </a:r>
            <a:r>
              <a:rPr lang="ru-RU" sz="2400" dirty="0" err="1"/>
              <a:t>енергетики</a:t>
            </a:r>
            <a:r>
              <a:rPr lang="ru-RU" sz="2400" dirty="0"/>
              <a:t> та </a:t>
            </a:r>
            <a:r>
              <a:rPr lang="ru-RU" sz="2400" dirty="0" err="1"/>
              <a:t>комунальних</a:t>
            </a:r>
            <a:r>
              <a:rPr lang="ru-RU" sz="2400" dirty="0"/>
              <a:t> </a:t>
            </a:r>
            <a:r>
              <a:rPr lang="ru-RU" sz="2400" dirty="0" err="1"/>
              <a:t>послуг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встановлених</a:t>
            </a:r>
            <a:r>
              <a:rPr lang="ru-RU" dirty="0"/>
              <a:t> законом </a:t>
            </a:r>
            <a:r>
              <a:rPr lang="ru-RU" dirty="0" err="1"/>
              <a:t>обмежень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року з дня </a:t>
            </a:r>
            <a:r>
              <a:rPr lang="ru-RU" dirty="0" err="1"/>
              <a:t>припинення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члена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у сферах </a:t>
            </a:r>
            <a:r>
              <a:rPr lang="ru-RU" dirty="0" err="1"/>
              <a:t>енергетики</a:t>
            </a:r>
            <a:r>
              <a:rPr lang="ru-RU" dirty="0"/>
              <a:t> та </a:t>
            </a:r>
            <a:r>
              <a:rPr lang="ru-RU" dirty="0" err="1"/>
              <a:t>комунальних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укладення</a:t>
            </a:r>
            <a:r>
              <a:rPr lang="ru-RU" dirty="0"/>
              <a:t> </a:t>
            </a:r>
            <a:r>
              <a:rPr lang="ru-RU" dirty="0" err="1"/>
              <a:t>трудових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 (</a:t>
            </a:r>
            <a:r>
              <a:rPr lang="ru-RU" dirty="0" err="1"/>
              <a:t>контрактів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правочинів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підприємницької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з </a:t>
            </a:r>
            <a:r>
              <a:rPr lang="ru-RU" dirty="0" err="1"/>
              <a:t>суб’єктом</a:t>
            </a:r>
            <a:r>
              <a:rPr lang="ru-RU" dirty="0"/>
              <a:t> </a:t>
            </a:r>
            <a:r>
              <a:rPr lang="ru-RU" dirty="0" err="1"/>
              <a:t>господарювання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провадить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у сферах </a:t>
            </a:r>
            <a:r>
              <a:rPr lang="ru-RU" dirty="0" err="1"/>
              <a:t>енергетики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комунальних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ліцензується</a:t>
            </a:r>
            <a:r>
              <a:rPr lang="ru-RU" dirty="0"/>
              <a:t> </a:t>
            </a:r>
            <a:r>
              <a:rPr lang="ru-RU" dirty="0" err="1"/>
              <a:t>Національною</a:t>
            </a:r>
            <a:r>
              <a:rPr lang="ru-RU" dirty="0"/>
              <a:t> </a:t>
            </a:r>
            <a:r>
              <a:rPr lang="ru-RU" dirty="0" err="1"/>
              <a:t>комісією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державне</a:t>
            </a:r>
            <a:r>
              <a:rPr lang="ru-RU" dirty="0"/>
              <a:t> </a:t>
            </a:r>
            <a:r>
              <a:rPr lang="ru-RU" dirty="0" err="1"/>
              <a:t>регулювання</a:t>
            </a:r>
            <a:r>
              <a:rPr lang="ru-RU" dirty="0"/>
              <a:t> у сферах </a:t>
            </a:r>
            <a:r>
              <a:rPr lang="ru-RU" dirty="0" err="1"/>
              <a:t>енергетики</a:t>
            </a:r>
            <a:r>
              <a:rPr lang="ru-RU" dirty="0"/>
              <a:t> та </a:t>
            </a:r>
            <a:r>
              <a:rPr lang="ru-RU" dirty="0" err="1"/>
              <a:t>комунальних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п’ятисот</a:t>
            </a:r>
            <a:r>
              <a:rPr lang="ru-RU" dirty="0"/>
              <a:t> до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9639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Стаття</a:t>
            </a:r>
            <a:r>
              <a:rPr lang="ru-RU" dirty="0"/>
              <a:t> 172-9. </a:t>
            </a:r>
            <a:r>
              <a:rPr lang="ru-RU" dirty="0" err="1"/>
              <a:t>Невжиття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протидії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Невжиття</a:t>
            </a:r>
            <a:r>
              <a:rPr lang="ru-RU" dirty="0"/>
              <a:t> </a:t>
            </a:r>
            <a:r>
              <a:rPr lang="ru-RU" dirty="0" err="1"/>
              <a:t>передбачених</a:t>
            </a:r>
            <a:r>
              <a:rPr lang="ru-RU" dirty="0"/>
              <a:t> законом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посадовою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службовою</a:t>
            </a:r>
            <a:r>
              <a:rPr lang="ru-RU" dirty="0"/>
              <a:t> особою органу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</a:t>
            </a:r>
            <a:r>
              <a:rPr lang="ru-RU" dirty="0" err="1"/>
              <a:t>посадовою</a:t>
            </a:r>
            <a:r>
              <a:rPr lang="ru-RU" dirty="0"/>
              <a:t> особою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</a:t>
            </a:r>
            <a:r>
              <a:rPr lang="ru-RU" dirty="0" err="1"/>
              <a:t>юридичної</a:t>
            </a:r>
            <a:r>
              <a:rPr lang="ru-RU" dirty="0"/>
              <a:t> особи,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корупційного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ста </a:t>
            </a:r>
            <a:r>
              <a:rPr lang="ru-RU" dirty="0" err="1"/>
              <a:t>двадцяти</a:t>
            </a:r>
            <a:r>
              <a:rPr lang="ru-RU" dirty="0"/>
              <a:t> </a:t>
            </a:r>
            <a:r>
              <a:rPr lang="ru-RU" dirty="0" err="1"/>
              <a:t>п’яти</a:t>
            </a:r>
            <a:r>
              <a:rPr lang="ru-RU" dirty="0"/>
              <a:t> до </a:t>
            </a:r>
            <a:r>
              <a:rPr lang="ru-RU" dirty="0" err="1"/>
              <a:t>двохсот</a:t>
            </a:r>
            <a:r>
              <a:rPr lang="ru-RU" dirty="0"/>
              <a:t> </a:t>
            </a:r>
            <a:r>
              <a:rPr lang="ru-RU" dirty="0" err="1"/>
              <a:t>п’ятдесяти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r>
              <a:rPr lang="ru-RU" dirty="0"/>
              <a:t>Та сама </a:t>
            </a:r>
            <a:r>
              <a:rPr lang="ru-RU" dirty="0" err="1"/>
              <a:t>дія</a:t>
            </a:r>
            <a:r>
              <a:rPr lang="ru-RU" dirty="0"/>
              <a:t>, вчинена повторно </a:t>
            </a:r>
            <a:r>
              <a:rPr lang="ru-RU" dirty="0" err="1"/>
              <a:t>протягом</a:t>
            </a:r>
            <a:r>
              <a:rPr lang="ru-RU" dirty="0"/>
              <a:t> року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</a:t>
            </a:r>
            <a:r>
              <a:rPr lang="ru-RU" dirty="0" err="1"/>
              <a:t>стягнення</a:t>
            </a:r>
            <a:r>
              <a:rPr lang="ru-RU" dirty="0"/>
              <a:t>,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двохсот</a:t>
            </a:r>
            <a:r>
              <a:rPr lang="ru-RU" dirty="0"/>
              <a:t> </a:t>
            </a:r>
            <a:r>
              <a:rPr lang="ru-RU" dirty="0" err="1"/>
              <a:t>п’ятдесяти</a:t>
            </a:r>
            <a:r>
              <a:rPr lang="ru-RU" dirty="0"/>
              <a:t> до </a:t>
            </a:r>
            <a:r>
              <a:rPr lang="ru-RU" dirty="0" err="1"/>
              <a:t>чотирьохсот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0634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/>
              <a:t>Стаття</a:t>
            </a:r>
            <a:r>
              <a:rPr lang="ru-RU" sz="2400" dirty="0"/>
              <a:t> 172-9-1. </a:t>
            </a:r>
            <a:r>
              <a:rPr lang="ru-RU" sz="2400" dirty="0" err="1"/>
              <a:t>Порушення</a:t>
            </a:r>
            <a:r>
              <a:rPr lang="ru-RU" sz="2400" dirty="0"/>
              <a:t> заборони </a:t>
            </a:r>
            <a:r>
              <a:rPr lang="ru-RU" sz="2400" dirty="0" err="1"/>
              <a:t>розміщення</a:t>
            </a:r>
            <a:r>
              <a:rPr lang="ru-RU" sz="2400" dirty="0"/>
              <a:t> ставок на спорт, </a:t>
            </a:r>
            <a:r>
              <a:rPr lang="ru-RU" sz="2400" dirty="0" err="1"/>
              <a:t>пов’язаних</a:t>
            </a:r>
            <a:r>
              <a:rPr lang="ru-RU" sz="2400" dirty="0"/>
              <a:t> з </a:t>
            </a:r>
            <a:r>
              <a:rPr lang="ru-RU" sz="2400" dirty="0" err="1"/>
              <a:t>маніпулюванням</a:t>
            </a:r>
            <a:r>
              <a:rPr lang="ru-RU" sz="2400" dirty="0"/>
              <a:t> </a:t>
            </a:r>
            <a:r>
              <a:rPr lang="ru-RU" sz="2400" dirty="0" err="1"/>
              <a:t>офіційним</a:t>
            </a:r>
            <a:r>
              <a:rPr lang="ru-RU" sz="2400" dirty="0"/>
              <a:t> </a:t>
            </a:r>
            <a:r>
              <a:rPr lang="ru-RU" sz="2400" dirty="0" err="1"/>
              <a:t>спортивним</a:t>
            </a:r>
            <a:r>
              <a:rPr lang="ru-RU" sz="2400" dirty="0"/>
              <a:t> </a:t>
            </a:r>
            <a:r>
              <a:rPr lang="ru-RU" sz="2400" dirty="0" err="1"/>
              <a:t>змаганням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Порушення</a:t>
            </a:r>
            <a:r>
              <a:rPr lang="ru-RU" dirty="0"/>
              <a:t> заборони </a:t>
            </a:r>
            <a:r>
              <a:rPr lang="ru-RU" dirty="0" err="1"/>
              <a:t>розміщення</a:t>
            </a:r>
            <a:r>
              <a:rPr lang="ru-RU" dirty="0"/>
              <a:t> ставок на спорт </a:t>
            </a:r>
            <a:r>
              <a:rPr lang="ru-RU" dirty="0" err="1"/>
              <a:t>заінтересованими</a:t>
            </a:r>
            <a:r>
              <a:rPr lang="ru-RU" dirty="0"/>
              <a:t> сторонами </a:t>
            </a:r>
            <a:r>
              <a:rPr lang="ru-RU" dirty="0" err="1"/>
              <a:t>офіційного</a:t>
            </a:r>
            <a:r>
              <a:rPr lang="ru-RU" dirty="0"/>
              <a:t> спортивного </a:t>
            </a:r>
            <a:r>
              <a:rPr lang="ru-RU" dirty="0" err="1"/>
              <a:t>змагання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вони </a:t>
            </a:r>
            <a:r>
              <a:rPr lang="ru-RU" dirty="0" err="1"/>
              <a:t>беруть</a:t>
            </a:r>
            <a:r>
              <a:rPr lang="ru-RU" dirty="0"/>
              <a:t> участь, з </a:t>
            </a:r>
            <a:r>
              <a:rPr lang="ru-RU" dirty="0" err="1"/>
              <a:t>одержанням</a:t>
            </a:r>
            <a:r>
              <a:rPr lang="ru-RU" dirty="0"/>
              <a:t> за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неправомірної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в </a:t>
            </a:r>
            <a:r>
              <a:rPr lang="ru-RU" dirty="0" err="1"/>
              <a:t>розмірі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двадцяти</a:t>
            </a:r>
            <a:r>
              <a:rPr lang="ru-RU" dirty="0"/>
              <a:t> </a:t>
            </a:r>
            <a:r>
              <a:rPr lang="ru-RU" dirty="0" err="1"/>
              <a:t>прожиткових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для </a:t>
            </a:r>
            <a:r>
              <a:rPr lang="ru-RU" dirty="0" err="1"/>
              <a:t>працездатних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двохсот</a:t>
            </a:r>
            <a:r>
              <a:rPr lang="ru-RU" dirty="0"/>
              <a:t> до </a:t>
            </a:r>
            <a:r>
              <a:rPr lang="ru-RU" dirty="0" err="1"/>
              <a:t>п’ятисот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грошей, </a:t>
            </a:r>
            <a:r>
              <a:rPr lang="ru-RU" dirty="0" err="1"/>
              <a:t>одержаних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.</a:t>
            </a:r>
          </a:p>
          <a:p>
            <a:r>
              <a:rPr lang="ru-RU" dirty="0"/>
              <a:t>Та сама </a:t>
            </a:r>
            <a:r>
              <a:rPr lang="ru-RU" dirty="0" err="1"/>
              <a:t>дія</a:t>
            </a:r>
            <a:r>
              <a:rPr lang="ru-RU" dirty="0"/>
              <a:t>, вчинена особою, яку </a:t>
            </a:r>
            <a:r>
              <a:rPr lang="ru-RU" dirty="0" err="1"/>
              <a:t>протягом</a:t>
            </a:r>
            <a:r>
              <a:rPr lang="ru-RU" dirty="0"/>
              <a:t> року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піддано</a:t>
            </a:r>
            <a:r>
              <a:rPr lang="ru-RU" dirty="0"/>
              <a:t> </a:t>
            </a:r>
            <a:r>
              <a:rPr lang="ru-RU" dirty="0" err="1"/>
              <a:t>адміністративному</a:t>
            </a:r>
            <a:r>
              <a:rPr lang="ru-RU" dirty="0"/>
              <a:t> </a:t>
            </a:r>
            <a:r>
              <a:rPr lang="ru-RU" dirty="0" err="1"/>
              <a:t>стягненню</a:t>
            </a:r>
            <a:r>
              <a:rPr lang="ru-RU" dirty="0"/>
              <a:t> за </a:t>
            </a:r>
            <a:r>
              <a:rPr lang="ru-RU" dirty="0" err="1"/>
              <a:t>порушення</a:t>
            </a:r>
            <a:r>
              <a:rPr lang="ru-RU" dirty="0"/>
              <a:t>, </a:t>
            </a:r>
            <a:r>
              <a:rPr lang="ru-RU" dirty="0" err="1"/>
              <a:t>передбачене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-</a:t>
            </a:r>
          </a:p>
          <a:p>
            <a:r>
              <a:rPr lang="ru-RU" dirty="0" err="1"/>
              <a:t>тягне</a:t>
            </a:r>
            <a:r>
              <a:rPr lang="ru-RU" dirty="0"/>
              <a:t> за собою </a:t>
            </a:r>
            <a:r>
              <a:rPr lang="ru-RU" dirty="0" err="1"/>
              <a:t>накладення</a:t>
            </a:r>
            <a:r>
              <a:rPr lang="ru-RU" dirty="0"/>
              <a:t> штрафу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п’ятисот</a:t>
            </a:r>
            <a:r>
              <a:rPr lang="ru-RU" dirty="0"/>
              <a:t> до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грошей, </a:t>
            </a:r>
            <a:r>
              <a:rPr lang="ru-RU" dirty="0" err="1"/>
              <a:t>одержаних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адміністративного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,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на один </a:t>
            </a:r>
            <a:r>
              <a:rPr lang="ru-RU" dirty="0" err="1"/>
              <a:t>рік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1248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КРИМІНАЛЬНІ ПРАВОПОРУШЕННЯ У СФЕРІ СЛУЖБОВОЇ ДІЯЛЬНОСТІ ТА ПРОФЕСІЙНОЇ ДІЯЛЬНОСТІ, ПОВ'ЯЗАНОЇ З НАДАННЯМ ПУБЛІЧНИХ ПОСЛУГ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24738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Стаття</a:t>
            </a:r>
            <a:r>
              <a:rPr lang="ru-RU" sz="3600" dirty="0"/>
              <a:t> 364. </a:t>
            </a:r>
            <a:r>
              <a:rPr lang="ru-RU" sz="3600" dirty="0" err="1"/>
              <a:t>Зловживання</a:t>
            </a:r>
            <a:r>
              <a:rPr lang="ru-RU" sz="3600" dirty="0"/>
              <a:t> </a:t>
            </a:r>
            <a:r>
              <a:rPr lang="ru-RU" sz="3600" dirty="0" err="1"/>
              <a:t>владою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службовим</a:t>
            </a:r>
            <a:r>
              <a:rPr lang="ru-RU" sz="3600" dirty="0"/>
              <a:t> становищем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. </a:t>
            </a:r>
            <a:r>
              <a:rPr lang="ru-RU" dirty="0" err="1"/>
              <a:t>Зловживання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службовим</a:t>
            </a:r>
            <a:r>
              <a:rPr lang="ru-RU" dirty="0"/>
              <a:t> становищем,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умисне</a:t>
            </a:r>
            <a:r>
              <a:rPr lang="ru-RU" dirty="0"/>
              <a:t>, з метою </a:t>
            </a:r>
            <a:r>
              <a:rPr lang="ru-RU" dirty="0" err="1"/>
              <a:t>одержання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неправомірної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для </a:t>
            </a:r>
            <a:r>
              <a:rPr lang="ru-RU" dirty="0" err="1"/>
              <a:t>самої</a:t>
            </a:r>
            <a:r>
              <a:rPr lang="ru-RU" dirty="0"/>
              <a:t> себе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фізичної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юридичної</a:t>
            </a:r>
            <a:r>
              <a:rPr lang="ru-RU" dirty="0"/>
              <a:t> особи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службовою</a:t>
            </a:r>
            <a:r>
              <a:rPr lang="ru-RU" dirty="0"/>
              <a:t> особою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службового</a:t>
            </a:r>
            <a:r>
              <a:rPr lang="ru-RU" dirty="0"/>
              <a:t> становища </a:t>
            </a:r>
            <a:r>
              <a:rPr lang="ru-RU" dirty="0" err="1"/>
              <a:t>всупереч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завдало</a:t>
            </a:r>
            <a:r>
              <a:rPr lang="ru-RU" dirty="0"/>
              <a:t> </a:t>
            </a:r>
            <a:r>
              <a:rPr lang="ru-RU" dirty="0" err="1"/>
              <a:t>істотної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охоронюваним</a:t>
            </a:r>
            <a:r>
              <a:rPr lang="ru-RU" dirty="0"/>
              <a:t> законом правам, свободам та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громадським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-</a:t>
            </a:r>
          </a:p>
          <a:p>
            <a:r>
              <a:rPr lang="ru-RU" dirty="0" err="1"/>
              <a:t>карається</a:t>
            </a:r>
            <a:r>
              <a:rPr lang="ru-RU" dirty="0"/>
              <a:t> </a:t>
            </a:r>
            <a:r>
              <a:rPr lang="ru-RU" dirty="0" err="1"/>
              <a:t>арештом</a:t>
            </a:r>
            <a:r>
              <a:rPr lang="ru-RU" dirty="0"/>
              <a:t> на строк до шести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той </a:t>
            </a:r>
            <a:r>
              <a:rPr lang="ru-RU" dirty="0" err="1"/>
              <a:t>самий</a:t>
            </a:r>
            <a:r>
              <a:rPr lang="ru-RU" dirty="0"/>
              <a:t> строк,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штрафом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двохсот</a:t>
            </a:r>
            <a:r>
              <a:rPr lang="ru-RU" dirty="0"/>
              <a:t> </a:t>
            </a:r>
            <a:r>
              <a:rPr lang="ru-RU" dirty="0" err="1"/>
              <a:t>п’ятдесяти</a:t>
            </a:r>
            <a:r>
              <a:rPr lang="ru-RU" dirty="0"/>
              <a:t> до семисот </a:t>
            </a:r>
            <a:r>
              <a:rPr lang="ru-RU" dirty="0" err="1"/>
              <a:t>п’ятдесяти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r>
              <a:rPr lang="ru-RU" dirty="0"/>
              <a:t>2. Те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діяння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спричинило</a:t>
            </a:r>
            <a:r>
              <a:rPr lang="ru-RU" dirty="0"/>
              <a:t>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, -</a:t>
            </a:r>
          </a:p>
          <a:p>
            <a:r>
              <a:rPr lang="ru-RU" dirty="0" err="1"/>
              <a:t>карається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до шести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зі</a:t>
            </a:r>
            <a:r>
              <a:rPr lang="ru-RU" dirty="0"/>
              <a:t> штрафом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п’ятисот</a:t>
            </a:r>
            <a:r>
              <a:rPr lang="ru-RU" dirty="0"/>
              <a:t> до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22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  <a:p>
            <a:r>
              <a:rPr lang="ru-RU" dirty="0"/>
              <a:t>КСУ </a:t>
            </a:r>
            <a:r>
              <a:rPr lang="ru-RU" dirty="0" err="1"/>
              <a:t>дійшов</a:t>
            </a:r>
            <a:r>
              <a:rPr lang="ru-RU" dirty="0"/>
              <a:t> </a:t>
            </a:r>
            <a:r>
              <a:rPr lang="ru-RU" dirty="0" err="1"/>
              <a:t>висновку</a:t>
            </a:r>
            <a:r>
              <a:rPr lang="ru-RU" dirty="0"/>
              <a:t> про </a:t>
            </a:r>
            <a:r>
              <a:rPr lang="ru-RU" dirty="0" err="1"/>
              <a:t>неконституційність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закону №1700,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НАЗК у </a:t>
            </a:r>
            <a:r>
              <a:rPr lang="ru-RU" dirty="0" err="1"/>
              <a:t>частині</a:t>
            </a:r>
            <a:r>
              <a:rPr lang="ru-RU" dirty="0"/>
              <a:t> контролю </a:t>
            </a:r>
            <a:r>
              <a:rPr lang="ru-RU" dirty="0" err="1"/>
              <a:t>виконавчої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над судовою </a:t>
            </a:r>
            <a:r>
              <a:rPr lang="ru-RU" dirty="0" err="1"/>
              <a:t>гілкою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</a:t>
            </a:r>
          </a:p>
          <a:p>
            <a:endParaRPr lang="ru-RU" dirty="0"/>
          </a:p>
          <a:p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врегулювання</a:t>
            </a:r>
            <a:r>
              <a:rPr lang="ru-RU" dirty="0"/>
              <a:t> </a:t>
            </a:r>
            <a:r>
              <a:rPr lang="ru-RU" dirty="0" err="1"/>
              <a:t>конфлікту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</a:t>
            </a:r>
            <a:r>
              <a:rPr lang="ru-RU" dirty="0"/>
              <a:t> у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уповноважених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;</a:t>
            </a:r>
          </a:p>
          <a:p>
            <a:r>
              <a:rPr lang="ru-RU" dirty="0" err="1"/>
              <a:t>обліку</a:t>
            </a:r>
            <a:r>
              <a:rPr lang="ru-RU" dirty="0"/>
              <a:t> та </a:t>
            </a:r>
            <a:r>
              <a:rPr lang="ru-RU" dirty="0" err="1"/>
              <a:t>оприлюднення</a:t>
            </a:r>
            <a:r>
              <a:rPr lang="ru-RU" dirty="0"/>
              <a:t> </a:t>
            </a:r>
            <a:r>
              <a:rPr lang="ru-RU" dirty="0" err="1"/>
              <a:t>декларацій</a:t>
            </a:r>
            <a:r>
              <a:rPr lang="ru-RU" dirty="0"/>
              <a:t>,</a:t>
            </a:r>
          </a:p>
          <a:p>
            <a:r>
              <a:rPr lang="ru-RU" dirty="0"/>
              <a:t>контролю та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декларацій</a:t>
            </a:r>
            <a:r>
              <a:rPr lang="ru-RU" dirty="0"/>
              <a:t>,</a:t>
            </a:r>
          </a:p>
          <a:p>
            <a:r>
              <a:rPr lang="ru-RU" dirty="0" err="1"/>
              <a:t>встановлення</a:t>
            </a:r>
            <a:r>
              <a:rPr lang="ru-RU" dirty="0"/>
              <a:t> </a:t>
            </a:r>
            <a:r>
              <a:rPr lang="ru-RU" dirty="0" err="1"/>
              <a:t>своєчасності</a:t>
            </a:r>
            <a:r>
              <a:rPr lang="ru-RU" dirty="0"/>
              <a:t>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декларацій</a:t>
            </a:r>
            <a:r>
              <a:rPr lang="ru-RU" dirty="0"/>
              <a:t>,</a:t>
            </a:r>
          </a:p>
          <a:p>
            <a:r>
              <a:rPr lang="ru-RU" dirty="0" err="1"/>
              <a:t>повної</a:t>
            </a:r>
            <a:r>
              <a:rPr lang="ru-RU" dirty="0"/>
              <a:t> </a:t>
            </a:r>
            <a:r>
              <a:rPr lang="ru-RU" dirty="0" err="1"/>
              <a:t>перевірки</a:t>
            </a:r>
            <a:r>
              <a:rPr lang="ru-RU" dirty="0"/>
              <a:t> </a:t>
            </a:r>
            <a:r>
              <a:rPr lang="ru-RU" dirty="0" err="1"/>
              <a:t>декларацій</a:t>
            </a:r>
            <a:r>
              <a:rPr lang="ru-RU" dirty="0"/>
              <a:t>,</a:t>
            </a:r>
          </a:p>
          <a:p>
            <a:r>
              <a:rPr lang="ru-RU" dirty="0" err="1"/>
              <a:t>моніторингу</a:t>
            </a:r>
            <a:r>
              <a:rPr lang="ru-RU" dirty="0"/>
              <a:t> способу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суб'єктів</a:t>
            </a:r>
            <a:r>
              <a:rPr lang="ru-RU" dirty="0"/>
              <a:t> </a:t>
            </a:r>
            <a:r>
              <a:rPr lang="ru-RU" dirty="0" err="1"/>
              <a:t>декларування</a:t>
            </a:r>
            <a:r>
              <a:rPr lang="ru-RU" dirty="0"/>
              <a:t>,</a:t>
            </a:r>
          </a:p>
          <a:p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фінансового</a:t>
            </a:r>
            <a:r>
              <a:rPr lang="ru-RU" dirty="0"/>
              <a:t> контролю,</a:t>
            </a:r>
          </a:p>
          <a:p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корупційні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корупцією</a:t>
            </a:r>
            <a:r>
              <a:rPr lang="ru-RU" dirty="0"/>
              <a:t> </a:t>
            </a:r>
            <a:r>
              <a:rPr lang="ru-RU" dirty="0" err="1"/>
              <a:t>правопорушення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0354994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Істотною</a:t>
            </a:r>
            <a:r>
              <a:rPr lang="ru-RU" dirty="0"/>
              <a:t> шкодою у </a:t>
            </a:r>
            <a:r>
              <a:rPr lang="ru-RU" dirty="0" err="1"/>
              <a:t>статтях</a:t>
            </a:r>
            <a:r>
              <a:rPr lang="ru-RU" dirty="0"/>
              <a:t> 364, 364-1, 365, 365-2, 367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така</a:t>
            </a:r>
            <a:r>
              <a:rPr lang="ru-RU" dirty="0"/>
              <a:t> шкода, яка в сто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неоподатковуваний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r>
              <a:rPr lang="ru-RU" dirty="0"/>
              <a:t>Тяжкими </a:t>
            </a:r>
            <a:r>
              <a:rPr lang="ru-RU" dirty="0" err="1"/>
              <a:t>наслідками</a:t>
            </a:r>
            <a:r>
              <a:rPr lang="ru-RU" dirty="0"/>
              <a:t> у </a:t>
            </a:r>
            <a:r>
              <a:rPr lang="ru-RU" dirty="0" err="1"/>
              <a:t>статтях</a:t>
            </a:r>
            <a:r>
              <a:rPr lang="ru-RU" dirty="0"/>
              <a:t> 364-367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у </a:t>
            </a:r>
            <a:r>
              <a:rPr lang="ru-RU" dirty="0" err="1"/>
              <a:t>двісті</a:t>
            </a:r>
            <a:r>
              <a:rPr lang="ru-RU" dirty="0"/>
              <a:t> </a:t>
            </a:r>
            <a:r>
              <a:rPr lang="ru-RU" dirty="0" err="1"/>
              <a:t>п’ятдесят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перевищують</a:t>
            </a:r>
            <a:r>
              <a:rPr lang="ru-RU" dirty="0"/>
              <a:t> </a:t>
            </a:r>
            <a:r>
              <a:rPr lang="ru-RU" dirty="0" err="1"/>
              <a:t>неоподатковуваний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592075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/>
              <a:t>Стаття</a:t>
            </a:r>
            <a:r>
              <a:rPr lang="ru-RU" sz="3200" dirty="0"/>
              <a:t> 365-2. </a:t>
            </a:r>
            <a:r>
              <a:rPr lang="ru-RU" sz="3200" dirty="0" err="1"/>
              <a:t>Зловживання</a:t>
            </a:r>
            <a:r>
              <a:rPr lang="ru-RU" sz="3200" dirty="0"/>
              <a:t> </a:t>
            </a:r>
            <a:r>
              <a:rPr lang="ru-RU" sz="3200" dirty="0" err="1"/>
              <a:t>повноваженнями</a:t>
            </a:r>
            <a:r>
              <a:rPr lang="ru-RU" sz="3200" dirty="0"/>
              <a:t> особами,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надають</a:t>
            </a:r>
            <a:r>
              <a:rPr lang="ru-RU" sz="3200" dirty="0"/>
              <a:t> </a:t>
            </a:r>
            <a:r>
              <a:rPr lang="ru-RU" sz="3200" dirty="0" err="1"/>
              <a:t>публічні</a:t>
            </a:r>
            <a:r>
              <a:rPr lang="ru-RU" sz="3200" dirty="0"/>
              <a:t> </a:t>
            </a:r>
            <a:r>
              <a:rPr lang="ru-RU" sz="3200" dirty="0" err="1"/>
              <a:t>послуги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Зловживання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повноваженнями</a:t>
            </a:r>
            <a:r>
              <a:rPr lang="ru-RU" dirty="0"/>
              <a:t> аудитором, </a:t>
            </a:r>
            <a:r>
              <a:rPr lang="ru-RU" dirty="0" err="1"/>
              <a:t>нотаріусом</a:t>
            </a:r>
            <a:r>
              <a:rPr lang="ru-RU" dirty="0"/>
              <a:t>, </a:t>
            </a:r>
            <a:r>
              <a:rPr lang="ru-RU" dirty="0" err="1"/>
              <a:t>оцінювачем</a:t>
            </a:r>
            <a:r>
              <a:rPr lang="ru-RU" dirty="0"/>
              <a:t>, </a:t>
            </a:r>
            <a:r>
              <a:rPr lang="ru-RU" dirty="0" err="1"/>
              <a:t>уповноваженою</a:t>
            </a:r>
            <a:r>
              <a:rPr lang="ru-RU" dirty="0"/>
              <a:t> особою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службовою</a:t>
            </a:r>
            <a:r>
              <a:rPr lang="ru-RU" dirty="0"/>
              <a:t> особою Фонду </a:t>
            </a:r>
            <a:r>
              <a:rPr lang="ru-RU" dirty="0" err="1"/>
              <a:t>гарантування</a:t>
            </a:r>
            <a:r>
              <a:rPr lang="ru-RU" dirty="0"/>
              <a:t> </a:t>
            </a:r>
            <a:r>
              <a:rPr lang="ru-RU" dirty="0" err="1"/>
              <a:t>вкладів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іншою</a:t>
            </a:r>
            <a:r>
              <a:rPr lang="ru-RU" dirty="0"/>
              <a:t> особою, яка не є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службовцем</a:t>
            </a:r>
            <a:r>
              <a:rPr lang="ru-RU" dirty="0"/>
              <a:t>, </a:t>
            </a:r>
            <a:r>
              <a:rPr lang="ru-RU" dirty="0" err="1"/>
              <a:t>посадовою</a:t>
            </a:r>
            <a:r>
              <a:rPr lang="ru-RU" dirty="0"/>
              <a:t> особою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але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пов'язану</a:t>
            </a:r>
            <a:r>
              <a:rPr lang="ru-RU" dirty="0"/>
              <a:t> з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експерта</a:t>
            </a:r>
            <a:r>
              <a:rPr lang="ru-RU" dirty="0"/>
              <a:t>, </a:t>
            </a:r>
            <a:r>
              <a:rPr lang="ru-RU" dirty="0" err="1"/>
              <a:t>арбітражного</a:t>
            </a:r>
            <a:r>
              <a:rPr lang="ru-RU" dirty="0"/>
              <a:t> </a:t>
            </a:r>
            <a:r>
              <a:rPr lang="ru-RU" dirty="0" err="1"/>
              <a:t>керуючого</a:t>
            </a:r>
            <a:r>
              <a:rPr lang="ru-RU" dirty="0"/>
              <a:t>, приватного </a:t>
            </a:r>
            <a:r>
              <a:rPr lang="ru-RU" dirty="0" err="1"/>
              <a:t>виконавця</a:t>
            </a:r>
            <a:r>
              <a:rPr lang="ru-RU" dirty="0"/>
              <a:t>, </a:t>
            </a:r>
            <a:r>
              <a:rPr lang="ru-RU" dirty="0" err="1"/>
              <a:t>незалежного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r>
              <a:rPr lang="ru-RU" dirty="0"/>
              <a:t>, члена трудового </a:t>
            </a:r>
            <a:r>
              <a:rPr lang="ru-RU" dirty="0" err="1"/>
              <a:t>арбітражу</a:t>
            </a:r>
            <a:r>
              <a:rPr lang="ru-RU" dirty="0"/>
              <a:t>, </a:t>
            </a:r>
            <a:r>
              <a:rPr lang="ru-RU" dirty="0" err="1"/>
              <a:t>третейського</a:t>
            </a:r>
            <a:r>
              <a:rPr lang="ru-RU" dirty="0"/>
              <a:t> </a:t>
            </a:r>
            <a:r>
              <a:rPr lang="ru-RU" dirty="0" err="1"/>
              <a:t>судді</a:t>
            </a:r>
            <a:r>
              <a:rPr lang="ru-RU" dirty="0"/>
              <a:t> (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),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реєстратором</a:t>
            </a:r>
            <a:r>
              <a:rPr lang="ru-RU" dirty="0"/>
              <a:t>, </a:t>
            </a:r>
            <a:r>
              <a:rPr lang="ru-RU" dirty="0" err="1"/>
              <a:t>суб’єктом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прав,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виконавцем</a:t>
            </a:r>
            <a:r>
              <a:rPr lang="ru-RU" dirty="0"/>
              <a:t>, </a:t>
            </a:r>
            <a:r>
              <a:rPr lang="ru-RU" dirty="0" err="1"/>
              <a:t>приватним</a:t>
            </a:r>
            <a:r>
              <a:rPr lang="ru-RU" dirty="0"/>
              <a:t> </a:t>
            </a:r>
            <a:r>
              <a:rPr lang="ru-RU" dirty="0" err="1"/>
              <a:t>виконавцем</a:t>
            </a:r>
            <a:r>
              <a:rPr lang="ru-RU" dirty="0"/>
              <a:t> з метою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неправомірної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завдало</a:t>
            </a:r>
            <a:r>
              <a:rPr lang="ru-RU" dirty="0"/>
              <a:t> </a:t>
            </a:r>
            <a:r>
              <a:rPr lang="ru-RU" dirty="0" err="1"/>
              <a:t>істотної</a:t>
            </a:r>
            <a:r>
              <a:rPr lang="ru-RU" dirty="0"/>
              <a:t> </a:t>
            </a:r>
            <a:r>
              <a:rPr lang="ru-RU" dirty="0" err="1"/>
              <a:t>шкоди</a:t>
            </a:r>
            <a:r>
              <a:rPr lang="ru-RU" dirty="0"/>
              <a:t> </a:t>
            </a:r>
            <a:r>
              <a:rPr lang="ru-RU" dirty="0" err="1"/>
              <a:t>охоронюваним</a:t>
            </a:r>
            <a:r>
              <a:rPr lang="ru-RU" dirty="0"/>
              <a:t> законом правам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громадським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інтересам</a:t>
            </a:r>
            <a:r>
              <a:rPr lang="ru-RU" dirty="0"/>
              <a:t>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-</a:t>
            </a:r>
          </a:p>
          <a:p>
            <a:r>
              <a:rPr lang="ru-RU" dirty="0" err="1"/>
              <a:t>карається</a:t>
            </a:r>
            <a:r>
              <a:rPr lang="ru-RU" dirty="0"/>
              <a:t> штрафом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до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той </a:t>
            </a:r>
            <a:r>
              <a:rPr lang="ru-RU" dirty="0" err="1"/>
              <a:t>самий</a:t>
            </a:r>
            <a:r>
              <a:rPr lang="ru-RU" dirty="0"/>
              <a:t> строк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на строк до десяти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45318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Те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діяння</a:t>
            </a:r>
            <a:r>
              <a:rPr lang="ru-RU" dirty="0"/>
              <a:t>, </a:t>
            </a:r>
            <a:r>
              <a:rPr lang="ru-RU" dirty="0" err="1"/>
              <a:t>вчинене</a:t>
            </a:r>
            <a:r>
              <a:rPr lang="ru-RU" dirty="0"/>
              <a:t> </a:t>
            </a:r>
            <a:r>
              <a:rPr lang="ru-RU" dirty="0" err="1"/>
              <a:t>стосовно</a:t>
            </a:r>
            <a:r>
              <a:rPr lang="ru-RU" dirty="0"/>
              <a:t> </a:t>
            </a:r>
            <a:r>
              <a:rPr lang="ru-RU" dirty="0" err="1"/>
              <a:t>неповнолітньої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недієздатної</a:t>
            </a:r>
            <a:r>
              <a:rPr lang="ru-RU" dirty="0"/>
              <a:t> особи, особи </a:t>
            </a:r>
            <a:r>
              <a:rPr lang="ru-RU" dirty="0" err="1"/>
              <a:t>похилого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повторно, -</a:t>
            </a:r>
          </a:p>
          <a:p>
            <a:r>
              <a:rPr lang="ru-RU" dirty="0" err="1"/>
              <a:t>карається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до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до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другою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спричинили</a:t>
            </a:r>
            <a:r>
              <a:rPr lang="ru-RU" dirty="0"/>
              <a:t> </a:t>
            </a:r>
            <a:r>
              <a:rPr lang="ru-RU" dirty="0" err="1"/>
              <a:t>тяжкі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, -</a:t>
            </a:r>
          </a:p>
          <a:p>
            <a:r>
              <a:rPr lang="ru-RU" dirty="0" err="1"/>
              <a:t>караються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п’яти</a:t>
            </a:r>
            <a:r>
              <a:rPr lang="ru-RU" dirty="0"/>
              <a:t> до восьми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з </a:t>
            </a:r>
            <a:r>
              <a:rPr lang="ru-RU" dirty="0" err="1"/>
              <a:t>конфіскацією</a:t>
            </a:r>
            <a:r>
              <a:rPr lang="ru-RU" dirty="0"/>
              <a:t> майна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такої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1164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Стаття</a:t>
            </a:r>
            <a:r>
              <a:rPr lang="ru-RU" sz="2800" dirty="0"/>
              <a:t> 368. </a:t>
            </a:r>
            <a:r>
              <a:rPr lang="ru-RU" sz="2800" dirty="0" err="1"/>
              <a:t>Прийняття</a:t>
            </a:r>
            <a:r>
              <a:rPr lang="ru-RU" sz="2800" dirty="0"/>
              <a:t> </a:t>
            </a:r>
            <a:r>
              <a:rPr lang="ru-RU" sz="2800" dirty="0" err="1"/>
              <a:t>пропозиції</a:t>
            </a:r>
            <a:r>
              <a:rPr lang="ru-RU" sz="2800" dirty="0"/>
              <a:t>, </a:t>
            </a:r>
            <a:r>
              <a:rPr lang="ru-RU" sz="2800" dirty="0" err="1"/>
              <a:t>обіцянки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</a:t>
            </a:r>
            <a:r>
              <a:rPr lang="ru-RU" sz="2800" dirty="0" err="1"/>
              <a:t>одержання</a:t>
            </a:r>
            <a:r>
              <a:rPr lang="ru-RU" sz="2800" dirty="0"/>
              <a:t> </a:t>
            </a:r>
            <a:r>
              <a:rPr lang="ru-RU" sz="2800" dirty="0" err="1"/>
              <a:t>неправомірної</a:t>
            </a:r>
            <a:r>
              <a:rPr lang="ru-RU" sz="2800" dirty="0"/>
              <a:t> </a:t>
            </a:r>
            <a:r>
              <a:rPr lang="ru-RU" sz="2800" dirty="0" err="1"/>
              <a:t>вигоди</a:t>
            </a:r>
            <a:r>
              <a:rPr lang="ru-RU" sz="2800" dirty="0"/>
              <a:t> </a:t>
            </a:r>
            <a:r>
              <a:rPr lang="ru-RU" sz="2800" dirty="0" err="1"/>
              <a:t>службовою</a:t>
            </a:r>
            <a:r>
              <a:rPr lang="ru-RU" sz="2800" dirty="0"/>
              <a:t> особою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.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обіцянки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службовою</a:t>
            </a:r>
            <a:r>
              <a:rPr lang="ru-RU" dirty="0"/>
              <a:t> особою </a:t>
            </a:r>
            <a:r>
              <a:rPr lang="ru-RU" dirty="0" err="1"/>
              <a:t>неправомірної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, а так само </a:t>
            </a:r>
            <a:r>
              <a:rPr lang="ru-RU" dirty="0" err="1"/>
              <a:t>прохання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 для себе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третьої</a:t>
            </a:r>
            <a:r>
              <a:rPr lang="ru-RU" dirty="0"/>
              <a:t> особи за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невчинення</a:t>
            </a:r>
            <a:r>
              <a:rPr lang="ru-RU" dirty="0"/>
              <a:t> такою </a:t>
            </a:r>
            <a:r>
              <a:rPr lang="ru-RU" dirty="0" err="1"/>
              <a:t>службовою</a:t>
            </a:r>
            <a:r>
              <a:rPr lang="ru-RU" dirty="0"/>
              <a:t> особою в </a:t>
            </a:r>
            <a:r>
              <a:rPr lang="ru-RU" dirty="0" err="1"/>
              <a:t>інтересах</a:t>
            </a:r>
            <a:r>
              <a:rPr lang="ru-RU" dirty="0"/>
              <a:t> того,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, </a:t>
            </a:r>
            <a:r>
              <a:rPr lang="ru-RU" dirty="0" err="1"/>
              <a:t>обіцяє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неправомірну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в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третьої</a:t>
            </a:r>
            <a:r>
              <a:rPr lang="ru-RU" dirty="0"/>
              <a:t> особи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наданої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службового</a:t>
            </a:r>
            <a:r>
              <a:rPr lang="ru-RU" dirty="0"/>
              <a:t> становища -</a:t>
            </a:r>
          </a:p>
          <a:p>
            <a:r>
              <a:rPr lang="ru-RU" dirty="0" err="1"/>
              <a:t>карається</a:t>
            </a:r>
            <a:r>
              <a:rPr lang="ru-RU" dirty="0"/>
              <a:t> штрафом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до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арештом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до шести </a:t>
            </a:r>
            <a:r>
              <a:rPr lang="ru-RU" dirty="0" err="1"/>
              <a:t>місяців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до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Діяння</a:t>
            </a:r>
            <a:r>
              <a:rPr lang="ru-RU" dirty="0"/>
              <a:t>, </a:t>
            </a:r>
            <a:r>
              <a:rPr lang="ru-RU" dirty="0" err="1"/>
              <a:t>передбачене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предметом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неправомірна</a:t>
            </a:r>
            <a:r>
              <a:rPr lang="ru-RU" dirty="0"/>
              <a:t> </a:t>
            </a:r>
            <a:r>
              <a:rPr lang="ru-RU" dirty="0" err="1"/>
              <a:t>вигода</a:t>
            </a:r>
            <a:r>
              <a:rPr lang="ru-RU" dirty="0"/>
              <a:t> у </a:t>
            </a:r>
            <a:r>
              <a:rPr lang="ru-RU" dirty="0" err="1"/>
              <a:t>значному</a:t>
            </a:r>
            <a:r>
              <a:rPr lang="ru-RU" dirty="0"/>
              <a:t> </a:t>
            </a:r>
            <a:r>
              <a:rPr lang="ru-RU" dirty="0" err="1"/>
              <a:t>розмірі</a:t>
            </a:r>
            <a:r>
              <a:rPr lang="ru-RU" dirty="0"/>
              <a:t>, -</a:t>
            </a:r>
          </a:p>
          <a:p>
            <a:r>
              <a:rPr lang="ru-RU" dirty="0" err="1"/>
              <a:t>карається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до шести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Діяння</a:t>
            </a:r>
            <a:r>
              <a:rPr lang="ru-RU" dirty="0"/>
              <a:t>, </a:t>
            </a:r>
            <a:r>
              <a:rPr lang="ru-RU" dirty="0" err="1"/>
              <a:t>передбачене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другою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предметом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неправомірна</a:t>
            </a:r>
            <a:r>
              <a:rPr lang="ru-RU" dirty="0"/>
              <a:t> </a:t>
            </a:r>
            <a:r>
              <a:rPr lang="ru-RU" dirty="0" err="1"/>
              <a:t>вигода</a:t>
            </a:r>
            <a:r>
              <a:rPr lang="ru-RU" dirty="0"/>
              <a:t> у великому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вчинене</a:t>
            </a:r>
            <a:r>
              <a:rPr lang="ru-RU" dirty="0"/>
              <a:t> </a:t>
            </a:r>
            <a:r>
              <a:rPr lang="ru-RU" dirty="0" err="1"/>
              <a:t>службовою</a:t>
            </a:r>
            <a:r>
              <a:rPr lang="ru-RU" dirty="0"/>
              <a:t> особою, яка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відповідальне</a:t>
            </a:r>
            <a:r>
              <a:rPr lang="ru-RU" dirty="0"/>
              <a:t> становище,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попередньою</a:t>
            </a:r>
            <a:r>
              <a:rPr lang="ru-RU" dirty="0"/>
              <a:t> </a:t>
            </a:r>
            <a:r>
              <a:rPr lang="ru-RU" dirty="0" err="1"/>
              <a:t>змовою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повторно,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поєднане</a:t>
            </a:r>
            <a:r>
              <a:rPr lang="ru-RU" dirty="0"/>
              <a:t> з </a:t>
            </a:r>
            <a:r>
              <a:rPr lang="ru-RU" dirty="0" err="1"/>
              <a:t>вимаганням</a:t>
            </a:r>
            <a:r>
              <a:rPr lang="ru-RU" dirty="0"/>
              <a:t> </a:t>
            </a:r>
            <a:r>
              <a:rPr lang="ru-RU" dirty="0" err="1"/>
              <a:t>неправомірної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, -</a:t>
            </a:r>
          </a:p>
        </p:txBody>
      </p:sp>
    </p:spTree>
    <p:extLst>
      <p:ext uri="{BB962C8B-B14F-4D97-AF65-F5344CB8AC3E}">
        <p14:creationId xmlns:p14="http://schemas.microsoft.com/office/powerpoint/2010/main" val="427652232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4. </a:t>
            </a:r>
            <a:r>
              <a:rPr lang="ru-RU" dirty="0" err="1"/>
              <a:t>Діяння</a:t>
            </a:r>
            <a:r>
              <a:rPr lang="ru-RU" dirty="0"/>
              <a:t>, </a:t>
            </a:r>
            <a:r>
              <a:rPr lang="ru-RU" dirty="0" err="1"/>
              <a:t>передбачене</a:t>
            </a:r>
            <a:r>
              <a:rPr lang="ru-RU" dirty="0"/>
              <a:t> </a:t>
            </a:r>
            <a:r>
              <a:rPr lang="ru-RU" dirty="0" err="1"/>
              <a:t>частинами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, другою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третьою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предметом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неправомірна</a:t>
            </a:r>
            <a:r>
              <a:rPr lang="ru-RU" dirty="0"/>
              <a:t> </a:t>
            </a:r>
            <a:r>
              <a:rPr lang="ru-RU" dirty="0" err="1"/>
              <a:t>вигода</a:t>
            </a:r>
            <a:r>
              <a:rPr lang="ru-RU" dirty="0"/>
              <a:t> в особливо великому </a:t>
            </a:r>
            <a:r>
              <a:rPr lang="ru-RU" dirty="0" err="1"/>
              <a:t>розмірі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вчинене</a:t>
            </a:r>
            <a:r>
              <a:rPr lang="ru-RU" dirty="0"/>
              <a:t> </a:t>
            </a:r>
            <a:r>
              <a:rPr lang="ru-RU" dirty="0" err="1"/>
              <a:t>службовою</a:t>
            </a:r>
            <a:r>
              <a:rPr lang="ru-RU" dirty="0"/>
              <a:t> особою, яка </a:t>
            </a:r>
            <a:r>
              <a:rPr lang="ru-RU" dirty="0" err="1"/>
              <a:t>займає</a:t>
            </a:r>
            <a:r>
              <a:rPr lang="ru-RU" dirty="0"/>
              <a:t> особливо </a:t>
            </a:r>
            <a:r>
              <a:rPr lang="ru-RU" dirty="0" err="1"/>
              <a:t>відповідальне</a:t>
            </a:r>
            <a:r>
              <a:rPr lang="ru-RU" dirty="0"/>
              <a:t> становище, -</a:t>
            </a:r>
          </a:p>
          <a:p>
            <a:r>
              <a:rPr lang="ru-RU" dirty="0" err="1"/>
              <a:t>карається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восьми до </a:t>
            </a:r>
            <a:r>
              <a:rPr lang="ru-RU" dirty="0" err="1"/>
              <a:t>дванадцяти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з </a:t>
            </a:r>
            <a:r>
              <a:rPr lang="ru-RU" dirty="0" err="1"/>
              <a:t>конфіскацією</a:t>
            </a:r>
            <a:r>
              <a:rPr lang="ru-RU" dirty="0"/>
              <a:t> майна.</a:t>
            </a:r>
          </a:p>
          <a:p>
            <a:r>
              <a:rPr lang="ru-RU" dirty="0" err="1"/>
              <a:t>Примітка</a:t>
            </a:r>
            <a:r>
              <a:rPr lang="ru-RU" dirty="0"/>
              <a:t>. 1. </a:t>
            </a:r>
            <a:r>
              <a:rPr lang="ru-RU" dirty="0" err="1"/>
              <a:t>Неправомірною</a:t>
            </a:r>
            <a:r>
              <a:rPr lang="ru-RU" dirty="0"/>
              <a:t> </a:t>
            </a:r>
            <a:r>
              <a:rPr lang="ru-RU" dirty="0" err="1"/>
              <a:t>вигодою</a:t>
            </a:r>
            <a:r>
              <a:rPr lang="ru-RU" dirty="0"/>
              <a:t> в </a:t>
            </a:r>
            <a:r>
              <a:rPr lang="ru-RU" dirty="0" err="1"/>
              <a:t>значному</a:t>
            </a:r>
            <a:r>
              <a:rPr lang="ru-RU" dirty="0"/>
              <a:t>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вигода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сто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неоподатковуваний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у великому </a:t>
            </a:r>
            <a:r>
              <a:rPr lang="ru-RU" dirty="0" err="1"/>
              <a:t>розмірі</a:t>
            </a:r>
            <a:r>
              <a:rPr lang="ru-RU" dirty="0"/>
              <a:t> - </a:t>
            </a:r>
            <a:r>
              <a:rPr lang="ru-RU" dirty="0" err="1"/>
              <a:t>така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двісті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неоподатковуваний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в особливо великому </a:t>
            </a:r>
            <a:r>
              <a:rPr lang="ru-RU" dirty="0" err="1"/>
              <a:t>розмірі</a:t>
            </a:r>
            <a:r>
              <a:rPr lang="ru-RU" dirty="0"/>
              <a:t> - </a:t>
            </a:r>
            <a:r>
              <a:rPr lang="ru-RU" dirty="0" err="1"/>
              <a:t>така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п’ятсот</a:t>
            </a:r>
            <a:r>
              <a:rPr lang="ru-RU" dirty="0"/>
              <a:t> і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неоподатковуваний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231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Стаття</a:t>
            </a:r>
            <a:r>
              <a:rPr lang="ru-RU" dirty="0"/>
              <a:t> 368-2. </a:t>
            </a:r>
            <a:r>
              <a:rPr lang="ru-RU" dirty="0" err="1"/>
              <a:t>Незаконне</a:t>
            </a:r>
            <a:r>
              <a:rPr lang="ru-RU" dirty="0"/>
              <a:t> </a:t>
            </a:r>
            <a:r>
              <a:rPr lang="ru-RU" dirty="0" err="1"/>
              <a:t>збагачення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Статтю 368-2 </a:t>
            </a:r>
            <a:r>
              <a:rPr lang="ru-RU" dirty="0" err="1"/>
              <a:t>визнано</a:t>
            </a:r>
            <a:r>
              <a:rPr lang="ru-RU" dirty="0"/>
              <a:t> такою,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відповідає</a:t>
            </a:r>
            <a:r>
              <a:rPr lang="ru-RU" dirty="0"/>
              <a:t> </a:t>
            </a:r>
            <a:r>
              <a:rPr lang="ru-RU" dirty="0" err="1"/>
              <a:t>Конституції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(є </a:t>
            </a:r>
            <a:r>
              <a:rPr lang="ru-RU" dirty="0" err="1"/>
              <a:t>неконституційною</a:t>
            </a:r>
            <a:r>
              <a:rPr lang="ru-RU" dirty="0"/>
              <a:t>),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Конституційного</a:t>
            </a:r>
            <a:r>
              <a:rPr lang="ru-RU" dirty="0"/>
              <a:t> Суду № 1-р/2019 </a:t>
            </a:r>
            <a:r>
              <a:rPr lang="ru-RU" dirty="0" err="1"/>
              <a:t>від</a:t>
            </a:r>
            <a:r>
              <a:rPr lang="ru-RU" dirty="0"/>
              <a:t> 26.02.2019</a:t>
            </a:r>
          </a:p>
        </p:txBody>
      </p:sp>
    </p:spTree>
    <p:extLst>
      <p:ext uri="{BB962C8B-B14F-4D97-AF65-F5344CB8AC3E}">
        <p14:creationId xmlns:p14="http://schemas.microsoft.com/office/powerpoint/2010/main" val="34961943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Стаття</a:t>
            </a:r>
            <a:r>
              <a:rPr lang="ru-RU" dirty="0"/>
              <a:t> 368-4. </a:t>
            </a:r>
            <a:r>
              <a:rPr lang="ru-RU" dirty="0" err="1"/>
              <a:t>Підкуп</a:t>
            </a:r>
            <a:r>
              <a:rPr lang="ru-RU" dirty="0"/>
              <a:t> особи, яка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обіцянка</a:t>
            </a:r>
            <a:r>
              <a:rPr lang="ru-RU" dirty="0"/>
              <a:t> аудитору, </a:t>
            </a:r>
            <a:r>
              <a:rPr lang="ru-RU" dirty="0" err="1"/>
              <a:t>нотаріусу</a:t>
            </a:r>
            <a:r>
              <a:rPr lang="ru-RU" dirty="0"/>
              <a:t>, </a:t>
            </a:r>
            <a:r>
              <a:rPr lang="ru-RU" dirty="0" err="1"/>
              <a:t>оцінювачу</a:t>
            </a:r>
            <a:r>
              <a:rPr lang="ru-RU" dirty="0"/>
              <a:t>,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, яка не є </a:t>
            </a:r>
            <a:r>
              <a:rPr lang="ru-RU" dirty="0" err="1"/>
              <a:t>державним</a:t>
            </a:r>
            <a:r>
              <a:rPr lang="ru-RU" dirty="0"/>
              <a:t> </a:t>
            </a:r>
            <a:r>
              <a:rPr lang="ru-RU" dirty="0" err="1"/>
              <a:t>службовцем</a:t>
            </a:r>
            <a:r>
              <a:rPr lang="ru-RU" dirty="0"/>
              <a:t>, </a:t>
            </a:r>
            <a:r>
              <a:rPr lang="ru-RU" dirty="0" err="1"/>
              <a:t>посадовою</a:t>
            </a:r>
            <a:r>
              <a:rPr lang="ru-RU" dirty="0"/>
              <a:t> особою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але </a:t>
            </a:r>
            <a:r>
              <a:rPr lang="ru-RU" dirty="0" err="1"/>
              <a:t>провадить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пов’язану</a:t>
            </a:r>
            <a:r>
              <a:rPr lang="ru-RU" dirty="0"/>
              <a:t> з </a:t>
            </a:r>
            <a:r>
              <a:rPr lang="ru-RU" dirty="0" err="1"/>
              <a:t>наданням</a:t>
            </a:r>
            <a:r>
              <a:rPr lang="ru-RU" dirty="0"/>
              <a:t> </a:t>
            </a:r>
            <a:r>
              <a:rPr lang="ru-RU" dirty="0" err="1"/>
              <a:t>публічних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експерта</a:t>
            </a:r>
            <a:r>
              <a:rPr lang="ru-RU" dirty="0"/>
              <a:t>, </a:t>
            </a:r>
            <a:r>
              <a:rPr lang="ru-RU" dirty="0" err="1"/>
              <a:t>арбітражного</a:t>
            </a:r>
            <a:r>
              <a:rPr lang="ru-RU" dirty="0"/>
              <a:t> </a:t>
            </a:r>
            <a:r>
              <a:rPr lang="ru-RU" dirty="0" err="1"/>
              <a:t>керуючого</a:t>
            </a:r>
            <a:r>
              <a:rPr lang="ru-RU" dirty="0"/>
              <a:t>, приватного </a:t>
            </a:r>
            <a:r>
              <a:rPr lang="ru-RU" dirty="0" err="1"/>
              <a:t>виконавця</a:t>
            </a:r>
            <a:r>
              <a:rPr lang="ru-RU" dirty="0"/>
              <a:t>, </a:t>
            </a:r>
            <a:r>
              <a:rPr lang="ru-RU" dirty="0" err="1"/>
              <a:t>незалежного</a:t>
            </a:r>
            <a:r>
              <a:rPr lang="ru-RU" dirty="0"/>
              <a:t> </a:t>
            </a:r>
            <a:r>
              <a:rPr lang="ru-RU" dirty="0" err="1"/>
              <a:t>посередника</a:t>
            </a:r>
            <a:r>
              <a:rPr lang="ru-RU" dirty="0"/>
              <a:t>, члена трудового </a:t>
            </a:r>
            <a:r>
              <a:rPr lang="ru-RU" dirty="0" err="1"/>
              <a:t>арбітражу</a:t>
            </a:r>
            <a:r>
              <a:rPr lang="ru-RU" dirty="0"/>
              <a:t>, </a:t>
            </a:r>
            <a:r>
              <a:rPr lang="ru-RU" dirty="0" err="1"/>
              <a:t>третейського</a:t>
            </a:r>
            <a:r>
              <a:rPr lang="ru-RU" dirty="0"/>
              <a:t> </a:t>
            </a:r>
            <a:r>
              <a:rPr lang="ru-RU" dirty="0" err="1"/>
              <a:t>судді</a:t>
            </a:r>
            <a:r>
              <a:rPr lang="ru-RU" dirty="0"/>
              <a:t> (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),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/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неправомірну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, а так само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прохання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за </a:t>
            </a:r>
            <a:r>
              <a:rPr lang="ru-RU" dirty="0" err="1"/>
              <a:t>вчинення</a:t>
            </a:r>
            <a:r>
              <a:rPr lang="ru-RU" dirty="0"/>
              <a:t> особою, яка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публічні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бездіяльність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наданих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повноважень</a:t>
            </a:r>
            <a:r>
              <a:rPr lang="ru-RU" dirty="0"/>
              <a:t> в </a:t>
            </a:r>
            <a:r>
              <a:rPr lang="ru-RU" dirty="0" err="1"/>
              <a:t>інтересах</a:t>
            </a:r>
            <a:r>
              <a:rPr lang="ru-RU" dirty="0"/>
              <a:t> того,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, </a:t>
            </a:r>
            <a:r>
              <a:rPr lang="ru-RU" dirty="0" err="1"/>
              <a:t>обіцяє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третьої</a:t>
            </a:r>
            <a:r>
              <a:rPr lang="ru-RU" dirty="0"/>
              <a:t> особи -</a:t>
            </a:r>
          </a:p>
          <a:p>
            <a:r>
              <a:rPr lang="ru-RU" dirty="0" err="1"/>
              <a:t>караються</a:t>
            </a:r>
            <a:r>
              <a:rPr lang="ru-RU" dirty="0"/>
              <a:t> штрафом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до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громадськими</a:t>
            </a:r>
            <a:r>
              <a:rPr lang="ru-RU" dirty="0"/>
              <a:t> роботами на строк </a:t>
            </a:r>
            <a:r>
              <a:rPr lang="ru-RU" dirty="0" err="1"/>
              <a:t>від</a:t>
            </a:r>
            <a:r>
              <a:rPr lang="ru-RU" dirty="0"/>
              <a:t> ста до </a:t>
            </a:r>
            <a:r>
              <a:rPr lang="ru-RU" dirty="0" err="1"/>
              <a:t>двохсот</a:t>
            </a:r>
            <a:r>
              <a:rPr lang="ru-RU" dirty="0"/>
              <a:t> годин,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до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той </a:t>
            </a:r>
            <a:r>
              <a:rPr lang="ru-RU" dirty="0" err="1"/>
              <a:t>самий</a:t>
            </a:r>
            <a:r>
              <a:rPr lang="ru-RU" dirty="0"/>
              <a:t> строк.</a:t>
            </a:r>
          </a:p>
          <a:p>
            <a:r>
              <a:rPr lang="ru-RU" dirty="0"/>
              <a:t>2.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вчинені</a:t>
            </a:r>
            <a:r>
              <a:rPr lang="ru-RU" dirty="0"/>
              <a:t> повторно </a:t>
            </a:r>
            <a:r>
              <a:rPr lang="ru-RU" dirty="0" err="1"/>
              <a:t>або</a:t>
            </a:r>
            <a:r>
              <a:rPr lang="ru-RU" dirty="0"/>
              <a:t> за </a:t>
            </a:r>
            <a:r>
              <a:rPr lang="ru-RU" dirty="0" err="1"/>
              <a:t>попередньою</a:t>
            </a:r>
            <a:r>
              <a:rPr lang="ru-RU" dirty="0"/>
              <a:t> </a:t>
            </a:r>
            <a:r>
              <a:rPr lang="ru-RU" dirty="0" err="1"/>
              <a:t>змовою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організованою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, -</a:t>
            </a:r>
          </a:p>
          <a:p>
            <a:r>
              <a:rPr lang="ru-RU" dirty="0" err="1"/>
              <a:t>караються</a:t>
            </a:r>
            <a:r>
              <a:rPr lang="ru-RU" dirty="0"/>
              <a:t> штрафом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до </a:t>
            </a:r>
            <a:r>
              <a:rPr lang="ru-RU" dirty="0" err="1"/>
              <a:t>п’яти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до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той </a:t>
            </a:r>
            <a:r>
              <a:rPr lang="ru-RU" dirty="0" err="1"/>
              <a:t>самий</a:t>
            </a:r>
            <a:r>
              <a:rPr lang="ru-RU" dirty="0"/>
              <a:t> строк.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64744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Стаття</a:t>
            </a:r>
            <a:r>
              <a:rPr lang="ru-RU" dirty="0"/>
              <a:t> 368-5. </a:t>
            </a:r>
            <a:r>
              <a:rPr lang="ru-RU" dirty="0" err="1"/>
              <a:t>Незаконне</a:t>
            </a:r>
            <a:r>
              <a:rPr lang="ru-RU" dirty="0"/>
              <a:t> </a:t>
            </a:r>
            <a:r>
              <a:rPr lang="ru-RU" dirty="0" err="1"/>
              <a:t>збагачення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1. </a:t>
            </a:r>
            <a:r>
              <a:rPr lang="ru-RU" dirty="0" err="1"/>
              <a:t>Набуття</a:t>
            </a:r>
            <a:r>
              <a:rPr lang="ru-RU" dirty="0"/>
              <a:t> особою, </a:t>
            </a:r>
            <a:r>
              <a:rPr lang="ru-RU" dirty="0" err="1"/>
              <a:t>уповноваженою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</a:t>
            </a:r>
            <a:r>
              <a:rPr lang="ru-RU" dirty="0" err="1"/>
              <a:t>активів</a:t>
            </a:r>
            <a:r>
              <a:rPr lang="ru-RU" dirty="0"/>
              <a:t>,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шість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п’ятсот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законні</a:t>
            </a:r>
            <a:r>
              <a:rPr lang="ru-RU" dirty="0"/>
              <a:t> доходи, -</a:t>
            </a:r>
          </a:p>
          <a:p>
            <a:r>
              <a:rPr lang="ru-RU" dirty="0" err="1"/>
              <a:t>карається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п’яти</a:t>
            </a:r>
            <a:r>
              <a:rPr lang="ru-RU" dirty="0"/>
              <a:t> до десяти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позбавленням</a:t>
            </a:r>
            <a:r>
              <a:rPr lang="ru-RU" dirty="0"/>
              <a:t> права </a:t>
            </a:r>
            <a:r>
              <a:rPr lang="ru-RU" dirty="0" err="1"/>
              <a:t>обіймати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посади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займатися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діяльністю</a:t>
            </a:r>
            <a:r>
              <a:rPr lang="ru-RU" dirty="0"/>
              <a:t> на строк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  <a:p>
            <a:r>
              <a:rPr lang="ru-RU" dirty="0" err="1"/>
              <a:t>Примітка</a:t>
            </a:r>
            <a:r>
              <a:rPr lang="ru-RU" dirty="0"/>
              <a:t>. 1. Особами, </a:t>
            </a:r>
            <a:r>
              <a:rPr lang="ru-RU" dirty="0" err="1"/>
              <a:t>уповноваженими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є особи, </a:t>
            </a:r>
            <a:r>
              <a:rPr lang="ru-RU" dirty="0" err="1"/>
              <a:t>зазначені</a:t>
            </a:r>
            <a:r>
              <a:rPr lang="ru-RU" dirty="0"/>
              <a:t> у </a:t>
            </a:r>
            <a:r>
              <a:rPr lang="ru-RU" dirty="0" err="1"/>
              <a:t>пункті</a:t>
            </a:r>
            <a:r>
              <a:rPr lang="ru-RU" dirty="0"/>
              <a:t> 1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3 Закону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".</a:t>
            </a:r>
          </a:p>
          <a:p>
            <a:r>
              <a:rPr lang="ru-RU" dirty="0"/>
              <a:t>2.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набуттям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особою, </a:t>
            </a:r>
            <a:r>
              <a:rPr lang="ru-RU" dirty="0" err="1"/>
              <a:t>уповноваженою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у </a:t>
            </a:r>
            <a:r>
              <a:rPr lang="ru-RU" dirty="0" err="1"/>
              <a:t>власність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у </a:t>
            </a:r>
            <a:r>
              <a:rPr lang="ru-RU" dirty="0" err="1"/>
              <a:t>власність</a:t>
            </a:r>
            <a:r>
              <a:rPr lang="ru-RU" dirty="0"/>
              <a:t> </a:t>
            </a:r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фізичною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юридичною</a:t>
            </a:r>
            <a:r>
              <a:rPr lang="ru-RU" dirty="0"/>
              <a:t> особою, </a:t>
            </a:r>
            <a:r>
              <a:rPr lang="ru-RU" dirty="0" err="1"/>
              <a:t>якщо</a:t>
            </a:r>
            <a:r>
              <a:rPr lang="ru-RU" dirty="0"/>
              <a:t> доведено,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таке</a:t>
            </a:r>
            <a:r>
              <a:rPr lang="ru-RU" dirty="0"/>
              <a:t> </a:t>
            </a:r>
            <a:r>
              <a:rPr lang="ru-RU" dirty="0" err="1"/>
              <a:t>набуття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здійснено</a:t>
            </a:r>
            <a:r>
              <a:rPr lang="ru-RU" dirty="0"/>
              <a:t> за </a:t>
            </a:r>
            <a:r>
              <a:rPr lang="ru-RU" dirty="0" err="1"/>
              <a:t>дорученням</a:t>
            </a:r>
            <a:r>
              <a:rPr lang="ru-RU" dirty="0"/>
              <a:t> особи, </a:t>
            </a:r>
            <a:r>
              <a:rPr lang="ru-RU" dirty="0" err="1"/>
              <a:t>уповноваженої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особа, </a:t>
            </a:r>
            <a:r>
              <a:rPr lang="ru-RU" dirty="0" err="1"/>
              <a:t>уповноважена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, </a:t>
            </a:r>
            <a:r>
              <a:rPr lang="ru-RU" dirty="0" err="1"/>
              <a:t>може</a:t>
            </a:r>
            <a:r>
              <a:rPr lang="ru-RU" dirty="0"/>
              <a:t> прямо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опосередковано</a:t>
            </a:r>
            <a:r>
              <a:rPr lang="ru-RU" dirty="0"/>
              <a:t> </a:t>
            </a:r>
            <a:r>
              <a:rPr lang="ru-RU" dirty="0" err="1"/>
              <a:t>вчиняти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таких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, </a:t>
            </a:r>
            <a:r>
              <a:rPr lang="ru-RU" dirty="0" err="1"/>
              <a:t>тотожні</a:t>
            </a:r>
            <a:r>
              <a:rPr lang="ru-RU" dirty="0"/>
              <a:t> за </a:t>
            </a:r>
            <a:r>
              <a:rPr lang="ru-RU" dirty="0" err="1"/>
              <a:t>змістом</a:t>
            </a:r>
            <a:r>
              <a:rPr lang="ru-RU" dirty="0"/>
              <a:t> </a:t>
            </a:r>
            <a:r>
              <a:rPr lang="ru-RU" dirty="0" err="1"/>
              <a:t>здійсненню</a:t>
            </a:r>
            <a:r>
              <a:rPr lang="ru-RU" dirty="0"/>
              <a:t> права </a:t>
            </a:r>
            <a:r>
              <a:rPr lang="ru-RU" dirty="0" err="1"/>
              <a:t>розпорядження</a:t>
            </a:r>
            <a:r>
              <a:rPr lang="ru-RU" dirty="0"/>
              <a:t> 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309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3. </a:t>
            </a:r>
            <a:r>
              <a:rPr lang="ru-RU" dirty="0" err="1"/>
              <a:t>Під</a:t>
            </a:r>
            <a:r>
              <a:rPr lang="ru-RU" dirty="0"/>
              <a:t> активами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грошові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 (у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готівкові</a:t>
            </a:r>
            <a:r>
              <a:rPr lang="ru-RU" dirty="0"/>
              <a:t> </a:t>
            </a:r>
            <a:r>
              <a:rPr lang="ru-RU" dirty="0" err="1"/>
              <a:t>кошти</a:t>
            </a:r>
            <a:r>
              <a:rPr lang="ru-RU" dirty="0"/>
              <a:t>, </a:t>
            </a:r>
            <a:r>
              <a:rPr lang="ru-RU" dirty="0" err="1"/>
              <a:t>кошти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на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рахунках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на </a:t>
            </a:r>
            <a:r>
              <a:rPr lang="ru-RU" dirty="0" err="1"/>
              <a:t>зберіганні</a:t>
            </a:r>
            <a:r>
              <a:rPr lang="ru-RU" dirty="0"/>
              <a:t> у банках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установах</a:t>
            </a:r>
            <a:r>
              <a:rPr lang="ru-RU" dirty="0"/>
              <a:t>), </a:t>
            </a:r>
            <a:r>
              <a:rPr lang="ru-RU" dirty="0" err="1"/>
              <a:t>інше</a:t>
            </a:r>
            <a:r>
              <a:rPr lang="ru-RU" dirty="0"/>
              <a:t> </a:t>
            </a:r>
            <a:r>
              <a:rPr lang="ru-RU" dirty="0" err="1"/>
              <a:t>майно</a:t>
            </a:r>
            <a:r>
              <a:rPr lang="ru-RU" dirty="0"/>
              <a:t>, </a:t>
            </a:r>
            <a:r>
              <a:rPr lang="ru-RU" dirty="0" err="1"/>
              <a:t>майнові</a:t>
            </a:r>
            <a:r>
              <a:rPr lang="ru-RU" dirty="0"/>
              <a:t> права, </a:t>
            </a:r>
            <a:r>
              <a:rPr lang="ru-RU" dirty="0" err="1"/>
              <a:t>нематеріальні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криптовалюти</a:t>
            </a:r>
            <a:r>
              <a:rPr lang="ru-RU" dirty="0"/>
              <a:t>,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зобов’язань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надані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, </a:t>
            </a:r>
            <a:r>
              <a:rPr lang="ru-RU" dirty="0" err="1"/>
              <a:t>уповноваженій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функцій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самоврядування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законними</a:t>
            </a:r>
            <a:r>
              <a:rPr lang="ru-RU" dirty="0"/>
              <a:t> доходами особи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доходи, </a:t>
            </a:r>
            <a:r>
              <a:rPr lang="ru-RU" dirty="0" err="1"/>
              <a:t>правомірно</a:t>
            </a:r>
            <a:r>
              <a:rPr lang="ru-RU" dirty="0"/>
              <a:t> </a:t>
            </a:r>
            <a:r>
              <a:rPr lang="ru-RU" dirty="0" err="1"/>
              <a:t>отримані</a:t>
            </a:r>
            <a:r>
              <a:rPr lang="ru-RU" dirty="0"/>
              <a:t> особою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законних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визначених</a:t>
            </a:r>
            <a:r>
              <a:rPr lang="ru-RU" dirty="0"/>
              <a:t> пунктами 7 і 8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 46 Закону </a:t>
            </a:r>
            <a:r>
              <a:rPr lang="ru-RU" dirty="0" err="1"/>
              <a:t>України</a:t>
            </a:r>
            <a:r>
              <a:rPr lang="ru-RU" dirty="0"/>
              <a:t> "Про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корупції</a:t>
            </a:r>
            <a:r>
              <a:rPr lang="ru-RU" dirty="0"/>
              <a:t>".</a:t>
            </a:r>
          </a:p>
          <a:p>
            <a:r>
              <a:rPr lang="ru-RU" dirty="0"/>
              <a:t>5. При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вартістю</a:t>
            </a:r>
            <a:r>
              <a:rPr lang="ru-RU" dirty="0"/>
              <a:t> </a:t>
            </a:r>
            <a:r>
              <a:rPr lang="ru-RU" dirty="0" err="1"/>
              <a:t>набутих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та </a:t>
            </a:r>
            <a:r>
              <a:rPr lang="ru-RU" dirty="0" err="1"/>
              <a:t>законними</a:t>
            </a:r>
            <a:r>
              <a:rPr lang="ru-RU" dirty="0"/>
              <a:t> доходами не </a:t>
            </a:r>
            <a:r>
              <a:rPr lang="ru-RU" dirty="0" err="1"/>
              <a:t>враховуються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є предметом </a:t>
            </a:r>
            <a:r>
              <a:rPr lang="ru-RU" dirty="0" err="1"/>
              <a:t>провадження</a:t>
            </a:r>
            <a:r>
              <a:rPr lang="ru-RU" dirty="0"/>
              <a:t> у справах про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активів</a:t>
            </a:r>
            <a:r>
              <a:rPr lang="ru-RU" dirty="0"/>
              <a:t> </a:t>
            </a:r>
            <a:r>
              <a:rPr lang="ru-RU" dirty="0" err="1"/>
              <a:t>необґрунтованими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стягнення</a:t>
            </a:r>
            <a:r>
              <a:rPr lang="ru-RU" dirty="0"/>
              <a:t> в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активи</a:t>
            </a:r>
            <a:r>
              <a:rPr lang="ru-RU" dirty="0"/>
              <a:t>, </a:t>
            </a:r>
            <a:r>
              <a:rPr lang="ru-RU" dirty="0" err="1"/>
              <a:t>стягнуті</a:t>
            </a:r>
            <a:r>
              <a:rPr lang="ru-RU" dirty="0"/>
              <a:t> в </a:t>
            </a:r>
            <a:r>
              <a:rPr lang="ru-RU" dirty="0" err="1"/>
              <a:t>дохід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в рамках такого </a:t>
            </a:r>
            <a:r>
              <a:rPr lang="ru-RU" dirty="0" err="1"/>
              <a:t>провадження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1188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/>
              <a:t>Стаття</a:t>
            </a:r>
            <a:r>
              <a:rPr lang="ru-RU" sz="3600" dirty="0"/>
              <a:t> 369. </a:t>
            </a:r>
            <a:r>
              <a:rPr lang="ru-RU" sz="3600" dirty="0" err="1"/>
              <a:t>Пропозиція</a:t>
            </a:r>
            <a:r>
              <a:rPr lang="ru-RU" sz="3600" dirty="0"/>
              <a:t>, </a:t>
            </a:r>
            <a:r>
              <a:rPr lang="ru-RU" sz="3600" dirty="0" err="1"/>
              <a:t>обіцянка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надання</a:t>
            </a:r>
            <a:r>
              <a:rPr lang="ru-RU" sz="3600" dirty="0"/>
              <a:t> </a:t>
            </a:r>
            <a:r>
              <a:rPr lang="ru-RU" sz="3600" dirty="0" err="1"/>
              <a:t>неправомірної</a:t>
            </a:r>
            <a:r>
              <a:rPr lang="ru-RU" sz="3600" dirty="0"/>
              <a:t> </a:t>
            </a:r>
            <a:r>
              <a:rPr lang="ru-RU" sz="3600" dirty="0" err="1"/>
              <a:t>вигоди</a:t>
            </a:r>
            <a:r>
              <a:rPr lang="ru-RU" sz="3600" dirty="0"/>
              <a:t> </a:t>
            </a:r>
            <a:r>
              <a:rPr lang="ru-RU" sz="3600" dirty="0" err="1"/>
              <a:t>службовій</a:t>
            </a:r>
            <a:r>
              <a:rPr lang="ru-RU" sz="3600" dirty="0"/>
              <a:t> </a:t>
            </a:r>
            <a:r>
              <a:rPr lang="ru-RU" sz="3600" dirty="0" err="1"/>
              <a:t>особі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Пропозиція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обіцянка</a:t>
            </a:r>
            <a:r>
              <a:rPr lang="ru-RU" dirty="0"/>
              <a:t> </a:t>
            </a:r>
            <a:r>
              <a:rPr lang="ru-RU" dirty="0" err="1"/>
              <a:t>службовій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 </a:t>
            </a:r>
            <a:r>
              <a:rPr lang="ru-RU" dirty="0" err="1"/>
              <a:t>неправомірну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, а так само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за </a:t>
            </a:r>
            <a:r>
              <a:rPr lang="ru-RU" dirty="0" err="1"/>
              <a:t>вчинення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невчинення</a:t>
            </a:r>
            <a:r>
              <a:rPr lang="ru-RU" dirty="0"/>
              <a:t> </a:t>
            </a:r>
            <a:r>
              <a:rPr lang="ru-RU" dirty="0" err="1"/>
              <a:t>службовою</a:t>
            </a:r>
            <a:r>
              <a:rPr lang="ru-RU" dirty="0"/>
              <a:t> особою в </a:t>
            </a:r>
            <a:r>
              <a:rPr lang="ru-RU" dirty="0" err="1"/>
              <a:t>інтересах</a:t>
            </a:r>
            <a:r>
              <a:rPr lang="ru-RU" dirty="0"/>
              <a:t> того,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, </a:t>
            </a:r>
            <a:r>
              <a:rPr lang="ru-RU" dirty="0" err="1"/>
              <a:t>обіцяє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, </a:t>
            </a:r>
            <a:r>
              <a:rPr lang="ru-RU" dirty="0" err="1"/>
              <a:t>чи</a:t>
            </a:r>
            <a:r>
              <a:rPr lang="ru-RU" dirty="0"/>
              <a:t> в </a:t>
            </a:r>
            <a:r>
              <a:rPr lang="ru-RU" dirty="0" err="1"/>
              <a:t>інтересах</a:t>
            </a:r>
            <a:r>
              <a:rPr lang="ru-RU" dirty="0"/>
              <a:t> </a:t>
            </a:r>
            <a:r>
              <a:rPr lang="ru-RU" dirty="0" err="1"/>
              <a:t>третьої</a:t>
            </a:r>
            <a:r>
              <a:rPr lang="ru-RU" dirty="0"/>
              <a:t> особи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наданої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службового</a:t>
            </a:r>
            <a:r>
              <a:rPr lang="ru-RU" dirty="0"/>
              <a:t> становища -</a:t>
            </a:r>
          </a:p>
          <a:p>
            <a:r>
              <a:rPr lang="ru-RU" dirty="0" err="1"/>
              <a:t>караються</a:t>
            </a:r>
            <a:r>
              <a:rPr lang="ru-RU" dirty="0"/>
              <a:t> штрафом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до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до </a:t>
            </a:r>
            <a:r>
              <a:rPr lang="ru-RU" dirty="0" err="1"/>
              <a:t>чотирьох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той </a:t>
            </a:r>
            <a:r>
              <a:rPr lang="ru-RU" dirty="0" err="1"/>
              <a:t>самий</a:t>
            </a:r>
            <a:r>
              <a:rPr lang="ru-RU" dirty="0"/>
              <a:t> строк.</a:t>
            </a:r>
          </a:p>
          <a:p>
            <a:r>
              <a:rPr lang="ru-RU" dirty="0"/>
              <a:t>2. </a:t>
            </a:r>
            <a:r>
              <a:rPr lang="ru-RU" dirty="0" err="1"/>
              <a:t>Діяння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вчинені</a:t>
            </a:r>
            <a:r>
              <a:rPr lang="ru-RU" dirty="0"/>
              <a:t> повторно, -</a:t>
            </a:r>
          </a:p>
          <a:p>
            <a:r>
              <a:rPr lang="ru-RU" dirty="0" err="1"/>
              <a:t>караються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до шести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штрафом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п’ятисот</a:t>
            </a:r>
            <a:r>
              <a:rPr lang="ru-RU" dirty="0"/>
              <a:t> до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тисячі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, з </a:t>
            </a:r>
            <a:r>
              <a:rPr lang="ru-RU" dirty="0" err="1"/>
              <a:t>конфіскацією</a:t>
            </a:r>
            <a:r>
              <a:rPr lang="ru-RU" dirty="0"/>
              <a:t> майна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такої</a:t>
            </a:r>
            <a:r>
              <a:rPr lang="ru-RU" dirty="0"/>
              <a:t>.</a:t>
            </a:r>
          </a:p>
          <a:p>
            <a:r>
              <a:rPr lang="ru-RU" dirty="0"/>
              <a:t>3. </a:t>
            </a:r>
            <a:r>
              <a:rPr lang="ru-RU" dirty="0" err="1"/>
              <a:t>Діяння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другою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неправомірна</a:t>
            </a:r>
            <a:r>
              <a:rPr lang="ru-RU" dirty="0"/>
              <a:t> </a:t>
            </a:r>
            <a:r>
              <a:rPr lang="ru-RU" dirty="0" err="1"/>
              <a:t>вигода</a:t>
            </a:r>
            <a:r>
              <a:rPr lang="ru-RU" dirty="0"/>
              <a:t> </a:t>
            </a:r>
            <a:r>
              <a:rPr lang="ru-RU" dirty="0" err="1"/>
              <a:t>надавалася</a:t>
            </a:r>
            <a:r>
              <a:rPr lang="ru-RU" dirty="0"/>
              <a:t> </a:t>
            </a:r>
            <a:r>
              <a:rPr lang="ru-RU" dirty="0" err="1"/>
              <a:t>службовій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, яка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відповідальне</a:t>
            </a:r>
            <a:r>
              <a:rPr lang="ru-RU" dirty="0"/>
              <a:t> становище,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вчинені</a:t>
            </a:r>
            <a:r>
              <a:rPr lang="ru-RU" dirty="0"/>
              <a:t> за </a:t>
            </a:r>
            <a:r>
              <a:rPr lang="ru-RU" dirty="0" err="1"/>
              <a:t>попередньою</a:t>
            </a:r>
            <a:r>
              <a:rPr lang="ru-RU" dirty="0"/>
              <a:t> </a:t>
            </a:r>
            <a:r>
              <a:rPr lang="ru-RU" dirty="0" err="1"/>
              <a:t>змовою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-</a:t>
            </a:r>
          </a:p>
          <a:p>
            <a:r>
              <a:rPr lang="ru-RU" dirty="0" err="1"/>
              <a:t>караються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чотирьох</a:t>
            </a:r>
            <a:r>
              <a:rPr lang="ru-RU" dirty="0"/>
              <a:t> до восьми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майна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такої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Діяння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</a:t>
            </a:r>
            <a:r>
              <a:rPr lang="ru-RU" dirty="0" err="1"/>
              <a:t>частиною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, другою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третьою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неправомірна</a:t>
            </a:r>
            <a:r>
              <a:rPr lang="ru-RU" dirty="0"/>
              <a:t> </a:t>
            </a:r>
            <a:r>
              <a:rPr lang="ru-RU" dirty="0" err="1"/>
              <a:t>вигода</a:t>
            </a:r>
            <a:r>
              <a:rPr lang="ru-RU" dirty="0"/>
              <a:t> </a:t>
            </a:r>
            <a:r>
              <a:rPr lang="ru-RU" dirty="0" err="1"/>
              <a:t>надавалася</a:t>
            </a:r>
            <a:r>
              <a:rPr lang="ru-RU" dirty="0"/>
              <a:t> </a:t>
            </a:r>
            <a:r>
              <a:rPr lang="ru-RU" dirty="0" err="1"/>
              <a:t>службовій</a:t>
            </a:r>
            <a:r>
              <a:rPr lang="ru-RU" dirty="0"/>
              <a:t> </a:t>
            </a:r>
            <a:r>
              <a:rPr lang="ru-RU" dirty="0" err="1"/>
              <a:t>особі</a:t>
            </a:r>
            <a:r>
              <a:rPr lang="ru-RU" dirty="0"/>
              <a:t>, яка </a:t>
            </a:r>
            <a:r>
              <a:rPr lang="ru-RU" dirty="0" err="1"/>
              <a:t>займає</a:t>
            </a:r>
            <a:r>
              <a:rPr lang="ru-RU" dirty="0"/>
              <a:t> особливо </a:t>
            </a:r>
            <a:r>
              <a:rPr lang="ru-RU" dirty="0" err="1"/>
              <a:t>відповідальне</a:t>
            </a:r>
            <a:r>
              <a:rPr lang="ru-RU" dirty="0"/>
              <a:t> становище,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вчинені</a:t>
            </a:r>
            <a:r>
              <a:rPr lang="ru-RU" dirty="0"/>
              <a:t> </a:t>
            </a:r>
            <a:r>
              <a:rPr lang="ru-RU" dirty="0" err="1"/>
              <a:t>організованою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учасником</a:t>
            </a:r>
            <a:r>
              <a:rPr lang="ru-RU" dirty="0"/>
              <a:t>, -</a:t>
            </a:r>
          </a:p>
          <a:p>
            <a:r>
              <a:rPr lang="ru-RU" dirty="0" err="1"/>
              <a:t>караються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п’яти</a:t>
            </a:r>
            <a:r>
              <a:rPr lang="ru-RU" dirty="0"/>
              <a:t> до десяти </a:t>
            </a:r>
            <a:r>
              <a:rPr lang="ru-RU" dirty="0" err="1"/>
              <a:t>років</a:t>
            </a:r>
            <a:r>
              <a:rPr lang="ru-RU" dirty="0"/>
              <a:t> з </a:t>
            </a:r>
            <a:r>
              <a:rPr lang="ru-RU" dirty="0" err="1"/>
              <a:t>конфіскацією</a:t>
            </a:r>
            <a:r>
              <a:rPr lang="ru-RU" dirty="0"/>
              <a:t> майна </a:t>
            </a:r>
            <a:r>
              <a:rPr lang="ru-RU" dirty="0" err="1"/>
              <a:t>або</a:t>
            </a:r>
            <a:r>
              <a:rPr lang="ru-RU" dirty="0"/>
              <a:t> без </a:t>
            </a:r>
            <a:r>
              <a:rPr lang="ru-RU" dirty="0" err="1"/>
              <a:t>такої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8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452719"/>
            <a:ext cx="9258300" cy="5540888"/>
          </a:xfrm>
        </p:spPr>
      </p:pic>
    </p:spTree>
    <p:extLst>
      <p:ext uri="{BB962C8B-B14F-4D97-AF65-F5344CB8AC3E}">
        <p14:creationId xmlns:p14="http://schemas.microsoft.com/office/powerpoint/2010/main" val="25129551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Стаття</a:t>
            </a:r>
            <a:r>
              <a:rPr lang="ru-RU" dirty="0"/>
              <a:t> 369-2. </a:t>
            </a:r>
            <a:r>
              <a:rPr lang="ru-RU" dirty="0" err="1"/>
              <a:t>Зловживання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Пропозиція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обіцянка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неправомірної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вигоди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яка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пропонує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обіцяє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погоджується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за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вигоду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вигоди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вплинути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особою,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уповноваженою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місцевого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самоврядування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караються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штрафом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однієї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чотирьох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мінімумів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обмеженням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строк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п’яти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позбавленням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строк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пропозиції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обіцянки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одержання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неправомірної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вигоди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для себе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третьої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особи за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прийняття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рішення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особою,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уповноваженою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функцій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держави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місцевого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самоврядування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пропозиція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обіцянка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здійснити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надання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такої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вигоди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караються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штрафом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п’яти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тисяч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п’ятисот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неоподатковуваних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мінімумів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доходів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позбавленням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волі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строк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двох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п’яти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87521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Стаття</a:t>
            </a:r>
            <a:r>
              <a:rPr lang="ru-RU" dirty="0"/>
              <a:t> 370. </a:t>
            </a:r>
            <a:r>
              <a:rPr lang="ru-RU" dirty="0" err="1"/>
              <a:t>Провокація</a:t>
            </a:r>
            <a:r>
              <a:rPr lang="ru-RU" dirty="0"/>
              <a:t> </a:t>
            </a:r>
            <a:r>
              <a:rPr lang="ru-RU" dirty="0" err="1"/>
              <a:t>підкупу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Провокація</a:t>
            </a:r>
            <a:r>
              <a:rPr lang="ru-RU" dirty="0"/>
              <a:t> </a:t>
            </a:r>
            <a:r>
              <a:rPr lang="ru-RU" dirty="0" err="1"/>
              <a:t>підкупу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службової</a:t>
            </a:r>
            <a:r>
              <a:rPr lang="ru-RU" dirty="0"/>
              <a:t> особи з </a:t>
            </a:r>
            <a:r>
              <a:rPr lang="ru-RU" dirty="0" err="1"/>
              <a:t>підбурення</a:t>
            </a:r>
            <a:r>
              <a:rPr lang="ru-RU" dirty="0"/>
              <a:t> особи на </a:t>
            </a:r>
            <a:r>
              <a:rPr lang="ru-RU" dirty="0" err="1"/>
              <a:t>пропонування</a:t>
            </a:r>
            <a:r>
              <a:rPr lang="ru-RU" dirty="0"/>
              <a:t>, </a:t>
            </a:r>
            <a:r>
              <a:rPr lang="ru-RU" dirty="0" err="1"/>
              <a:t>обіцянку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неправомірної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, </a:t>
            </a:r>
            <a:r>
              <a:rPr lang="ru-RU" dirty="0" err="1"/>
              <a:t>обіцянки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одержання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вигоди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викрити</a:t>
            </a:r>
            <a:r>
              <a:rPr lang="ru-RU" dirty="0"/>
              <a:t> того,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пропонував</a:t>
            </a:r>
            <a:r>
              <a:rPr lang="ru-RU" dirty="0"/>
              <a:t>, </a:t>
            </a:r>
            <a:r>
              <a:rPr lang="ru-RU" dirty="0" err="1"/>
              <a:t>обіцяв</a:t>
            </a:r>
            <a:r>
              <a:rPr lang="ru-RU" dirty="0"/>
              <a:t>, </a:t>
            </a:r>
            <a:r>
              <a:rPr lang="ru-RU" dirty="0" err="1"/>
              <a:t>надав</a:t>
            </a:r>
            <a:r>
              <a:rPr lang="ru-RU" dirty="0"/>
              <a:t> </a:t>
            </a:r>
            <a:r>
              <a:rPr lang="ru-RU" dirty="0" err="1"/>
              <a:t>неправомірну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прийняв</a:t>
            </a:r>
            <a:r>
              <a:rPr lang="ru-RU" dirty="0"/>
              <a:t> </a:t>
            </a:r>
            <a:r>
              <a:rPr lang="ru-RU" dirty="0" err="1"/>
              <a:t>пропозицію</a:t>
            </a:r>
            <a:r>
              <a:rPr lang="ru-RU" dirty="0"/>
              <a:t>, </a:t>
            </a:r>
            <a:r>
              <a:rPr lang="ru-RU" dirty="0" err="1"/>
              <a:t>обіцянку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одержав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вигоду</a:t>
            </a:r>
            <a:r>
              <a:rPr lang="ru-RU" dirty="0"/>
              <a:t>, -</a:t>
            </a:r>
          </a:p>
          <a:p>
            <a:r>
              <a:rPr lang="ru-RU" dirty="0" err="1"/>
              <a:t>карається</a:t>
            </a:r>
            <a:r>
              <a:rPr lang="ru-RU" dirty="0"/>
              <a:t> </a:t>
            </a:r>
            <a:r>
              <a:rPr lang="ru-RU" dirty="0" err="1"/>
              <a:t>обмеженням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до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до </a:t>
            </a:r>
            <a:r>
              <a:rPr lang="ru-RU" dirty="0" err="1"/>
              <a:t>п'яти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та </a:t>
            </a:r>
            <a:r>
              <a:rPr lang="ru-RU" dirty="0" err="1"/>
              <a:t>зі</a:t>
            </a:r>
            <a:r>
              <a:rPr lang="ru-RU" dirty="0"/>
              <a:t> штрафом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двохсот</a:t>
            </a:r>
            <a:r>
              <a:rPr lang="ru-RU" dirty="0"/>
              <a:t> </a:t>
            </a:r>
            <a:r>
              <a:rPr lang="ru-RU" dirty="0" err="1"/>
              <a:t>п'ятдесяти</a:t>
            </a:r>
            <a:r>
              <a:rPr lang="ru-RU" dirty="0"/>
              <a:t> до </a:t>
            </a:r>
            <a:r>
              <a:rPr lang="ru-RU" dirty="0" err="1"/>
              <a:t>п'ятисот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.</a:t>
            </a:r>
          </a:p>
          <a:p>
            <a:r>
              <a:rPr lang="ru-RU" dirty="0"/>
              <a:t>2. Те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діяння</a:t>
            </a:r>
            <a:r>
              <a:rPr lang="ru-RU" dirty="0"/>
              <a:t>, </a:t>
            </a:r>
            <a:r>
              <a:rPr lang="ru-RU" dirty="0" err="1"/>
              <a:t>вчинене</a:t>
            </a:r>
            <a:r>
              <a:rPr lang="ru-RU" dirty="0"/>
              <a:t> </a:t>
            </a:r>
            <a:r>
              <a:rPr lang="ru-RU" dirty="0" err="1"/>
              <a:t>службовою</a:t>
            </a:r>
            <a:r>
              <a:rPr lang="ru-RU" dirty="0"/>
              <a:t> особою </a:t>
            </a:r>
            <a:r>
              <a:rPr lang="ru-RU" dirty="0" err="1"/>
              <a:t>правоохоронних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, -</a:t>
            </a:r>
          </a:p>
          <a:p>
            <a:r>
              <a:rPr lang="ru-RU" dirty="0" err="1"/>
              <a:t>карається</a:t>
            </a:r>
            <a:r>
              <a:rPr lang="ru-RU" dirty="0"/>
              <a:t> </a:t>
            </a:r>
            <a:r>
              <a:rPr lang="ru-RU" dirty="0" err="1"/>
              <a:t>позбавленням</a:t>
            </a:r>
            <a:r>
              <a:rPr lang="ru-RU" dirty="0"/>
              <a:t> </a:t>
            </a:r>
            <a:r>
              <a:rPr lang="ru-RU" dirty="0" err="1"/>
              <a:t>волі</a:t>
            </a:r>
            <a:r>
              <a:rPr lang="ru-RU" dirty="0"/>
              <a:t> на строк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до семи </a:t>
            </a:r>
            <a:r>
              <a:rPr lang="ru-RU" dirty="0" err="1"/>
              <a:t>років</a:t>
            </a:r>
            <a:r>
              <a:rPr lang="ru-RU" dirty="0"/>
              <a:t> та </a:t>
            </a:r>
            <a:r>
              <a:rPr lang="ru-RU" dirty="0" err="1"/>
              <a:t>зі</a:t>
            </a:r>
            <a:r>
              <a:rPr lang="ru-RU" dirty="0"/>
              <a:t> штрафом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п'ятисот</a:t>
            </a:r>
            <a:r>
              <a:rPr lang="ru-RU" dirty="0"/>
              <a:t> до семисот </a:t>
            </a:r>
            <a:r>
              <a:rPr lang="ru-RU" dirty="0" err="1"/>
              <a:t>п'ятдесяти</a:t>
            </a:r>
            <a:r>
              <a:rPr lang="ru-RU" dirty="0"/>
              <a:t> </a:t>
            </a:r>
            <a:r>
              <a:rPr lang="ru-RU" dirty="0" err="1"/>
              <a:t>неоподатковуваних</a:t>
            </a:r>
            <a:r>
              <a:rPr lang="ru-RU" dirty="0"/>
              <a:t> </a:t>
            </a:r>
            <a:r>
              <a:rPr lang="ru-RU" dirty="0" err="1"/>
              <a:t>мінімумів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/>
              <a:t>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17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tx1"/>
                </a:solidFill>
                <a:latin typeface="PT Sans"/>
              </a:rPr>
              <a:t>15 грудня 2020 Прийнято Закон "Про </a:t>
            </a:r>
            <a:r>
              <a:rPr lang="ru-RU" sz="2400" dirty="0" err="1">
                <a:solidFill>
                  <a:schemeClr val="tx1"/>
                </a:solidFill>
                <a:latin typeface="PT Sans"/>
              </a:rPr>
              <a:t>внесення</a:t>
            </a:r>
            <a:r>
              <a:rPr lang="ru-RU" sz="2400" dirty="0">
                <a:solidFill>
                  <a:schemeClr val="tx1"/>
                </a:solidFill>
                <a:latin typeface="PT Sans"/>
              </a:rPr>
              <a:t> змін до Закону України "Про запобігання корупції" щодо </a:t>
            </a:r>
            <a:r>
              <a:rPr lang="ru-RU" sz="2400" dirty="0" err="1">
                <a:solidFill>
                  <a:schemeClr val="tx1"/>
                </a:solidFill>
                <a:latin typeface="PT Sans"/>
              </a:rPr>
              <a:t>відновлення</a:t>
            </a:r>
            <a:r>
              <a:rPr lang="ru-RU" sz="2400" dirty="0">
                <a:solidFill>
                  <a:schemeClr val="tx1"/>
                </a:solidFill>
                <a:latin typeface="PT Sans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PT Sans"/>
              </a:rPr>
              <a:t>інституційного</a:t>
            </a:r>
            <a:r>
              <a:rPr lang="ru-RU" sz="2400" dirty="0">
                <a:solidFill>
                  <a:schemeClr val="tx1"/>
                </a:solidFill>
                <a:latin typeface="PT Sans"/>
              </a:rPr>
              <a:t> механізму запобігання корупції"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1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Законом </a:t>
            </a:r>
            <a:r>
              <a:rPr lang="ru-RU" dirty="0" err="1"/>
              <a:t>забезпечується</a:t>
            </a:r>
            <a:r>
              <a:rPr lang="ru-RU" dirty="0"/>
              <a:t> </a:t>
            </a:r>
            <a:r>
              <a:rPr lang="ru-RU" dirty="0" err="1"/>
              <a:t>повноцінне</a:t>
            </a:r>
            <a:r>
              <a:rPr lang="ru-RU" dirty="0"/>
              <a:t> функціонування Національного агентства, </a:t>
            </a:r>
            <a:r>
              <a:rPr lang="ru-RU" dirty="0" err="1"/>
              <a:t>наділено</a:t>
            </a:r>
            <a:r>
              <a:rPr lang="ru-RU" dirty="0"/>
              <a:t> його </a:t>
            </a:r>
            <a:r>
              <a:rPr lang="ru-RU" dirty="0" err="1"/>
              <a:t>необхідними</a:t>
            </a:r>
            <a:r>
              <a:rPr lang="ru-RU" dirty="0"/>
              <a:t> </a:t>
            </a:r>
            <a:r>
              <a:rPr lang="ru-RU" dirty="0" err="1"/>
              <a:t>повноваженнями</a:t>
            </a:r>
            <a:r>
              <a:rPr lang="ru-RU" dirty="0"/>
              <a:t> та правами з метою їх реалізації.</a:t>
            </a:r>
          </a:p>
          <a:p>
            <a:pPr fontAlgn="base"/>
            <a:r>
              <a:rPr lang="ru-RU" dirty="0"/>
              <a:t>Законом визначено порядок реагування Національного агентства на виявлення порушень відповідного Закону, виявлення ознак корупційних та пов’язаних з корупцією правопорушень, а також </a:t>
            </a:r>
            <a:r>
              <a:rPr lang="ru-RU" dirty="0" err="1"/>
              <a:t>встановлено</a:t>
            </a:r>
            <a:r>
              <a:rPr lang="ru-RU" dirty="0"/>
              <a:t> деякі особливості такого реагування у разі </a:t>
            </a:r>
            <a:r>
              <a:rPr lang="ru-RU" dirty="0" err="1"/>
              <a:t>вчинення</a:t>
            </a:r>
            <a:r>
              <a:rPr lang="ru-RU" dirty="0"/>
              <a:t> відповідних </a:t>
            </a:r>
            <a:r>
              <a:rPr lang="ru-RU" dirty="0" err="1"/>
              <a:t>діянь</a:t>
            </a:r>
            <a:r>
              <a:rPr lang="ru-RU" dirty="0"/>
              <a:t> </a:t>
            </a:r>
            <a:r>
              <a:rPr lang="ru-RU" dirty="0" err="1"/>
              <a:t>суддями</a:t>
            </a:r>
            <a:r>
              <a:rPr lang="ru-RU" dirty="0"/>
              <a:t> або </a:t>
            </a:r>
            <a:r>
              <a:rPr lang="ru-RU" dirty="0" err="1"/>
              <a:t>суддями</a:t>
            </a:r>
            <a:r>
              <a:rPr lang="ru-RU" dirty="0"/>
              <a:t> Конституційного Суду України.</a:t>
            </a:r>
          </a:p>
          <a:p>
            <a:pPr fontAlgn="base"/>
            <a:r>
              <a:rPr lang="ru-RU" dirty="0"/>
              <a:t>Закон передбачає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цілодобовий</a:t>
            </a:r>
            <a:r>
              <a:rPr lang="ru-RU" dirty="0"/>
              <a:t> доступ до Єдиного державного реєстру </a:t>
            </a:r>
            <a:r>
              <a:rPr lang="ru-RU" dirty="0" err="1"/>
              <a:t>декларацій</a:t>
            </a:r>
            <a:r>
              <a:rPr lang="ru-RU" dirty="0"/>
              <a:t> осіб, </a:t>
            </a:r>
            <a:r>
              <a:rPr lang="ru-RU" dirty="0" err="1"/>
              <a:t>уповноважених</a:t>
            </a:r>
            <a:r>
              <a:rPr lang="ru-RU" dirty="0"/>
              <a:t> на виконання функцій держави або місцевого самоврядування.</a:t>
            </a:r>
          </a:p>
        </p:txBody>
      </p:sp>
    </p:spTree>
    <p:extLst>
      <p:ext uri="{BB962C8B-B14F-4D97-AF65-F5344CB8AC3E}">
        <p14:creationId xmlns:p14="http://schemas.microsoft.com/office/powerpoint/2010/main" val="698335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2086</TotalTime>
  <Words>7869</Words>
  <Application>Microsoft Office PowerPoint</Application>
  <PresentationFormat>Широкий екран</PresentationFormat>
  <Paragraphs>347</Paragraphs>
  <Slides>81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81</vt:i4>
      </vt:variant>
    </vt:vector>
  </HeadingPairs>
  <TitlesOfParts>
    <vt:vector size="89" baseType="lpstr">
      <vt:lpstr>Arial</vt:lpstr>
      <vt:lpstr>Calibri</vt:lpstr>
      <vt:lpstr>Century Gothic</vt:lpstr>
      <vt:lpstr>PT Sans</vt:lpstr>
      <vt:lpstr>Roboto</vt:lpstr>
      <vt:lpstr>Times New Roman</vt:lpstr>
      <vt:lpstr>Wingdings 3</vt:lpstr>
      <vt:lpstr>Ион</vt:lpstr>
      <vt:lpstr>Аналіз антикорупційного законодавства </vt:lpstr>
      <vt:lpstr>Про запобігання корупції</vt:lpstr>
      <vt:lpstr>Статус Національного агентства з питань запобігання корупції</vt:lpstr>
      <vt:lpstr>.</vt:lpstr>
      <vt:lpstr>Презентація PowerPoint</vt:lpstr>
      <vt:lpstr>Презентація PowerPoint</vt:lpstr>
      <vt:lpstr>.</vt:lpstr>
      <vt:lpstr>Презентація PowerPoint</vt:lpstr>
      <vt:lpstr>15 грудня 2020 Прийнято Закон "Про внесення змін до Закону України "Про запобігання корупції" щодо відновлення інституційного механізму запобігання корупції"</vt:lpstr>
      <vt:lpstr>Презентація PowerPoint</vt:lpstr>
      <vt:lpstr>Презентація PowerPoint</vt:lpstr>
      <vt:lpstr>Презентація PowerPoint</vt:lpstr>
      <vt:lpstr>Метою законопроекту є:</vt:lpstr>
      <vt:lpstr>Закон України «Про Національне антикорупційне бюро України» від 14.10.2014 № 1698-VII;</vt:lpstr>
      <vt:lpstr>Закон України «Про прокуратуру» від 14 жовтня 2014 року № 1697-VII</vt:lpstr>
      <vt:lpstr>Закон України Про Вищий антикорупційний суд</vt:lpstr>
      <vt:lpstr>/</vt:lpstr>
      <vt:lpstr>Презентація PowerPoint</vt:lpstr>
      <vt:lpstr>АРМА – Агенство з розвитку та менеджменту активів</vt:lpstr>
      <vt:lpstr>Презентація PowerPoint</vt:lpstr>
      <vt:lpstr>НАЗК у своїй роботі з викривачами користується формулюванням, поданим у Законі України «Про запобігання корупції»</vt:lpstr>
      <vt:lpstr>Проект закону України «Про захист викривачів і розкриття інформації про шкоду або загрозу суспільним інтересам»</vt:lpstr>
      <vt:lpstr>Повідомити інформацію про корупційні порушення можна спеціальними каналами:</vt:lpstr>
      <vt:lpstr>Методичні рекомендації. Щодо організації роботи із повідомленнями про корупцію, внесеними викривачами  ЗАТВЕРДЖЕНО Рішенням Національного агентства з питань запобігання корупції від 06 липня 2017 року № 286  </vt:lpstr>
      <vt:lpstr>.</vt:lpstr>
      <vt:lpstr>Презентація PowerPoint</vt:lpstr>
      <vt:lpstr>Регулярні канали повідомлення про корупцію</vt:lpstr>
      <vt:lpstr>Внутрішні канали</vt:lpstr>
      <vt:lpstr>Презентація PowerPoint</vt:lpstr>
      <vt:lpstr>Національне агентство в разі звернення викривача:</vt:lpstr>
      <vt:lpstr>Права та гарантії захисту викривача (стаття 53-3 Закону України «Про запобігання корупції»)</vt:lpstr>
      <vt:lpstr>Південна Корея </vt:lpstr>
      <vt:lpstr>США</vt:lpstr>
      <vt:lpstr>Ось тільки деякі приклади того, як викривачі корупції запобігли злочину, допомогли країні і заробили при цьому грошей:</vt:lpstr>
      <vt:lpstr>Канада</vt:lpstr>
      <vt:lpstr>Італія</vt:lpstr>
      <vt:lpstr>Японія</vt:lpstr>
      <vt:lpstr>проєкт WikiInvestigation зафіксував перший після набуття чинності закону про захист викривачів тиск на викривача корупції.</vt:lpstr>
      <vt:lpstr>Презентація PowerPoint</vt:lpstr>
      <vt:lpstr>Презентація PowerPoint</vt:lpstr>
      <vt:lpstr>Презентація PowerPoint</vt:lpstr>
      <vt:lpstr>Презентація PowerPoint</vt:lpstr>
      <vt:lpstr>Міжнародні документи з протидії корупції, ратифіковані Україною</vt:lpstr>
      <vt:lpstr>Міжнародні організації проти корупції, членом яких є Україна:</vt:lpstr>
      <vt:lpstr>Індекс сприйняття корупції  (Corruption Perceptions Index, СРІ) </vt:lpstr>
      <vt:lpstr>На початку 2019 року Transparency International Ukraine надала 12 рекомендацій, які б могли покращити показники України в СРІ. Станом на кінець року, було виконано або частково виконано лише 6 з них</vt:lpstr>
      <vt:lpstr>В основу розробки Антикорупційної стратегії покладено такі принципи:</vt:lpstr>
      <vt:lpstr>Презентація PowerPoint</vt:lpstr>
      <vt:lpstr>ЗАПОБІГАННЯ КОРУПЦІЇ У ПРІОРИТЕТНИХ СФЕРАХ </vt:lpstr>
      <vt:lpstr>Механізм реалізації Антикорупційної стратегії</vt:lpstr>
      <vt:lpstr>Моніторинг реалізації Антикорупційної стратегії</vt:lpstr>
      <vt:lpstr>Презентація PowerPoint</vt:lpstr>
      <vt:lpstr>Обмеження щодо одержання подарунків</vt:lpstr>
      <vt:lpstr>Презентація PowerPoint</vt:lpstr>
      <vt:lpstr>Особи, уповноважені на виконання функцій держави або місцевого самоврядування, прирівняні до них особи у разі надходження пропозиції щодо неправомірної вигоди або подарунка, незважаючи на приватні інтереси, зобов’язані невідкладно вжити таких заходів:</vt:lpstr>
      <vt:lpstr>Обмеження щодо сумісництва та суміщення з іншими видами діяльності</vt:lpstr>
      <vt:lpstr>Обмеження після припинення діяльності, пов’язаної з виконанням функцій держави, місцевого самоврядування</vt:lpstr>
      <vt:lpstr>Обмеження щодо використання службових повноважень чи свого становища</vt:lpstr>
      <vt:lpstr>АДМІНІСТРАТИВНІ ПРАВОПОРУШЕННЯ, ПОВ’ЯЗАНІ З КОРУПЦІЄЮ</vt:lpstr>
      <vt:lpstr>Стаття 172-5. Порушення встановлених законом обмежень щодо одержання подарунків</vt:lpstr>
      <vt:lpstr>Порушення вимог фінансового контролю</vt:lpstr>
      <vt:lpstr>Презентація PowerPoint</vt:lpstr>
      <vt:lpstr>Стаття 172-7. Порушення вимог щодо запобігання та врегулювання конфлікту інтересів</vt:lpstr>
      <vt:lpstr>Стаття 172-8. Незаконне використання інформації, що стала відома особі у зв’язку з виконанням службових або інших визначених законом повноважень</vt:lpstr>
      <vt:lpstr>Стаття 172-8-1. Порушення встановлених законом обмежень після припинення повноважень члена Національної комісії, що здійснює державне регулювання у сферах енергетики та комунальних послуг</vt:lpstr>
      <vt:lpstr>Стаття 172-9. Невжиття заходів щодо протидії корупції</vt:lpstr>
      <vt:lpstr>Стаття 172-9-1. Порушення заборони розміщення ставок на спорт, пов’язаних з маніпулюванням офіційним спортивним змаганням</vt:lpstr>
      <vt:lpstr>КРИМІНАЛЬНІ ПРАВОПОРУШЕННЯ У СФЕРІ СЛУЖБОВОЇ ДІЯЛЬНОСТІ ТА ПРОФЕСІЙНОЇ ДІЯЛЬНОСТІ, ПОВ'ЯЗАНОЇ З НАДАННЯМ ПУБЛІЧНИХ ПОСЛУГ </vt:lpstr>
      <vt:lpstr>Стаття 364. Зловживання владою або службовим становищем</vt:lpstr>
      <vt:lpstr>Презентація PowerPoint</vt:lpstr>
      <vt:lpstr>Стаття 365-2. Зловживання повноваженнями особами, які надають публічні послуги</vt:lpstr>
      <vt:lpstr>Презентація PowerPoint</vt:lpstr>
      <vt:lpstr>Стаття 368. Прийняття пропозиції, обіцянки або одержання неправомірної вигоди службовою особою</vt:lpstr>
      <vt:lpstr>Презентація PowerPoint</vt:lpstr>
      <vt:lpstr>Стаття 368-2. Незаконне збагачення  </vt:lpstr>
      <vt:lpstr>Стаття 368-4. Підкуп особи, яка надає публічні послуги</vt:lpstr>
      <vt:lpstr>Стаття 368-5. Незаконне збагачення</vt:lpstr>
      <vt:lpstr>Презентація PowerPoint</vt:lpstr>
      <vt:lpstr>Стаття 369. Пропозиція, обіцянка або надання неправомірної вигоди службовій особі</vt:lpstr>
      <vt:lpstr>Стаття 369-2. Зловживання впливом</vt:lpstr>
      <vt:lpstr>Стаття 370. Провокація підкупу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Аналіз антикорупційного законодавства. Відповідальність за корупційні</dc:title>
  <dc:creator>User</dc:creator>
  <cp:lastModifiedBy>mz</cp:lastModifiedBy>
  <cp:revision>51</cp:revision>
  <dcterms:created xsi:type="dcterms:W3CDTF">2020-10-24T09:47:38Z</dcterms:created>
  <dcterms:modified xsi:type="dcterms:W3CDTF">2023-04-04T09:01:11Z</dcterms:modified>
</cp:coreProperties>
</file>