
<file path=[Content_Types].xml><?xml version="1.0" encoding="utf-8"?>
<Types xmlns="http://schemas.openxmlformats.org/package/2006/content-types">
  <Default Extension="jpeg" ContentType="image/jpeg"/>
  <Default Extension="png" ContentType="image/png"/>
  <Default Extension="wmv" ContentType="video/x-ms-wmv"/>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83" r:id="rId5"/>
    <p:sldId id="258" r:id="rId6"/>
    <p:sldId id="261" r:id="rId7"/>
    <p:sldId id="260" r:id="rId8"/>
    <p:sldId id="294" r:id="rId9"/>
    <p:sldId id="293" r:id="rId10"/>
    <p:sldId id="262" r:id="rId11"/>
    <p:sldId id="265" r:id="rId12"/>
    <p:sldId id="266" r:id="rId13"/>
    <p:sldId id="263" r:id="rId14"/>
    <p:sldId id="280" r:id="rId15"/>
    <p:sldId id="267" r:id="rId16"/>
    <p:sldId id="279" r:id="rId17"/>
    <p:sldId id="268" r:id="rId18"/>
    <p:sldId id="270" r:id="rId19"/>
    <p:sldId id="271" r:id="rId20"/>
    <p:sldId id="272" r:id="rId21"/>
    <p:sldId id="273" r:id="rId22"/>
    <p:sldId id="274" r:id="rId23"/>
    <p:sldId id="275" r:id="rId24"/>
    <p:sldId id="300" r:id="rId25"/>
    <p:sldId id="276" r:id="rId26"/>
    <p:sldId id="287" r:id="rId27"/>
    <p:sldId id="288" r:id="rId28"/>
    <p:sldId id="289" r:id="rId29"/>
    <p:sldId id="290" r:id="rId30"/>
    <p:sldId id="291" r:id="rId31"/>
    <p:sldId id="277" r:id="rId32"/>
    <p:sldId id="278" r:id="rId33"/>
    <p:sldId id="292" r:id="rId34"/>
    <p:sldId id="269" r:id="rId35"/>
    <p:sldId id="299" r:id="rId36"/>
    <p:sldId id="281" r:id="rId37"/>
    <p:sldId id="282" r:id="rId38"/>
  </p:sldIdLst>
  <p:sldSz cx="12192000" cy="6858000"/>
  <p:notesSz cx="6889750" cy="1001839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8002"/>
    <a:srgbClr val="FCA9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91" autoAdjust="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7AC47F4-BCD5-435C-986B-C6F29CE6CF19}"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3689C9-F56F-4658-B89D-20DE9C51E149}" type="slidenum">
              <a:rPr lang="en-GB" smtClean="0"/>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07AC47F4-BCD5-435C-986B-C6F29CE6CF19}"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3689C9-F56F-4658-B89D-20DE9C51E149}" type="slidenum">
              <a:rPr lang="en-GB" smtClean="0"/>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07AC47F4-BCD5-435C-986B-C6F29CE6CF19}"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3689C9-F56F-4658-B89D-20DE9C51E149}" type="slidenum">
              <a:rPr lang="en-GB" smtClean="0"/>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07AC47F4-BCD5-435C-986B-C6F29CE6CF19}"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3689C9-F56F-4658-B89D-20DE9C51E149}" type="slidenum">
              <a:rPr lang="en-GB" smtClean="0"/>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07AC47F4-BCD5-435C-986B-C6F29CE6CF19}"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3689C9-F56F-4658-B89D-20DE9C51E149}" type="slidenum">
              <a:rPr lang="en-GB" smtClean="0"/>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p:txBody>
          <a:bodyPr/>
          <a:lstStyle/>
          <a:p>
            <a:fld id="{07AC47F4-BCD5-435C-986B-C6F29CE6CF19}"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3689C9-F56F-4658-B89D-20DE9C51E149}" type="slidenum">
              <a:rPr lang="en-GB" smtClean="0"/>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Date Placeholder 6"/>
          <p:cNvSpPr>
            <a:spLocks noGrp="1"/>
          </p:cNvSpPr>
          <p:nvPr>
            <p:ph type="dt" sz="half" idx="10"/>
          </p:nvPr>
        </p:nvSpPr>
        <p:spPr/>
        <p:txBody>
          <a:bodyPr/>
          <a:lstStyle/>
          <a:p>
            <a:fld id="{07AC47F4-BCD5-435C-986B-C6F29CE6CF19}" type="datetimeFigureOut">
              <a:rPr lang="en-GB" smtClean="0"/>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03689C9-F56F-4658-B89D-20DE9C51E149}" type="slidenum">
              <a:rPr lang="en-GB" smtClean="0"/>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7AC47F4-BCD5-435C-986B-C6F29CE6CF19}" type="datetimeFigureOut">
              <a:rPr lang="en-GB" smtClean="0"/>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03689C9-F56F-4658-B89D-20DE9C51E149}" type="slidenum">
              <a:rPr lang="en-GB" smtClean="0"/>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C47F4-BCD5-435C-986B-C6F29CE6CF19}" type="datetimeFigureOut">
              <a:rPr lang="en-GB" smtClean="0"/>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03689C9-F56F-4658-B89D-20DE9C51E149}" type="slidenum">
              <a:rPr lang="en-GB" smtClean="0"/>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07AC47F4-BCD5-435C-986B-C6F29CE6CF19}"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3689C9-F56F-4658-B89D-20DE9C51E149}" type="slidenum">
              <a:rPr lang="en-GB" smtClean="0"/>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07AC47F4-BCD5-435C-986B-C6F29CE6CF19}"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3689C9-F56F-4658-B89D-20DE9C51E149}" type="slidenum">
              <a:rPr lang="en-GB" smtClean="0"/>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C47F4-BCD5-435C-986B-C6F29CE6CF19}" type="datetimeFigureOut">
              <a:rPr lang="en-GB" smtClean="0"/>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689C9-F56F-4658-B89D-20DE9C51E149}" type="slidenum">
              <a:rPr lang="en-GB" smtClean="0"/>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png"/><Relationship Id="rId2" Type="http://schemas.microsoft.com/office/2007/relationships/media" Target="../media/media1.wmv"/><Relationship Id="rId1" Type="http://schemas.openxmlformats.org/officeDocument/2006/relationships/video" Target="../media/media1.wmv"/></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microsoft.com/office/2007/relationships/media" Target="../media/media2.wmv"/><Relationship Id="rId1" Type="http://schemas.openxmlformats.org/officeDocument/2006/relationships/video" Target="../media/media2.wm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3.mp4"/><Relationship Id="rId1" Type="http://schemas.openxmlformats.org/officeDocument/2006/relationships/video" Target="../media/media3.mp4"/></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microsoft.com/office/2007/relationships/media" Target="../media/media4.wmv"/><Relationship Id="rId1" Type="http://schemas.openxmlformats.org/officeDocument/2006/relationships/video" Target="../media/media4.wmv"/></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png"/><Relationship Id="rId2" Type="http://schemas.microsoft.com/office/2007/relationships/media" Target="../media/media5.wmv"/><Relationship Id="rId1" Type="http://schemas.openxmlformats.org/officeDocument/2006/relationships/video" Target="../media/media5.wm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hyperlink" Target="http://www.richard4english.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latin typeface="Times New Roman" panose="02020603050405020304" pitchFamily="18" charset="0"/>
                <a:cs typeface="Times New Roman" panose="02020603050405020304" pitchFamily="18" charset="0"/>
              </a:rPr>
              <a:t>RICHARD 4 ENGLISH</a:t>
            </a:r>
            <a:endParaRPr lang="en-GB"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r>
              <a:rPr lang="en-GB" dirty="0">
                <a:latin typeface="Times New Roman" panose="02020603050405020304" pitchFamily="18" charset="0"/>
                <a:cs typeface="Times New Roman" panose="02020603050405020304" pitchFamily="18" charset="0"/>
              </a:rPr>
              <a:t>NO FEAR, NO FRILLS</a:t>
            </a:r>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ENGLISH TIPS FOR ENTHUSIASTS </a:t>
            </a:r>
            <a:endParaRPr lang="en-GB"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080009" cy="1460500"/>
          </a:xfrm>
        </p:spPr>
        <p:txBody>
          <a:bodyPr>
            <a:normAutofit fontScale="90000"/>
          </a:bodyPr>
          <a:lstStyle/>
          <a:p>
            <a:r>
              <a:rPr lang="en-GB" sz="3600" b="1" dirty="0">
                <a:solidFill>
                  <a:srgbClr val="FE8002"/>
                </a:solidFill>
                <a:latin typeface="Open Sans" panose="020B0606030504020204" pitchFamily="34" charset="0"/>
                <a:ea typeface="Open Sans" panose="020B0606030504020204" pitchFamily="34" charset="0"/>
                <a:cs typeface="Open Sans" panose="020B0606030504020204" pitchFamily="34" charset="0"/>
              </a:rPr>
              <a:t>QUESTION: WHAT IS THE MOST </a:t>
            </a:r>
            <a:br>
              <a:rPr lang="en-GB" sz="3600" b="1" dirty="0">
                <a:solidFill>
                  <a:srgbClr val="FE8002"/>
                </a:solidFill>
                <a:latin typeface="Open Sans" panose="020B0606030504020204" pitchFamily="34" charset="0"/>
                <a:ea typeface="Open Sans" panose="020B0606030504020204" pitchFamily="34" charset="0"/>
                <a:cs typeface="Open Sans" panose="020B0606030504020204" pitchFamily="34" charset="0"/>
              </a:rPr>
            </a:br>
            <a:r>
              <a:rPr lang="en-GB" sz="3600" b="1" dirty="0">
                <a:solidFill>
                  <a:srgbClr val="FE8002"/>
                </a:solidFill>
                <a:latin typeface="Open Sans" panose="020B0606030504020204" pitchFamily="34" charset="0"/>
                <a:ea typeface="Open Sans" panose="020B0606030504020204" pitchFamily="34" charset="0"/>
                <a:cs typeface="Open Sans" panose="020B0606030504020204" pitchFamily="34" charset="0"/>
              </a:rPr>
              <a:t>IMPORTANT ASPECT OF GOOD ENGLISH? IS IT:</a:t>
            </a:r>
            <a:endParaRPr lang="en-GB" sz="3600"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1825625"/>
            <a:ext cx="10080009" cy="4351338"/>
          </a:xfrm>
        </p:spPr>
        <p:txBody>
          <a:bodyPr>
            <a:normAutofit/>
          </a:bodyPr>
          <a:lstStyle/>
          <a:p>
            <a:pPr marL="0" indent="0">
              <a:buNone/>
            </a:pPr>
            <a:r>
              <a:rPr lang="en-GB" b="1" dirty="0">
                <a:latin typeface="Open Sans" panose="020B0606030504020204" pitchFamily="34" charset="0"/>
                <a:ea typeface="Open Sans" panose="020B0606030504020204" pitchFamily="34" charset="0"/>
                <a:cs typeface="Open Sans" panose="020B0606030504020204" pitchFamily="34" charset="0"/>
              </a:rPr>
              <a:t>Grammar?</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b="1" dirty="0">
                <a:latin typeface="Open Sans" panose="020B0606030504020204" pitchFamily="34" charset="0"/>
                <a:ea typeface="Open Sans" panose="020B0606030504020204" pitchFamily="34" charset="0"/>
                <a:cs typeface="Open Sans" panose="020B0606030504020204" pitchFamily="34" charset="0"/>
              </a:rPr>
              <a:t>Vocabulary?</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b="1" dirty="0">
                <a:latin typeface="Open Sans" panose="020B0606030504020204" pitchFamily="34" charset="0"/>
                <a:ea typeface="Open Sans" panose="020B0606030504020204" pitchFamily="34" charset="0"/>
                <a:cs typeface="Open Sans" panose="020B0606030504020204" pitchFamily="34" charset="0"/>
              </a:rPr>
              <a:t>Syntax?</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b="1" dirty="0">
                <a:latin typeface="Open Sans" panose="020B0606030504020204" pitchFamily="34" charset="0"/>
                <a:ea typeface="Open Sans" panose="020B0606030504020204" pitchFamily="34" charset="0"/>
                <a:cs typeface="Open Sans" panose="020B0606030504020204" pitchFamily="34" charset="0"/>
              </a:rPr>
              <a:t>Pronunciation?</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b="1" dirty="0">
                <a:latin typeface="Open Sans" panose="020B0606030504020204" pitchFamily="34" charset="0"/>
                <a:ea typeface="Open Sans" panose="020B0606030504020204" pitchFamily="34" charset="0"/>
                <a:cs typeface="Open Sans" panose="020B0606030504020204" pitchFamily="34" charset="0"/>
              </a:rPr>
              <a:t>Accent?</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b="1" dirty="0">
                <a:latin typeface="Open Sans" panose="020B0606030504020204" pitchFamily="34" charset="0"/>
                <a:ea typeface="Open Sans" panose="020B0606030504020204" pitchFamily="34" charset="0"/>
                <a:cs typeface="Open Sans" panose="020B0606030504020204" pitchFamily="34" charset="0"/>
              </a:rPr>
              <a:t>Something else?</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b="1" dirty="0">
                <a:latin typeface="Open Sans" panose="020B0606030504020204" pitchFamily="34" charset="0"/>
                <a:ea typeface="Open Sans" panose="020B0606030504020204" pitchFamily="34" charset="0"/>
                <a:cs typeface="Open Sans" panose="020B0606030504020204" pitchFamily="34" charset="0"/>
              </a:rPr>
              <a:t>The answer is: ________________</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9600" dirty="0">
                <a:solidFill>
                  <a:srgbClr val="002060"/>
                </a:solidFill>
                <a:latin typeface="Algerian" panose="04020705040A02060702" pitchFamily="82" charset="0"/>
              </a:rPr>
              <a:t>INTONATION</a:t>
            </a:r>
            <a:endParaRPr lang="en-GB" sz="9600" dirty="0">
              <a:solidFill>
                <a:srgbClr val="002060"/>
              </a:solidFill>
              <a:latin typeface="Algerian" panose="04020705040A02060702" pitchFamily="82" charset="0"/>
            </a:endParaRPr>
          </a:p>
        </p:txBody>
      </p:sp>
      <p:sp>
        <p:nvSpPr>
          <p:cNvPr id="3" name="Subtitle 2"/>
          <p:cNvSpPr>
            <a:spLocks noGrp="1"/>
          </p:cNvSpPr>
          <p:nvPr>
            <p:ph type="subTitle" idx="1"/>
          </p:nvPr>
        </p:nvSpPr>
        <p:spPr/>
        <p:txBody>
          <a:bodyPr/>
          <a:lstStyle/>
          <a:p>
            <a:endParaRPr lang="en-GB" dirty="0"/>
          </a:p>
          <a:p>
            <a:r>
              <a:rPr lang="en-GB" b="1" dirty="0">
                <a:latin typeface="Berlin Sans FB Demi" panose="020E0802020502020306" pitchFamily="34" charset="0"/>
              </a:rPr>
              <a:t>WHAT YOU DO WITH YOUR VOICE IS THE MOST IMPORTANT THING FOR MAKING SURE PEOPLE KNOW EXACTLY WHAT YOU WANT OR MEAN</a:t>
            </a:r>
            <a:endParaRPr lang="en-GB" b="1" dirty="0">
              <a:latin typeface="Berlin Sans FB Demi" panose="020E0802020502020306"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EEN1957">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421255" y="592455"/>
            <a:ext cx="7348855" cy="5353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normAutofit/>
          </a:bodyPr>
          <a:lstStyle/>
          <a:p>
            <a:pPr algn="ctr"/>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DEFINITELY, NOT THE QUEEN’S ENGLISH!</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LondonBoy">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3338830" y="1922780"/>
            <a:ext cx="5683885" cy="3789045"/>
          </a:xfr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566667"/>
            <a:ext cx="7227627" cy="1325563"/>
          </a:xfrm>
        </p:spPr>
        <p:txBody>
          <a:bodyPr>
            <a:normAutofit/>
          </a:bodyPr>
          <a:lstStyle/>
          <a:p>
            <a:r>
              <a:rPr lang="en-GB" sz="4000" b="1" dirty="0">
                <a:solidFill>
                  <a:srgbClr val="FE8002"/>
                </a:solidFill>
                <a:latin typeface="Open Sans" panose="020B0606030504020204" pitchFamily="34" charset="0"/>
                <a:ea typeface="Open Sans" panose="020B0606030504020204" pitchFamily="34" charset="0"/>
                <a:cs typeface="Open Sans" panose="020B0606030504020204" pitchFamily="34" charset="0"/>
              </a:rPr>
              <a:t>THE IMPORTANCE OF INTONATION IN ENGLISH</a:t>
            </a:r>
            <a:endParaRPr lang="en-GB" sz="4000"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Content Placeholder 6"/>
          <p:cNvSpPr>
            <a:spLocks noGrp="1"/>
          </p:cNvSpPr>
          <p:nvPr>
            <p:ph idx="1"/>
          </p:nvPr>
        </p:nvSpPr>
        <p:spPr>
          <a:xfrm>
            <a:off x="838200" y="2303297"/>
            <a:ext cx="10515600" cy="4351338"/>
          </a:xfrm>
        </p:spPr>
        <p:txBody>
          <a:bodyPr>
            <a:normAutofit/>
          </a:bodyPr>
          <a:lstStyle/>
          <a:p>
            <a:pPr marL="0" indent="0">
              <a:lnSpc>
                <a:spcPct val="100000"/>
              </a:lnSpc>
              <a:spcBef>
                <a:spcPts val="1800"/>
              </a:spcBef>
              <a:buNone/>
            </a:pPr>
            <a:r>
              <a:rPr lang="en-GB" b="1" dirty="0">
                <a:latin typeface="Open Sans" panose="020B0606030504020204" pitchFamily="34" charset="0"/>
                <a:ea typeface="Open Sans" panose="020B0606030504020204" pitchFamily="34" charset="0"/>
                <a:cs typeface="Open Sans" panose="020B0606030504020204" pitchFamily="34" charset="0"/>
              </a:rPr>
              <a:t>If the parts of speech and vocabulary are the meat and drink of English, then intonation is the seasoning, the spice, the colour and the flavour. Without it, there is nothing but a bland and tasteless dish.</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spcBef>
                <a:spcPts val="1800"/>
              </a:spcBef>
              <a:buNone/>
            </a:pPr>
            <a:r>
              <a:rPr lang="en-GB" b="1" dirty="0">
                <a:latin typeface="Open Sans" panose="020B0606030504020204" pitchFamily="34" charset="0"/>
                <a:ea typeface="Open Sans" panose="020B0606030504020204" pitchFamily="34" charset="0"/>
                <a:cs typeface="Open Sans" panose="020B0606030504020204" pitchFamily="34" charset="0"/>
              </a:rPr>
              <a:t>Why do we speak?</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spcBef>
                <a:spcPts val="1800"/>
              </a:spcBef>
              <a:buNone/>
            </a:pPr>
            <a:r>
              <a:rPr lang="en-GB" b="1" dirty="0">
                <a:latin typeface="Open Sans" panose="020B0606030504020204" pitchFamily="34" charset="0"/>
                <a:ea typeface="Open Sans" panose="020B0606030504020204" pitchFamily="34" charset="0"/>
                <a:cs typeface="Open Sans" panose="020B0606030504020204" pitchFamily="34" charset="0"/>
              </a:rPr>
              <a:t>How we listen to English?</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spcBef>
                <a:spcPts val="1800"/>
              </a:spcBef>
              <a:buNone/>
            </a:pPr>
            <a:r>
              <a:rPr lang="en-GB" b="1" dirty="0">
                <a:latin typeface="Open Sans" panose="020B0606030504020204" pitchFamily="34" charset="0"/>
                <a:ea typeface="Open Sans" panose="020B0606030504020204" pitchFamily="34" charset="0"/>
                <a:cs typeface="Open Sans" panose="020B0606030504020204" pitchFamily="34" charset="0"/>
              </a:rPr>
              <a:t>How to make your words count?</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PRONUNCIATION</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1989399"/>
            <a:ext cx="10515600" cy="4351338"/>
          </a:xfrm>
        </p:spPr>
        <p:txBody>
          <a:bodyPr>
            <a:normAutofit/>
          </a:bodyPr>
          <a:lstStyle/>
          <a:p>
            <a:pPr>
              <a:spcBef>
                <a:spcPts val="1200"/>
              </a:spcBef>
            </a:pPr>
            <a:r>
              <a:rPr lang="en-GB" sz="2400" b="1" dirty="0">
                <a:latin typeface="Open Sans" panose="020B0606030504020204" pitchFamily="34" charset="0"/>
                <a:ea typeface="Open Sans" panose="020B0606030504020204" pitchFamily="34" charset="0"/>
                <a:cs typeface="Open Sans" panose="020B0606030504020204" pitchFamily="34" charset="0"/>
              </a:rPr>
              <a:t>Mouth mobility</a:t>
            </a:r>
            <a:endParaRPr lang="en-GB" sz="2400" b="1" dirty="0">
              <a:latin typeface="Open Sans" panose="020B0606030504020204" pitchFamily="34" charset="0"/>
              <a:ea typeface="Open Sans" panose="020B0606030504020204" pitchFamily="34" charset="0"/>
              <a:cs typeface="Open Sans" panose="020B0606030504020204" pitchFamily="34" charset="0"/>
            </a:endParaRPr>
          </a:p>
          <a:p>
            <a:pPr>
              <a:spcBef>
                <a:spcPts val="1200"/>
              </a:spcBef>
            </a:pPr>
            <a:r>
              <a:rPr lang="en-GB" sz="2400" b="1" dirty="0">
                <a:latin typeface="Open Sans" panose="020B0606030504020204" pitchFamily="34" charset="0"/>
                <a:ea typeface="Open Sans" panose="020B0606030504020204" pitchFamily="34" charset="0"/>
                <a:cs typeface="Open Sans" panose="020B0606030504020204" pitchFamily="34" charset="0"/>
              </a:rPr>
              <a:t>Smiley people speak better English, ship and sheep</a:t>
            </a:r>
            <a:endParaRPr lang="en-GB" sz="2400" b="1" dirty="0">
              <a:latin typeface="Open Sans" panose="020B0606030504020204" pitchFamily="34" charset="0"/>
              <a:ea typeface="Open Sans" panose="020B0606030504020204" pitchFamily="34" charset="0"/>
              <a:cs typeface="Open Sans" panose="020B0606030504020204" pitchFamily="34" charset="0"/>
            </a:endParaRPr>
          </a:p>
          <a:p>
            <a:pPr>
              <a:spcBef>
                <a:spcPts val="1200"/>
              </a:spcBef>
            </a:pPr>
            <a:r>
              <a:rPr lang="en-GB" sz="2400" b="1" dirty="0">
                <a:latin typeface="Open Sans" panose="020B0606030504020204" pitchFamily="34" charset="0"/>
                <a:ea typeface="Open Sans" panose="020B0606030504020204" pitchFamily="34" charset="0"/>
                <a:cs typeface="Open Sans" panose="020B0606030504020204" pitchFamily="34" charset="0"/>
              </a:rPr>
              <a:t>Where does your voice come from</a:t>
            </a:r>
            <a:endParaRPr lang="en-GB" sz="2400" b="1" dirty="0">
              <a:latin typeface="Open Sans" panose="020B0606030504020204" pitchFamily="34" charset="0"/>
              <a:ea typeface="Open Sans" panose="020B0606030504020204" pitchFamily="34" charset="0"/>
              <a:cs typeface="Open Sans" panose="020B0606030504020204" pitchFamily="34" charset="0"/>
            </a:endParaRPr>
          </a:p>
          <a:p>
            <a:pPr>
              <a:spcBef>
                <a:spcPts val="1200"/>
              </a:spcBef>
            </a:pPr>
            <a:r>
              <a:rPr lang="en-GB" sz="2400" b="1" dirty="0">
                <a:latin typeface="Open Sans" panose="020B0606030504020204" pitchFamily="34" charset="0"/>
                <a:ea typeface="Open Sans" panose="020B0606030504020204" pitchFamily="34" charset="0"/>
                <a:cs typeface="Open Sans" panose="020B0606030504020204" pitchFamily="34" charset="0"/>
              </a:rPr>
              <a:t>Get that tension in your lips</a:t>
            </a:r>
            <a:endParaRPr lang="en-GB" sz="2400" b="1" dirty="0">
              <a:latin typeface="Open Sans" panose="020B0606030504020204" pitchFamily="34" charset="0"/>
              <a:ea typeface="Open Sans" panose="020B0606030504020204" pitchFamily="34" charset="0"/>
              <a:cs typeface="Open Sans" panose="020B0606030504020204" pitchFamily="34" charset="0"/>
            </a:endParaRPr>
          </a:p>
          <a:p>
            <a:pPr>
              <a:spcBef>
                <a:spcPts val="1200"/>
              </a:spcBef>
            </a:pPr>
            <a:r>
              <a:rPr lang="en-GB" sz="2400" b="1" dirty="0">
                <a:latin typeface="Open Sans" panose="020B0606030504020204" pitchFamily="34" charset="0"/>
                <a:ea typeface="Open Sans" panose="020B0606030504020204" pitchFamily="34" charset="0"/>
                <a:cs typeface="Open Sans" panose="020B0606030504020204" pitchFamily="34" charset="0"/>
              </a:rPr>
              <a:t>Force the air out, don’t let it just fall</a:t>
            </a:r>
            <a:endParaRPr lang="en-GB" sz="2400" b="1" dirty="0">
              <a:latin typeface="Open Sans" panose="020B0606030504020204" pitchFamily="34" charset="0"/>
              <a:ea typeface="Open Sans" panose="020B0606030504020204" pitchFamily="34" charset="0"/>
              <a:cs typeface="Open Sans" panose="020B0606030504020204" pitchFamily="34" charset="0"/>
            </a:endParaRPr>
          </a:p>
          <a:p>
            <a:pPr>
              <a:spcBef>
                <a:spcPts val="1200"/>
              </a:spcBef>
            </a:pPr>
            <a:r>
              <a:rPr lang="en-GB" sz="2400" b="1" dirty="0">
                <a:latin typeface="Open Sans" panose="020B0606030504020204" pitchFamily="34" charset="0"/>
                <a:ea typeface="Open Sans" panose="020B0606030504020204" pitchFamily="34" charset="0"/>
                <a:cs typeface="Open Sans" panose="020B0606030504020204" pitchFamily="34" charset="0"/>
              </a:rPr>
              <a:t>Long syllables are short, short syllables are very, very short</a:t>
            </a:r>
            <a:endParaRPr lang="en-GB" sz="2400" b="1" dirty="0">
              <a:latin typeface="Open Sans" panose="020B0606030504020204" pitchFamily="34" charset="0"/>
              <a:ea typeface="Open Sans" panose="020B0606030504020204" pitchFamily="34" charset="0"/>
              <a:cs typeface="Open Sans" panose="020B0606030504020204" pitchFamily="34" charset="0"/>
            </a:endParaRPr>
          </a:p>
          <a:p>
            <a:pPr>
              <a:spcBef>
                <a:spcPts val="1200"/>
              </a:spcBef>
            </a:pPr>
            <a:r>
              <a:rPr lang="en-GB" sz="2400" b="1" dirty="0">
                <a:latin typeface="Open Sans" panose="020B0606030504020204" pitchFamily="34" charset="0"/>
                <a:ea typeface="Open Sans" panose="020B0606030504020204" pitchFamily="34" charset="0"/>
                <a:cs typeface="Open Sans" panose="020B0606030504020204" pitchFamily="34" charset="0"/>
              </a:rPr>
              <a:t>Shwa “ə” </a:t>
            </a:r>
            <a:r>
              <a:rPr lang="en-GB" sz="2400" b="1" dirty="0" err="1">
                <a:latin typeface="Open Sans" panose="020B0606030504020204" pitchFamily="34" charset="0"/>
                <a:ea typeface="Open Sans" panose="020B0606030504020204" pitchFamily="34" charset="0"/>
                <a:cs typeface="Open Sans" panose="020B0606030504020204" pitchFamily="34" charset="0"/>
              </a:rPr>
              <a:t>bananə</a:t>
            </a:r>
            <a:r>
              <a:rPr lang="en-GB" sz="2400" b="1" dirty="0">
                <a:latin typeface="Open Sans" panose="020B0606030504020204" pitchFamily="34" charset="0"/>
                <a:ea typeface="Open Sans" panose="020B0606030504020204" pitchFamily="34" charset="0"/>
                <a:cs typeface="Open Sans" panose="020B0606030504020204" pitchFamily="34" charset="0"/>
              </a:rPr>
              <a:t> BUT </a:t>
            </a:r>
            <a:r>
              <a:rPr lang="en-GB" sz="2400" b="1" dirty="0" err="1">
                <a:latin typeface="Open Sans" panose="020B0606030504020204" pitchFamily="34" charset="0"/>
                <a:ea typeface="Open Sans" panose="020B0606030504020204" pitchFamily="34" charset="0"/>
                <a:cs typeface="Open Sans" panose="020B0606030504020204" pitchFamily="34" charset="0"/>
              </a:rPr>
              <a:t>banane</a:t>
            </a:r>
            <a:r>
              <a:rPr lang="en-GB" sz="2400" b="1" u="sng"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r</a:t>
            </a:r>
            <a:r>
              <a:rPr lang="en-GB" sz="2400" b="1" dirty="0" err="1">
                <a:latin typeface="Open Sans" panose="020B0606030504020204" pitchFamily="34" charset="0"/>
                <a:ea typeface="Open Sans" panose="020B0606030504020204" pitchFamily="34" charset="0"/>
                <a:cs typeface="Open Sans" panose="020B0606030504020204" pitchFamily="34" charset="0"/>
              </a:rPr>
              <a:t>ice</a:t>
            </a:r>
            <a:r>
              <a:rPr lang="en-GB" sz="2400" b="1" dirty="0">
                <a:latin typeface="Open Sans" panose="020B0606030504020204" pitchFamily="34" charset="0"/>
                <a:ea typeface="Open Sans" panose="020B0606030504020204" pitchFamily="34" charset="0"/>
                <a:cs typeface="Open Sans" panose="020B0606030504020204" pitchFamily="34" charset="0"/>
              </a:rPr>
              <a:t>-cream. This is part of…</a:t>
            </a:r>
            <a:endParaRPr lang="en-GB" sz="2400" b="1" dirty="0">
              <a:latin typeface="Open Sans" panose="020B0606030504020204" pitchFamily="34" charset="0"/>
              <a:ea typeface="Open Sans" panose="020B0606030504020204" pitchFamily="34" charset="0"/>
              <a:cs typeface="Open Sans" panose="020B0606030504020204" pitchFamily="34" charset="0"/>
            </a:endParaRPr>
          </a:p>
          <a:p>
            <a:pPr>
              <a:spcBef>
                <a:spcPts val="1200"/>
              </a:spcBef>
            </a:pPr>
            <a:r>
              <a:rPr lang="en-GB" sz="2400" b="1" dirty="0">
                <a:latin typeface="Open Sans" panose="020B0606030504020204" pitchFamily="34" charset="0"/>
                <a:ea typeface="Open Sans" panose="020B0606030504020204" pitchFamily="34" charset="0"/>
                <a:cs typeface="Open Sans" panose="020B0606030504020204" pitchFamily="34" charset="0"/>
              </a:rPr>
              <a:t>Connected Speech </a:t>
            </a:r>
            <a:r>
              <a:rPr lang="en-GB" sz="2400" b="1" dirty="0" err="1">
                <a:latin typeface="Open Sans" panose="020B0606030504020204" pitchFamily="34" charset="0"/>
                <a:ea typeface="Open Sans" panose="020B0606030504020204" pitchFamily="34" charset="0"/>
                <a:cs typeface="Open Sans" panose="020B0606030504020204" pitchFamily="34" charset="0"/>
              </a:rPr>
              <a:t>Go</a:t>
            </a:r>
            <a:r>
              <a:rPr lang="en-GB" sz="24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w</a:t>
            </a:r>
            <a:r>
              <a:rPr lang="en-GB" sz="2400" b="1" dirty="0" err="1">
                <a:latin typeface="Open Sans" panose="020B0606030504020204" pitchFamily="34" charset="0"/>
                <a:ea typeface="Open Sans" panose="020B0606030504020204" pitchFamily="34" charset="0"/>
                <a:cs typeface="Open Sans" panose="020B0606030504020204" pitchFamily="34" charset="0"/>
              </a:rPr>
              <a:t>away</a:t>
            </a:r>
            <a:r>
              <a:rPr lang="en-GB" sz="2400" b="1" dirty="0">
                <a:latin typeface="Open Sans" panose="020B0606030504020204" pitchFamily="34" charset="0"/>
                <a:ea typeface="Open Sans" panose="020B0606030504020204" pitchFamily="34" charset="0"/>
                <a:cs typeface="Open Sans" panose="020B0606030504020204" pitchFamily="34" charset="0"/>
              </a:rPr>
              <a:t>, </a:t>
            </a:r>
            <a:r>
              <a:rPr lang="en-GB" sz="2400" b="1" dirty="0" err="1">
                <a:latin typeface="Open Sans" panose="020B0606030504020204" pitchFamily="34" charset="0"/>
                <a:ea typeface="Open Sans" panose="020B0606030504020204" pitchFamily="34" charset="0"/>
                <a:cs typeface="Open Sans" panose="020B0606030504020204" pitchFamily="34" charset="0"/>
              </a:rPr>
              <a:t>Djə</a:t>
            </a:r>
            <a:r>
              <a:rPr lang="en-GB" sz="2400" b="1" dirty="0">
                <a:latin typeface="Open Sans" panose="020B0606030504020204" pitchFamily="34" charset="0"/>
                <a:ea typeface="Open Sans" panose="020B0606030504020204" pitchFamily="34" charset="0"/>
                <a:cs typeface="Open Sans" panose="020B0606030504020204" pitchFamily="34" charset="0"/>
              </a:rPr>
              <a:t> </a:t>
            </a:r>
            <a:r>
              <a:rPr lang="en-GB" sz="2400" b="1" dirty="0" err="1">
                <a:latin typeface="Open Sans" panose="020B0606030504020204" pitchFamily="34" charset="0"/>
                <a:ea typeface="Open Sans" panose="020B0606030504020204" pitchFamily="34" charset="0"/>
                <a:cs typeface="Open Sans" panose="020B0606030504020204" pitchFamily="34" charset="0"/>
              </a:rPr>
              <a:t>wanna</a:t>
            </a:r>
            <a:r>
              <a:rPr lang="en-GB" sz="2400" b="1" dirty="0">
                <a:latin typeface="Open Sans" panose="020B0606030504020204" pitchFamily="34" charset="0"/>
                <a:ea typeface="Open Sans" panose="020B0606030504020204" pitchFamily="34" charset="0"/>
                <a:cs typeface="Open Sans" panose="020B0606030504020204" pitchFamily="34" charset="0"/>
              </a:rPr>
              <a:t> coffee?</a:t>
            </a:r>
            <a:endParaRPr lang="en-GB" sz="24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rgbClr val="FE8002"/>
                </a:solidFill>
                <a:latin typeface="Open Sans" panose="020B0606030504020204" pitchFamily="34" charset="0"/>
                <a:ea typeface="Open Sans" panose="020B0606030504020204" pitchFamily="34" charset="0"/>
                <a:cs typeface="Open Sans" panose="020B0606030504020204" pitchFamily="34" charset="0"/>
              </a:rPr>
              <a:t>A Thousand Hairy Savages, Spike Milligan</a:t>
            </a:r>
            <a:endParaRPr lang="en-GB" sz="3600"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4"/>
          <p:cNvSpPr>
            <a:spLocks noGrp="1"/>
          </p:cNvSpPr>
          <p:nvPr>
            <p:ph idx="1"/>
          </p:nvPr>
        </p:nvSpPr>
        <p:spPr/>
        <p:txBody>
          <a:bodyPr>
            <a:normAutofit/>
          </a:bodyPr>
          <a:lstStyle/>
          <a:p>
            <a:pPr marL="0" indent="0" algn="ctr">
              <a:buNone/>
            </a:pPr>
            <a:br>
              <a:rPr lang="en-GB" sz="2400" dirty="0"/>
            </a:br>
            <a:br>
              <a:rPr lang="en-GB" sz="2400" dirty="0"/>
            </a:br>
            <a:r>
              <a:rPr lang="en-GB" sz="3600" b="1" dirty="0">
                <a:latin typeface="Open Sans" panose="020B0606030504020204" pitchFamily="34" charset="0"/>
                <a:ea typeface="Open Sans" panose="020B0606030504020204" pitchFamily="34" charset="0"/>
                <a:cs typeface="Open Sans" panose="020B0606030504020204" pitchFamily="34" charset="0"/>
              </a:rPr>
              <a:t>A Thousand hairy savages</a:t>
            </a:r>
            <a:br>
              <a:rPr lang="en-GB" sz="3600" b="1" dirty="0">
                <a:latin typeface="Open Sans" panose="020B0606030504020204" pitchFamily="34" charset="0"/>
                <a:ea typeface="Open Sans" panose="020B0606030504020204" pitchFamily="34" charset="0"/>
                <a:cs typeface="Open Sans" panose="020B0606030504020204" pitchFamily="34" charset="0"/>
              </a:rPr>
            </a:br>
            <a:r>
              <a:rPr lang="en-GB" sz="3600" b="1" dirty="0">
                <a:latin typeface="Open Sans" panose="020B0606030504020204" pitchFamily="34" charset="0"/>
                <a:ea typeface="Open Sans" panose="020B0606030504020204" pitchFamily="34" charset="0"/>
                <a:cs typeface="Open Sans" panose="020B0606030504020204" pitchFamily="34" charset="0"/>
              </a:rPr>
              <a:t>Sitting down to lunch</a:t>
            </a:r>
            <a:br>
              <a:rPr lang="en-GB" sz="3600" b="1" dirty="0">
                <a:latin typeface="Open Sans" panose="020B0606030504020204" pitchFamily="34" charset="0"/>
                <a:ea typeface="Open Sans" panose="020B0606030504020204" pitchFamily="34" charset="0"/>
                <a:cs typeface="Open Sans" panose="020B0606030504020204" pitchFamily="34" charset="0"/>
              </a:rPr>
            </a:br>
            <a:r>
              <a:rPr lang="en-GB" sz="3600" b="1" dirty="0">
                <a:latin typeface="Open Sans" panose="020B0606030504020204" pitchFamily="34" charset="0"/>
                <a:ea typeface="Open Sans" panose="020B0606030504020204" pitchFamily="34" charset="0"/>
                <a:cs typeface="Open Sans" panose="020B0606030504020204" pitchFamily="34" charset="0"/>
              </a:rPr>
              <a:t>Gobble, gobble, gulp, gulp</a:t>
            </a:r>
            <a:br>
              <a:rPr lang="en-GB" sz="3600" b="1" dirty="0">
                <a:latin typeface="Open Sans" panose="020B0606030504020204" pitchFamily="34" charset="0"/>
                <a:ea typeface="Open Sans" panose="020B0606030504020204" pitchFamily="34" charset="0"/>
                <a:cs typeface="Open Sans" panose="020B0606030504020204" pitchFamily="34" charset="0"/>
              </a:rPr>
            </a:br>
            <a:r>
              <a:rPr lang="en-GB" sz="3600" b="1" dirty="0">
                <a:latin typeface="Open Sans" panose="020B0606030504020204" pitchFamily="34" charset="0"/>
                <a:ea typeface="Open Sans" panose="020B0606030504020204" pitchFamily="34" charset="0"/>
                <a:cs typeface="Open Sans" panose="020B0606030504020204" pitchFamily="34" charset="0"/>
              </a:rPr>
              <a:t>Munch, munch, munch.</a:t>
            </a:r>
            <a:br>
              <a:rPr lang="en-GB" sz="3600" b="1" dirty="0">
                <a:latin typeface="Open Sans" panose="020B0606030504020204" pitchFamily="34" charset="0"/>
                <a:ea typeface="Open Sans" panose="020B0606030504020204" pitchFamily="34" charset="0"/>
                <a:cs typeface="Open Sans" panose="020B0606030504020204" pitchFamily="34" charset="0"/>
              </a:rPr>
            </a:br>
            <a:endParaRPr lang="en-GB" sz="36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WHAT DOES A NATIVE SPEAKER SAY?</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3285935"/>
            <a:ext cx="10515600" cy="917575"/>
          </a:xfrm>
        </p:spPr>
        <p:txBody>
          <a:bodyPr/>
          <a:lstStyle/>
          <a:p>
            <a:pPr marL="0" indent="0" algn="ctr">
              <a:buNone/>
            </a:pPr>
            <a:r>
              <a:rPr lang="en-GB" b="1" dirty="0">
                <a:latin typeface="Open Sans" panose="020B0606030504020204" pitchFamily="34" charset="0"/>
                <a:ea typeface="Open Sans" panose="020B0606030504020204" pitchFamily="34" charset="0"/>
                <a:cs typeface="Open Sans" panose="020B0606030504020204" pitchFamily="34" charset="0"/>
              </a:rPr>
              <a:t>Yesterday, I went to the supermarket, and I bought some French bread, some Irish Cheese and a bottle of red wine</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dirty="0"/>
          </a:p>
          <a:p>
            <a:pPr marL="0" indent="0">
              <a:buNone/>
            </a:pPr>
            <a:endParaRPr lang="en-GB"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8773"/>
            <a:ext cx="10616821" cy="1325563"/>
          </a:xfrm>
        </p:spPr>
        <p:txBody>
          <a:bodyPr/>
          <a:lstStyle/>
          <a:p>
            <a:pPr algn="ctr"/>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WHAT DOES A NATIVE SPEAKER HEAR?</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88810" y="2999333"/>
            <a:ext cx="10515600" cy="1340656"/>
          </a:xfrm>
        </p:spPr>
        <p:txBody>
          <a:bodyPr>
            <a:normAutofit/>
          </a:bodyPr>
          <a:lstStyle/>
          <a:p>
            <a:pPr marL="0" indent="0" algn="ctr">
              <a:buNone/>
            </a:pPr>
            <a:r>
              <a:rPr lang="en-GB" sz="3200" b="1" dirty="0">
                <a:latin typeface="Open Sans" panose="020B0606030504020204" pitchFamily="34" charset="0"/>
                <a:ea typeface="Open Sans" panose="020B0606030504020204" pitchFamily="34" charset="0"/>
                <a:cs typeface="Open Sans" panose="020B0606030504020204" pitchFamily="34" charset="0"/>
              </a:rPr>
              <a:t>Yesterday, supermarket, French bread, Irish cheese, red wine</a:t>
            </a:r>
            <a:endParaRPr lang="en-GB" sz="32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CHANGE THE INTONATION, </a:t>
            </a:r>
            <a:b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br>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CHANGE THE EMPHASIS</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3299584"/>
            <a:ext cx="6722660" cy="4351338"/>
          </a:xfrm>
        </p:spPr>
        <p:txBody>
          <a:bodyPr/>
          <a:lstStyle/>
          <a:p>
            <a:pPr marL="0" indent="0">
              <a:buNone/>
            </a:pPr>
            <a:r>
              <a:rPr lang="en-GB" b="1" dirty="0">
                <a:latin typeface="Open Sans" panose="020B0606030504020204" pitchFamily="34" charset="0"/>
                <a:ea typeface="Open Sans" panose="020B0606030504020204" pitchFamily="34" charset="0"/>
                <a:cs typeface="Open Sans" panose="020B0606030504020204" pitchFamily="34" charset="0"/>
              </a:rPr>
              <a:t>My brother plays the violin in the kitchen every Thursday evening</a:t>
            </a:r>
            <a:endParaRPr lang="en-GB" b="1"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05750" y="2232203"/>
            <a:ext cx="3448050" cy="3429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WHO IS RICHARD?</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p:txBody>
          <a:bodyPr>
            <a:noAutofit/>
          </a:bodyPr>
          <a:lstStyle/>
          <a:p>
            <a:pPr>
              <a:lnSpc>
                <a:spcPct val="150000"/>
              </a:lnSpc>
            </a:pPr>
            <a:r>
              <a:rPr lang="en-GB" sz="1600" b="1" dirty="0">
                <a:latin typeface="Open Sans" panose="020B0606030504020204" pitchFamily="34" charset="0"/>
                <a:ea typeface="Open Sans" panose="020B0606030504020204" pitchFamily="34" charset="0"/>
                <a:cs typeface="Open Sans" panose="020B0606030504020204" pitchFamily="34" charset="0"/>
              </a:rPr>
              <a:t>BORN ENGLAND 1966</a:t>
            </a:r>
            <a:endParaRPr lang="en-GB" sz="1600" b="1"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GB" sz="1600" b="1" dirty="0">
                <a:latin typeface="Open Sans" panose="020B0606030504020204" pitchFamily="34" charset="0"/>
                <a:ea typeface="Open Sans" panose="020B0606030504020204" pitchFamily="34" charset="0"/>
                <a:cs typeface="Open Sans" panose="020B0606030504020204" pitchFamily="34" charset="0"/>
              </a:rPr>
              <a:t>BROUGHT UP IN LINCOLNSHIRE</a:t>
            </a:r>
            <a:endParaRPr lang="en-GB" sz="1600" b="1"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GB" sz="1600" b="1" dirty="0">
                <a:latin typeface="Open Sans" panose="020B0606030504020204" pitchFamily="34" charset="0"/>
                <a:ea typeface="Open Sans" panose="020B0606030504020204" pitchFamily="34" charset="0"/>
                <a:cs typeface="Open Sans" panose="020B0606030504020204" pitchFamily="34" charset="0"/>
              </a:rPr>
              <a:t>UNIVERSITY OF EDINBURGH, MASTERS DEGREE IN RUSSIAN LANGUAGE AND LITERATURE</a:t>
            </a:r>
            <a:endParaRPr lang="en-GB" sz="1600" b="1"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GB" sz="1600" b="1" dirty="0">
                <a:latin typeface="Open Sans" panose="020B0606030504020204" pitchFamily="34" charset="0"/>
                <a:ea typeface="Open Sans" panose="020B0606030504020204" pitchFamily="34" charset="0"/>
                <a:cs typeface="Open Sans" panose="020B0606030504020204" pitchFamily="34" charset="0"/>
              </a:rPr>
              <a:t>CELTA TEACHING QUALIFICATION</a:t>
            </a:r>
            <a:endParaRPr lang="en-GB" sz="1600" b="1"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GB" sz="1600" b="1" dirty="0">
                <a:latin typeface="Open Sans" panose="020B0606030504020204" pitchFamily="34" charset="0"/>
                <a:ea typeface="Open Sans" panose="020B0606030504020204" pitchFamily="34" charset="0"/>
                <a:cs typeface="Open Sans" panose="020B0606030504020204" pitchFamily="34" charset="0"/>
              </a:rPr>
              <a:t>SPEAK RUSSIAN, FRENCH AND SPANISH, LEARNING OTHERS!</a:t>
            </a:r>
            <a:endParaRPr lang="en-GB" sz="1600" b="1"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GB" sz="1600" b="1" dirty="0">
                <a:latin typeface="Open Sans" panose="020B0606030504020204" pitchFamily="34" charset="0"/>
                <a:ea typeface="Open Sans" panose="020B0606030504020204" pitchFamily="34" charset="0"/>
                <a:cs typeface="Open Sans" panose="020B0606030504020204" pitchFamily="34" charset="0"/>
              </a:rPr>
              <a:t>20 YEARS IN INTERNATIONAL BUSINESS</a:t>
            </a:r>
            <a:endParaRPr lang="en-GB" sz="1600" b="1"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GB" sz="1600" b="1" dirty="0">
                <a:latin typeface="Open Sans" panose="020B0606030504020204" pitchFamily="34" charset="0"/>
                <a:ea typeface="Open Sans" panose="020B0606030504020204" pitchFamily="34" charset="0"/>
                <a:cs typeface="Open Sans" panose="020B0606030504020204" pitchFamily="34" charset="0"/>
              </a:rPr>
              <a:t>TEACHING FOR 15 YEARS</a:t>
            </a:r>
            <a:endParaRPr lang="en-GB" sz="1600" b="1"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GB" sz="1600" b="1" dirty="0">
                <a:latin typeface="Open Sans" panose="020B0606030504020204" pitchFamily="34" charset="0"/>
                <a:ea typeface="Open Sans" panose="020B0606030504020204" pitchFamily="34" charset="0"/>
                <a:cs typeface="Open Sans" panose="020B0606030504020204" pitchFamily="34" charset="0"/>
              </a:rPr>
              <a:t>VISITED 90 COUNTRIES AND LIVED IN 16</a:t>
            </a:r>
            <a:endParaRPr lang="en-GB" sz="1600" b="1"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GB" sz="1600" b="1" dirty="0">
                <a:latin typeface="Open Sans" panose="020B0606030504020204" pitchFamily="34" charset="0"/>
                <a:ea typeface="Open Sans" panose="020B0606030504020204" pitchFamily="34" charset="0"/>
                <a:cs typeface="Open Sans" panose="020B0606030504020204" pitchFamily="34" charset="0"/>
              </a:rPr>
              <a:t>I AM A PUBLISHED AUTHOR AND A RETIRED AMATEUR JUMP JOCKEY!</a:t>
            </a:r>
            <a:endParaRPr lang="en-GB" sz="16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0784"/>
            <a:ext cx="10515600" cy="1325563"/>
          </a:xfrm>
        </p:spPr>
        <p:txBody>
          <a:bodyPr/>
          <a:lstStyle/>
          <a:p>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HOW TO MAKE PEOPLE </a:t>
            </a:r>
            <a:b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br>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LISTEN TO YOU IN ENGLISH</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2357887"/>
            <a:ext cx="10515600" cy="4351338"/>
          </a:xfrm>
        </p:spPr>
        <p:txBody>
          <a:bodyPr/>
          <a:lstStyle/>
          <a:p>
            <a:r>
              <a:rPr lang="en-GB" b="1" dirty="0">
                <a:latin typeface="Open Sans" panose="020B0606030504020204" pitchFamily="34" charset="0"/>
                <a:ea typeface="Open Sans" panose="020B0606030504020204" pitchFamily="34" charset="0"/>
                <a:cs typeface="Open Sans" panose="020B0606030504020204" pitchFamily="34" charset="0"/>
              </a:rPr>
              <a:t>Speed kills</a:t>
            </a:r>
            <a:endParaRPr lang="en-GB" b="1" dirty="0">
              <a:latin typeface="Open Sans" panose="020B0606030504020204" pitchFamily="34" charset="0"/>
              <a:ea typeface="Open Sans" panose="020B0606030504020204" pitchFamily="34" charset="0"/>
              <a:cs typeface="Open Sans" panose="020B0606030504020204" pitchFamily="34" charset="0"/>
            </a:endParaRPr>
          </a:p>
          <a:p>
            <a:r>
              <a:rPr lang="en-GB" b="1" dirty="0">
                <a:latin typeface="Open Sans" panose="020B0606030504020204" pitchFamily="34" charset="0"/>
                <a:ea typeface="Open Sans" panose="020B0606030504020204" pitchFamily="34" charset="0"/>
                <a:cs typeface="Open Sans" panose="020B0606030504020204" pitchFamily="34" charset="0"/>
              </a:rPr>
              <a:t>Pauses are your friend</a:t>
            </a:r>
            <a:endParaRPr lang="en-GB" b="1" dirty="0">
              <a:latin typeface="Open Sans" panose="020B0606030504020204" pitchFamily="34" charset="0"/>
              <a:ea typeface="Open Sans" panose="020B0606030504020204" pitchFamily="34" charset="0"/>
              <a:cs typeface="Open Sans" panose="020B0606030504020204" pitchFamily="34" charset="0"/>
            </a:endParaRPr>
          </a:p>
          <a:p>
            <a:r>
              <a:rPr lang="en-GB" b="1" dirty="0">
                <a:latin typeface="Open Sans" panose="020B0606030504020204" pitchFamily="34" charset="0"/>
                <a:ea typeface="Open Sans" panose="020B0606030504020204" pitchFamily="34" charset="0"/>
                <a:cs typeface="Open Sans" panose="020B0606030504020204" pitchFamily="34" charset="0"/>
              </a:rPr>
              <a:t>Speaking is singing</a:t>
            </a:r>
            <a:endParaRPr lang="en-GB" b="1" dirty="0">
              <a:latin typeface="Open Sans" panose="020B0606030504020204" pitchFamily="34" charset="0"/>
              <a:ea typeface="Open Sans" panose="020B0606030504020204" pitchFamily="34" charset="0"/>
              <a:cs typeface="Open Sans" panose="020B0606030504020204" pitchFamily="34" charset="0"/>
            </a:endParaRPr>
          </a:p>
          <a:p>
            <a:r>
              <a:rPr lang="en-GB" b="1" dirty="0">
                <a:latin typeface="Open Sans" panose="020B0606030504020204" pitchFamily="34" charset="0"/>
                <a:ea typeface="Open Sans" panose="020B0606030504020204" pitchFamily="34" charset="0"/>
                <a:cs typeface="Open Sans" panose="020B0606030504020204" pitchFamily="34" charset="0"/>
              </a:rPr>
              <a:t>Speaking is selling</a:t>
            </a:r>
            <a:endParaRPr lang="en-GB" b="1" dirty="0">
              <a:latin typeface="Open Sans" panose="020B0606030504020204" pitchFamily="34" charset="0"/>
              <a:ea typeface="Open Sans" panose="020B0606030504020204" pitchFamily="34" charset="0"/>
              <a:cs typeface="Open Sans" panose="020B0606030504020204" pitchFamily="34" charset="0"/>
            </a:endParaRPr>
          </a:p>
          <a:p>
            <a:r>
              <a:rPr lang="en-GB" b="1" dirty="0">
                <a:latin typeface="Open Sans" panose="020B0606030504020204" pitchFamily="34" charset="0"/>
                <a:ea typeface="Open Sans" panose="020B0606030504020204" pitchFamily="34" charset="0"/>
                <a:cs typeface="Open Sans" panose="020B0606030504020204" pitchFamily="34" charset="0"/>
              </a:rPr>
              <a:t>Grammar is a distant second to sound</a:t>
            </a:r>
            <a:endParaRPr lang="en-GB" b="1" dirty="0">
              <a:latin typeface="Open Sans" panose="020B0606030504020204" pitchFamily="34" charset="0"/>
              <a:ea typeface="Open Sans" panose="020B0606030504020204" pitchFamily="34" charset="0"/>
              <a:cs typeface="Open Sans" panose="020B0606030504020204" pitchFamily="34" charset="0"/>
            </a:endParaRPr>
          </a:p>
          <a:p>
            <a:r>
              <a:rPr lang="en-GB" b="1" dirty="0">
                <a:latin typeface="Open Sans" panose="020B0606030504020204" pitchFamily="34" charset="0"/>
                <a:ea typeface="Open Sans" panose="020B0606030504020204" pitchFamily="34" charset="0"/>
                <a:cs typeface="Open Sans" panose="020B0606030504020204" pitchFamily="34" charset="0"/>
              </a:rPr>
              <a:t>Speaking freely is more important than speaking fluently or accuracy</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56194"/>
            <a:ext cx="10515600" cy="1325563"/>
          </a:xfrm>
        </p:spPr>
        <p:txBody>
          <a:bodyPr/>
          <a:lstStyle/>
          <a:p>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VOCABULARY</a:t>
            </a:r>
            <a:r>
              <a:rPr lang="en-GB" dirty="0">
                <a:solidFill>
                  <a:srgbClr val="FE8002"/>
                </a:solidFill>
                <a:latin typeface="Times New Roman" panose="02020603050405020304" pitchFamily="18" charset="0"/>
                <a:cs typeface="Times New Roman" panose="02020603050405020304" pitchFamily="18" charset="0"/>
              </a:rPr>
              <a:t> </a:t>
            </a:r>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AND GRAMMAR</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2385183"/>
            <a:ext cx="10515600" cy="4351338"/>
          </a:xfrm>
        </p:spPr>
        <p:txBody>
          <a:bodyPr/>
          <a:lstStyle/>
          <a:p>
            <a:r>
              <a:rPr lang="en-GB" b="1" dirty="0">
                <a:latin typeface="Open Sans" panose="020B0606030504020204" pitchFamily="34" charset="0"/>
                <a:ea typeface="Open Sans" panose="020B0606030504020204" pitchFamily="34" charset="0"/>
                <a:cs typeface="Open Sans" panose="020B0606030504020204" pitchFamily="34" charset="0"/>
              </a:rPr>
              <a:t>Learn lists of words every day</a:t>
            </a:r>
            <a:endParaRPr lang="en-GB" b="1" dirty="0">
              <a:latin typeface="Open Sans" panose="020B0606030504020204" pitchFamily="34" charset="0"/>
              <a:ea typeface="Open Sans" panose="020B0606030504020204" pitchFamily="34" charset="0"/>
              <a:cs typeface="Open Sans" panose="020B0606030504020204" pitchFamily="34" charset="0"/>
            </a:endParaRPr>
          </a:p>
          <a:p>
            <a:r>
              <a:rPr lang="en-GB" b="1" dirty="0">
                <a:latin typeface="Open Sans" panose="020B0606030504020204" pitchFamily="34" charset="0"/>
                <a:ea typeface="Open Sans" panose="020B0606030504020204" pitchFamily="34" charset="0"/>
                <a:cs typeface="Open Sans" panose="020B0606030504020204" pitchFamily="34" charset="0"/>
              </a:rPr>
              <a:t>Learn between 30 and 50 words every day</a:t>
            </a:r>
            <a:endParaRPr lang="en-GB" b="1" dirty="0">
              <a:latin typeface="Open Sans" panose="020B0606030504020204" pitchFamily="34" charset="0"/>
              <a:ea typeface="Open Sans" panose="020B0606030504020204" pitchFamily="34" charset="0"/>
              <a:cs typeface="Open Sans" panose="020B0606030504020204" pitchFamily="34" charset="0"/>
            </a:endParaRPr>
          </a:p>
          <a:p>
            <a:r>
              <a:rPr lang="en-GB" b="1" dirty="0">
                <a:latin typeface="Open Sans" panose="020B0606030504020204" pitchFamily="34" charset="0"/>
                <a:ea typeface="Open Sans" panose="020B0606030504020204" pitchFamily="34" charset="0"/>
                <a:cs typeface="Open Sans" panose="020B0606030504020204" pitchFamily="34" charset="0"/>
              </a:rPr>
              <a:t>Always put the translation down next to the English</a:t>
            </a:r>
            <a:endParaRPr lang="en-GB" b="1" dirty="0">
              <a:latin typeface="Open Sans" panose="020B0606030504020204" pitchFamily="34" charset="0"/>
              <a:ea typeface="Open Sans" panose="020B0606030504020204" pitchFamily="34" charset="0"/>
              <a:cs typeface="Open Sans" panose="020B0606030504020204" pitchFamily="34" charset="0"/>
            </a:endParaRPr>
          </a:p>
          <a:p>
            <a:r>
              <a:rPr lang="en-GB" b="1" dirty="0">
                <a:latin typeface="Open Sans" panose="020B0606030504020204" pitchFamily="34" charset="0"/>
                <a:ea typeface="Open Sans" panose="020B0606030504020204" pitchFamily="34" charset="0"/>
                <a:cs typeface="Open Sans" panose="020B0606030504020204" pitchFamily="34" charset="0"/>
              </a:rPr>
              <a:t>Learn the grammar rule off by heart and write out the sample sentences several times</a:t>
            </a:r>
            <a:endParaRPr lang="en-GB" b="1" dirty="0">
              <a:latin typeface="Open Sans" panose="020B0606030504020204" pitchFamily="34" charset="0"/>
              <a:ea typeface="Open Sans" panose="020B0606030504020204" pitchFamily="34" charset="0"/>
              <a:cs typeface="Open Sans" panose="020B0606030504020204" pitchFamily="34" charset="0"/>
            </a:endParaRPr>
          </a:p>
          <a:p>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b="1" dirty="0">
                <a:latin typeface="Open Sans" panose="020B0606030504020204" pitchFamily="34" charset="0"/>
                <a:ea typeface="Open Sans" panose="020B0606030504020204" pitchFamily="34" charset="0"/>
                <a:cs typeface="Open Sans" panose="020B0606030504020204" pitchFamily="34" charset="0"/>
              </a:rPr>
              <a:t>THEN…..</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6193"/>
            <a:ext cx="10515600" cy="1325563"/>
          </a:xfrm>
        </p:spPr>
        <p:txBody>
          <a:bodyPr/>
          <a:lstStyle/>
          <a:p>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SHOOT YOURSELF!</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4"/>
          <p:cNvSpPr>
            <a:spLocks noGrp="1"/>
          </p:cNvSpPr>
          <p:nvPr>
            <p:ph idx="1"/>
          </p:nvPr>
        </p:nvSpPr>
        <p:spPr>
          <a:xfrm>
            <a:off x="838200" y="2153171"/>
            <a:ext cx="10515600" cy="4351338"/>
          </a:xfrm>
        </p:spPr>
        <p:txBody>
          <a:bodyPr>
            <a:normAutofit fontScale="92500"/>
          </a:bodyPr>
          <a:lstStyle/>
          <a:p>
            <a:r>
              <a:rPr lang="en-GB" b="1" dirty="0">
                <a:latin typeface="Open Sans" panose="020B0606030504020204" pitchFamily="34" charset="0"/>
                <a:ea typeface="Open Sans" panose="020B0606030504020204" pitchFamily="34" charset="0"/>
                <a:cs typeface="Open Sans" panose="020B0606030504020204" pitchFamily="34" charset="0"/>
              </a:rPr>
              <a:t>Learn one or two new words every day if you have time</a:t>
            </a:r>
            <a:endParaRPr lang="en-GB" b="1" dirty="0">
              <a:latin typeface="Open Sans" panose="020B0606030504020204" pitchFamily="34" charset="0"/>
              <a:ea typeface="Open Sans" panose="020B0606030504020204" pitchFamily="34" charset="0"/>
              <a:cs typeface="Open Sans" panose="020B0606030504020204" pitchFamily="34" charset="0"/>
            </a:endParaRPr>
          </a:p>
          <a:p>
            <a:r>
              <a:rPr lang="en-GB" b="1" dirty="0">
                <a:latin typeface="Open Sans" panose="020B0606030504020204" pitchFamily="34" charset="0"/>
                <a:ea typeface="Open Sans" panose="020B0606030504020204" pitchFamily="34" charset="0"/>
                <a:cs typeface="Open Sans" panose="020B0606030504020204" pitchFamily="34" charset="0"/>
              </a:rPr>
              <a:t>Always write them down but highlight them in a sentence to show their meaning</a:t>
            </a:r>
            <a:endParaRPr lang="en-GB" b="1" dirty="0">
              <a:latin typeface="Open Sans" panose="020B0606030504020204" pitchFamily="34" charset="0"/>
              <a:ea typeface="Open Sans" panose="020B0606030504020204" pitchFamily="34" charset="0"/>
              <a:cs typeface="Open Sans" panose="020B0606030504020204" pitchFamily="34" charset="0"/>
            </a:endParaRPr>
          </a:p>
          <a:p>
            <a:r>
              <a:rPr lang="en-GB" b="1" dirty="0">
                <a:latin typeface="Open Sans" panose="020B0606030504020204" pitchFamily="34" charset="0"/>
                <a:ea typeface="Open Sans" panose="020B0606030504020204" pitchFamily="34" charset="0"/>
                <a:cs typeface="Open Sans" panose="020B0606030504020204" pitchFamily="34" charset="0"/>
              </a:rPr>
              <a:t>Make the examples about you and your life</a:t>
            </a:r>
            <a:endParaRPr lang="en-GB" b="1" dirty="0">
              <a:latin typeface="Open Sans" panose="020B0606030504020204" pitchFamily="34" charset="0"/>
              <a:ea typeface="Open Sans" panose="020B0606030504020204" pitchFamily="34" charset="0"/>
              <a:cs typeface="Open Sans" panose="020B0606030504020204" pitchFamily="34" charset="0"/>
            </a:endParaRPr>
          </a:p>
          <a:p>
            <a:r>
              <a:rPr lang="en-GB" b="1" dirty="0">
                <a:latin typeface="Open Sans" panose="020B0606030504020204" pitchFamily="34" charset="0"/>
                <a:ea typeface="Open Sans" panose="020B0606030504020204" pitchFamily="34" charset="0"/>
                <a:cs typeface="Open Sans" panose="020B0606030504020204" pitchFamily="34" charset="0"/>
              </a:rPr>
              <a:t>Never write down the translation. Write the definition in English if you wish. Play the game, Taxi</a:t>
            </a:r>
            <a:endParaRPr lang="en-GB" b="1" dirty="0">
              <a:latin typeface="Open Sans" panose="020B0606030504020204" pitchFamily="34" charset="0"/>
              <a:ea typeface="Open Sans" panose="020B0606030504020204" pitchFamily="34" charset="0"/>
              <a:cs typeface="Open Sans" panose="020B0606030504020204" pitchFamily="34" charset="0"/>
            </a:endParaRPr>
          </a:p>
          <a:p>
            <a:r>
              <a:rPr lang="en-GB" b="1" dirty="0">
                <a:latin typeface="Open Sans" panose="020B0606030504020204" pitchFamily="34" charset="0"/>
                <a:ea typeface="Open Sans" panose="020B0606030504020204" pitchFamily="34" charset="0"/>
                <a:cs typeface="Open Sans" panose="020B0606030504020204" pitchFamily="34" charset="0"/>
              </a:rPr>
              <a:t>Practise the sound, spelling and use. Remember the spelling and the sound may have little to do with each other</a:t>
            </a:r>
            <a:endParaRPr lang="en-GB" b="1" dirty="0">
              <a:latin typeface="Open Sans" panose="020B0606030504020204" pitchFamily="34" charset="0"/>
              <a:ea typeface="Open Sans" panose="020B0606030504020204" pitchFamily="34" charset="0"/>
              <a:cs typeface="Open Sans" panose="020B0606030504020204" pitchFamily="34" charset="0"/>
            </a:endParaRPr>
          </a:p>
          <a:p>
            <a:r>
              <a:rPr lang="en-GB" b="1" dirty="0">
                <a:latin typeface="Open Sans" panose="020B0606030504020204" pitchFamily="34" charset="0"/>
                <a:ea typeface="Open Sans" panose="020B0606030504020204" pitchFamily="34" charset="0"/>
                <a:cs typeface="Open Sans" panose="020B0606030504020204" pitchFamily="34" charset="0"/>
              </a:rPr>
              <a:t>To remember a word or rule forever, teach it to someone else</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ENGLISH SPELLING IS NOT PHONETIC. WORDS ARE SYMBOLS</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4"/>
          <p:cNvPicPr>
            <a:picLocks noGrp="1" noChangeAspect="1"/>
          </p:cNvPicPr>
          <p:nvPr>
            <p:ph sz="half" idx="1"/>
          </p:nvPr>
        </p:nvPicPr>
        <p:blipFill>
          <a:blip r:embed="rId1">
            <a:extLst>
              <a:ext uri="{28A0092B-C50C-407E-A947-70E740481C1C}">
                <a14:useLocalDpi xmlns:a14="http://schemas.microsoft.com/office/drawing/2010/main" val="0"/>
              </a:ext>
            </a:extLst>
          </a:blip>
          <a:stretch>
            <a:fillRect/>
          </a:stretch>
        </p:blipFill>
        <p:spPr>
          <a:xfrm>
            <a:off x="1253331" y="1825625"/>
            <a:ext cx="1114523" cy="1114523"/>
          </a:xfrm>
        </p:spPr>
      </p:pic>
      <p:sp>
        <p:nvSpPr>
          <p:cNvPr id="14" name="Content Placeholder 13"/>
          <p:cNvSpPr>
            <a:spLocks noGrp="1"/>
          </p:cNvSpPr>
          <p:nvPr>
            <p:ph sz="half" idx="2"/>
          </p:nvPr>
        </p:nvSpPr>
        <p:spPr/>
        <p:txBody>
          <a:bodyPr>
            <a:normAutofit lnSpcReduction="10000"/>
          </a:bodyPr>
          <a:lstStyle/>
          <a:p>
            <a:r>
              <a:rPr lang="en-GB" dirty="0">
                <a:latin typeface="Open Sans" panose="020B0606030504020204" pitchFamily="34" charset="0"/>
                <a:ea typeface="Open Sans" panose="020B0606030504020204" pitchFamily="34" charset="0"/>
                <a:cs typeface="Open Sans" panose="020B0606030504020204" pitchFamily="34" charset="0"/>
              </a:rPr>
              <a:t>ENGLISH		ENGINE</a:t>
            </a:r>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WOMAN		WOMEN</a:t>
            </a:r>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COUGH		TOUGH</a:t>
            </a:r>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PEACE		PIECE</a:t>
            </a:r>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CAUGHT		COURT</a:t>
            </a:r>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WON		ONE</a:t>
            </a:r>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JOHN HAD TWO HORSES IN TWO RACES ON THE SAME DAY. ONE WON ONE AND ONE WON ONE TOO!</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88" y="2992178"/>
            <a:ext cx="2547767" cy="185134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148" y="4923215"/>
            <a:ext cx="1341669" cy="134353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5376"/>
            <a:ext cx="10515600" cy="1325563"/>
          </a:xfrm>
        </p:spPr>
        <p:txBody>
          <a:bodyPr/>
          <a:lstStyle/>
          <a:p>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IDIOMS AND PHRASAL VERBS</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2946282"/>
            <a:ext cx="10515600" cy="2622005"/>
          </a:xfrm>
        </p:spPr>
        <p:txBody>
          <a:bodyPr>
            <a:normAutofit/>
          </a:bodyPr>
          <a:lstStyle/>
          <a:p>
            <a:r>
              <a:rPr lang="en-GB" sz="3200" b="1" dirty="0">
                <a:latin typeface="Open Sans" panose="020B0606030504020204" pitchFamily="34" charset="0"/>
                <a:ea typeface="Open Sans" panose="020B0606030504020204" pitchFamily="34" charset="0"/>
                <a:cs typeface="Open Sans" panose="020B0606030504020204" pitchFamily="34" charset="0"/>
              </a:rPr>
              <a:t>Make them fun</a:t>
            </a:r>
            <a:endParaRPr lang="en-GB" sz="3200" b="1" dirty="0">
              <a:latin typeface="Open Sans" panose="020B0606030504020204" pitchFamily="34" charset="0"/>
              <a:ea typeface="Open Sans" panose="020B0606030504020204" pitchFamily="34" charset="0"/>
              <a:cs typeface="Open Sans" panose="020B0606030504020204" pitchFamily="34" charset="0"/>
            </a:endParaRPr>
          </a:p>
          <a:p>
            <a:r>
              <a:rPr lang="en-GB" sz="3200" b="1" dirty="0">
                <a:latin typeface="Open Sans" panose="020B0606030504020204" pitchFamily="34" charset="0"/>
                <a:ea typeface="Open Sans" panose="020B0606030504020204" pitchFamily="34" charset="0"/>
                <a:cs typeface="Open Sans" panose="020B0606030504020204" pitchFamily="34" charset="0"/>
              </a:rPr>
              <a:t>Photograph or Film them (</a:t>
            </a:r>
            <a:r>
              <a:rPr lang="en-GB" sz="3200" b="1" dirty="0" err="1">
                <a:latin typeface="Open Sans" panose="020B0606030504020204" pitchFamily="34" charset="0"/>
                <a:ea typeface="Open Sans" panose="020B0606030504020204" pitchFamily="34" charset="0"/>
                <a:cs typeface="Open Sans" panose="020B0606030504020204" pitchFamily="34" charset="0"/>
              </a:rPr>
              <a:t>vidioms</a:t>
            </a:r>
            <a:r>
              <a:rPr lang="en-GB" sz="3200" b="1" dirty="0">
                <a:latin typeface="Open Sans" panose="020B0606030504020204" pitchFamily="34" charset="0"/>
                <a:ea typeface="Open Sans" panose="020B0606030504020204" pitchFamily="34" charset="0"/>
                <a:cs typeface="Open Sans" panose="020B0606030504020204" pitchFamily="34" charset="0"/>
              </a:rPr>
              <a:t>)</a:t>
            </a:r>
            <a:endParaRPr lang="en-GB" sz="3200" b="1" dirty="0">
              <a:latin typeface="Open Sans" panose="020B0606030504020204" pitchFamily="34" charset="0"/>
              <a:ea typeface="Open Sans" panose="020B0606030504020204" pitchFamily="34" charset="0"/>
              <a:cs typeface="Open Sans" panose="020B0606030504020204" pitchFamily="34" charset="0"/>
            </a:endParaRPr>
          </a:p>
          <a:p>
            <a:r>
              <a:rPr lang="en-GB" sz="3200" b="1" dirty="0">
                <a:latin typeface="Open Sans" panose="020B0606030504020204" pitchFamily="34" charset="0"/>
                <a:ea typeface="Open Sans" panose="020B0606030504020204" pitchFamily="34" charset="0"/>
                <a:cs typeface="Open Sans" panose="020B0606030504020204" pitchFamily="34" charset="0"/>
              </a:rPr>
              <a:t>Act them out</a:t>
            </a:r>
            <a:endParaRPr lang="en-GB" sz="3200" b="1" dirty="0">
              <a:latin typeface="Open Sans" panose="020B0606030504020204" pitchFamily="34" charset="0"/>
              <a:ea typeface="Open Sans" panose="020B0606030504020204" pitchFamily="34" charset="0"/>
              <a:cs typeface="Open Sans" panose="020B0606030504020204" pitchFamily="34" charset="0"/>
            </a:endParaRPr>
          </a:p>
          <a:p>
            <a:r>
              <a:rPr lang="en-GB" sz="3200" b="1" dirty="0">
                <a:latin typeface="Open Sans" panose="020B0606030504020204" pitchFamily="34" charset="0"/>
                <a:ea typeface="Open Sans" panose="020B0606030504020204" pitchFamily="34" charset="0"/>
                <a:cs typeface="Open Sans" panose="020B0606030504020204" pitchFamily="34" charset="0"/>
              </a:rPr>
              <a:t>Only learn the ones you like</a:t>
            </a:r>
            <a:endParaRPr lang="en-GB" sz="32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26493"/>
          </a:xfrm>
        </p:spPr>
        <p:txBody>
          <a:bodyPr>
            <a:normAutofit/>
          </a:bodyPr>
          <a:lstStyle/>
          <a:p>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VIDIOMS </a:t>
            </a:r>
            <a:b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br>
            <a:b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br>
            <a:b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br>
            <a:b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br>
            <a:r>
              <a:rPr lang="en-GB" sz="4000" b="1" dirty="0">
                <a:solidFill>
                  <a:srgbClr val="FE8002"/>
                </a:solidFill>
                <a:latin typeface="Open Sans" panose="020B0606030504020204" pitchFamily="34" charset="0"/>
                <a:ea typeface="Open Sans" panose="020B0606030504020204" pitchFamily="34" charset="0"/>
                <a:cs typeface="Open Sans" panose="020B0606030504020204" pitchFamily="34" charset="0"/>
              </a:rPr>
              <a:t>VIDEO </a:t>
            </a:r>
            <a:br>
              <a:rPr lang="en-GB" sz="4000" b="1" dirty="0">
                <a:solidFill>
                  <a:srgbClr val="FE8002"/>
                </a:solidFill>
                <a:latin typeface="Open Sans" panose="020B0606030504020204" pitchFamily="34" charset="0"/>
                <a:ea typeface="Open Sans" panose="020B0606030504020204" pitchFamily="34" charset="0"/>
                <a:cs typeface="Open Sans" panose="020B0606030504020204" pitchFamily="34" charset="0"/>
              </a:rPr>
            </a:br>
            <a:r>
              <a:rPr lang="en-GB" sz="4000" b="1" dirty="0">
                <a:solidFill>
                  <a:srgbClr val="FE8002"/>
                </a:solidFill>
                <a:latin typeface="Open Sans" panose="020B0606030504020204" pitchFamily="34" charset="0"/>
                <a:ea typeface="Open Sans" panose="020B0606030504020204" pitchFamily="34" charset="0"/>
                <a:cs typeface="Open Sans" panose="020B0606030504020204" pitchFamily="34" charset="0"/>
              </a:rPr>
              <a:t>IDIOMS </a:t>
            </a:r>
            <a:br>
              <a:rPr lang="en-GB" sz="4000" b="1" dirty="0">
                <a:solidFill>
                  <a:srgbClr val="FE8002"/>
                </a:solidFill>
                <a:latin typeface="Open Sans" panose="020B0606030504020204" pitchFamily="34" charset="0"/>
                <a:ea typeface="Open Sans" panose="020B0606030504020204" pitchFamily="34" charset="0"/>
                <a:cs typeface="Open Sans" panose="020B0606030504020204" pitchFamily="34" charset="0"/>
              </a:rPr>
            </a:br>
            <a:r>
              <a:rPr lang="en-GB" sz="4000" b="1" dirty="0">
                <a:solidFill>
                  <a:srgbClr val="FE8002"/>
                </a:solidFill>
                <a:latin typeface="Open Sans" panose="020B0606030504020204" pitchFamily="34" charset="0"/>
                <a:ea typeface="Open Sans" panose="020B0606030504020204" pitchFamily="34" charset="0"/>
                <a:cs typeface="Open Sans" panose="020B0606030504020204" pitchFamily="34" charset="0"/>
              </a:rPr>
              <a:t>AND </a:t>
            </a:r>
            <a:br>
              <a:rPr lang="en-GB" sz="4000" b="1" dirty="0">
                <a:solidFill>
                  <a:srgbClr val="FE8002"/>
                </a:solidFill>
                <a:latin typeface="Open Sans" panose="020B0606030504020204" pitchFamily="34" charset="0"/>
                <a:ea typeface="Open Sans" panose="020B0606030504020204" pitchFamily="34" charset="0"/>
                <a:cs typeface="Open Sans" panose="020B0606030504020204" pitchFamily="34" charset="0"/>
              </a:rPr>
            </a:br>
            <a:r>
              <a:rPr lang="en-GB" sz="4000" b="1" dirty="0">
                <a:solidFill>
                  <a:srgbClr val="FE8002"/>
                </a:solidFill>
                <a:latin typeface="Open Sans" panose="020B0606030504020204" pitchFamily="34" charset="0"/>
                <a:ea typeface="Open Sans" panose="020B0606030504020204" pitchFamily="34" charset="0"/>
                <a:cs typeface="Open Sans" panose="020B0606030504020204" pitchFamily="34" charset="0"/>
              </a:rPr>
              <a:t>PHRASAL </a:t>
            </a:r>
            <a:br>
              <a:rPr lang="en-GB" sz="4000" b="1" dirty="0">
                <a:solidFill>
                  <a:srgbClr val="FE8002"/>
                </a:solidFill>
                <a:latin typeface="Open Sans" panose="020B0606030504020204" pitchFamily="34" charset="0"/>
                <a:ea typeface="Open Sans" panose="020B0606030504020204" pitchFamily="34" charset="0"/>
                <a:cs typeface="Open Sans" panose="020B0606030504020204" pitchFamily="34" charset="0"/>
              </a:rPr>
            </a:br>
            <a:r>
              <a:rPr lang="en-GB" sz="4000" b="1" dirty="0">
                <a:solidFill>
                  <a:srgbClr val="FE8002"/>
                </a:solidFill>
                <a:latin typeface="Open Sans" panose="020B0606030504020204" pitchFamily="34" charset="0"/>
                <a:ea typeface="Open Sans" panose="020B0606030504020204" pitchFamily="34" charset="0"/>
                <a:cs typeface="Open Sans" panose="020B0606030504020204" pitchFamily="34" charset="0"/>
              </a:rPr>
              <a:t>VERBS</a:t>
            </a:r>
            <a:endParaRPr lang="en-GB" sz="4000"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Find you feet">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6030049" y="666495"/>
            <a:ext cx="5323751" cy="5323752"/>
          </a:xfr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row in the towel">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628634" y="0"/>
            <a:ext cx="9143999"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Stone">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651380" y="0"/>
            <a:ext cx="9138888" cy="68541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dirty="0">
                <a:solidFill>
                  <a:srgbClr val="FE8002"/>
                </a:solidFill>
                <a:latin typeface="Open Sans" panose="020B0606030504020204" pitchFamily="34" charset="0"/>
                <a:ea typeface="Open Sans" panose="020B0606030504020204" pitchFamily="34" charset="0"/>
                <a:cs typeface="Open Sans" panose="020B0606030504020204" pitchFamily="34" charset="0"/>
              </a:rPr>
              <a:t>MY INTERESTS APART FROM LANGUAGES!</a:t>
            </a:r>
            <a:endParaRPr lang="en-GB" sz="4000"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4"/>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179394" y="1843798"/>
            <a:ext cx="6836159" cy="4407375"/>
          </a:xfr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1106" y="1843797"/>
            <a:ext cx="2846091" cy="4407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3489"/>
            <a:ext cx="10515600" cy="1325563"/>
          </a:xfrm>
        </p:spPr>
        <p:txBody>
          <a:bodyPr/>
          <a:lstStyle/>
          <a:p>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WHAT EXAMINERS WANT</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2289649"/>
            <a:ext cx="10515600" cy="4351338"/>
          </a:xfrm>
        </p:spPr>
        <p:txBody>
          <a:bodyPr>
            <a:noAutofit/>
          </a:bodyPr>
          <a:lstStyle/>
          <a:p>
            <a:pPr>
              <a:lnSpc>
                <a:spcPct val="100000"/>
              </a:lnSpc>
              <a:spcBef>
                <a:spcPts val="1200"/>
              </a:spcBef>
            </a:pPr>
            <a:r>
              <a:rPr lang="en-GB" sz="2000" b="1" dirty="0">
                <a:latin typeface="Open Sans" panose="020B0606030504020204" pitchFamily="34" charset="0"/>
                <a:ea typeface="Open Sans" panose="020B0606030504020204" pitchFamily="34" charset="0"/>
                <a:cs typeface="Open Sans" panose="020B0606030504020204" pitchFamily="34" charset="0"/>
              </a:rPr>
              <a:t>What they don’t care about is how clever you are</a:t>
            </a:r>
            <a:endParaRPr lang="en-GB" sz="20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200"/>
              </a:spcBef>
            </a:pPr>
            <a:r>
              <a:rPr lang="en-GB" sz="2000" b="1" dirty="0">
                <a:latin typeface="Open Sans" panose="020B0606030504020204" pitchFamily="34" charset="0"/>
                <a:ea typeface="Open Sans" panose="020B0606030504020204" pitchFamily="34" charset="0"/>
                <a:cs typeface="Open Sans" panose="020B0606030504020204" pitchFamily="34" charset="0"/>
              </a:rPr>
              <a:t>Don’t waste time on the intellectual content of your writing, or speaking</a:t>
            </a:r>
            <a:endParaRPr lang="en-GB" sz="20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200"/>
              </a:spcBef>
            </a:pPr>
            <a:r>
              <a:rPr lang="en-GB" sz="2000" b="1" dirty="0">
                <a:latin typeface="Open Sans" panose="020B0606030504020204" pitchFamily="34" charset="0"/>
                <a:ea typeface="Open Sans" panose="020B0606030504020204" pitchFamily="34" charset="0"/>
                <a:cs typeface="Open Sans" panose="020B0606030504020204" pitchFamily="34" charset="0"/>
              </a:rPr>
              <a:t>Concentrate of producing the best English you can</a:t>
            </a:r>
            <a:endParaRPr lang="en-GB" sz="20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200"/>
              </a:spcBef>
            </a:pPr>
            <a:r>
              <a:rPr lang="en-GB" sz="2000" b="1" dirty="0">
                <a:latin typeface="Open Sans" panose="020B0606030504020204" pitchFamily="34" charset="0"/>
                <a:ea typeface="Open Sans" panose="020B0606030504020204" pitchFamily="34" charset="0"/>
                <a:cs typeface="Open Sans" panose="020B0606030504020204" pitchFamily="34" charset="0"/>
              </a:rPr>
              <a:t>Avoid or eliminate basic (silly) mistakes and you add 10%, at least to your score</a:t>
            </a:r>
            <a:endParaRPr lang="en-GB" sz="20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200"/>
              </a:spcBef>
            </a:pPr>
            <a:r>
              <a:rPr lang="en-GB" sz="2000" b="1" dirty="0">
                <a:latin typeface="Open Sans" panose="020B0606030504020204" pitchFamily="34" charset="0"/>
                <a:ea typeface="Open Sans" panose="020B0606030504020204" pitchFamily="34" charset="0"/>
                <a:cs typeface="Open Sans" panose="020B0606030504020204" pitchFamily="34" charset="0"/>
              </a:rPr>
              <a:t>Remember your word order, subject, verb, object</a:t>
            </a:r>
            <a:endParaRPr lang="en-GB" sz="20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200"/>
              </a:spcBef>
            </a:pPr>
            <a:r>
              <a:rPr lang="en-GB" sz="2000" b="1" dirty="0">
                <a:latin typeface="Open Sans" panose="020B0606030504020204" pitchFamily="34" charset="0"/>
                <a:ea typeface="Open Sans" panose="020B0606030504020204" pitchFamily="34" charset="0"/>
                <a:cs typeface="Open Sans" panose="020B0606030504020204" pitchFamily="34" charset="0"/>
              </a:rPr>
              <a:t>The passive is your friend</a:t>
            </a:r>
            <a:endParaRPr lang="en-GB" sz="20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200"/>
              </a:spcBef>
            </a:pPr>
            <a:r>
              <a:rPr lang="en-GB" sz="2000" b="1" dirty="0">
                <a:latin typeface="Open Sans" panose="020B0606030504020204" pitchFamily="34" charset="0"/>
                <a:ea typeface="Open Sans" panose="020B0606030504020204" pitchFamily="34" charset="0"/>
                <a:cs typeface="Open Sans" panose="020B0606030504020204" pitchFamily="34" charset="0"/>
              </a:rPr>
              <a:t>Have one inversion and one second, third or mixed conditional at the ready</a:t>
            </a:r>
            <a:endParaRPr lang="en-GB" sz="20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200"/>
              </a:spcBef>
            </a:pPr>
            <a:r>
              <a:rPr lang="en-GB" sz="2000" b="1" dirty="0">
                <a:latin typeface="Open Sans" panose="020B0606030504020204" pitchFamily="34" charset="0"/>
                <a:ea typeface="Open Sans" panose="020B0606030504020204" pitchFamily="34" charset="0"/>
                <a:cs typeface="Open Sans" panose="020B0606030504020204" pitchFamily="34" charset="0"/>
              </a:rPr>
              <a:t>Adjectives and adverbs use up words</a:t>
            </a:r>
            <a:endParaRPr lang="en-GB" sz="20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244"/>
            <a:ext cx="10515600" cy="1325563"/>
          </a:xfrm>
        </p:spPr>
        <p:txBody>
          <a:bodyPr/>
          <a:lstStyle/>
          <a:p>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FEAR IS NOT AN OPTION</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2506662"/>
            <a:ext cx="9888940" cy="4351338"/>
          </a:xfrm>
        </p:spPr>
        <p:txBody>
          <a:bodyPr/>
          <a:lstStyle/>
          <a:p>
            <a:pPr>
              <a:lnSpc>
                <a:spcPct val="100000"/>
              </a:lnSpc>
              <a:spcBef>
                <a:spcPts val="1200"/>
              </a:spcBef>
            </a:pPr>
            <a:r>
              <a:rPr lang="en-GB" sz="2400" b="1" dirty="0">
                <a:latin typeface="Open Sans" panose="020B0606030504020204" pitchFamily="34" charset="0"/>
                <a:ea typeface="Open Sans" panose="020B0606030504020204" pitchFamily="34" charset="0"/>
                <a:cs typeface="Open Sans" panose="020B0606030504020204" pitchFamily="34" charset="0"/>
              </a:rPr>
              <a:t>What happens to our voice when we are nervous</a:t>
            </a:r>
            <a:endParaRPr lang="en-GB" sz="2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200"/>
              </a:spcBef>
            </a:pPr>
            <a:r>
              <a:rPr lang="en-GB" sz="2400" b="1" dirty="0">
                <a:latin typeface="Open Sans" panose="020B0606030504020204" pitchFamily="34" charset="0"/>
                <a:ea typeface="Open Sans" panose="020B0606030504020204" pitchFamily="34" charset="0"/>
                <a:cs typeface="Open Sans" panose="020B0606030504020204" pitchFamily="34" charset="0"/>
              </a:rPr>
              <a:t>Remember to breathe</a:t>
            </a:r>
            <a:endParaRPr lang="en-GB" sz="2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200"/>
              </a:spcBef>
            </a:pPr>
            <a:r>
              <a:rPr lang="en-GB" sz="2400" b="1" dirty="0">
                <a:latin typeface="Open Sans" panose="020B0606030504020204" pitchFamily="34" charset="0"/>
                <a:ea typeface="Open Sans" panose="020B0606030504020204" pitchFamily="34" charset="0"/>
                <a:cs typeface="Open Sans" panose="020B0606030504020204" pitchFamily="34" charset="0"/>
              </a:rPr>
              <a:t>Relax your shoulders</a:t>
            </a:r>
            <a:endParaRPr lang="en-GB" sz="2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200"/>
              </a:spcBef>
            </a:pPr>
            <a:r>
              <a:rPr lang="en-GB" sz="2400" b="1" dirty="0">
                <a:latin typeface="Open Sans" panose="020B0606030504020204" pitchFamily="34" charset="0"/>
                <a:ea typeface="Open Sans" panose="020B0606030504020204" pitchFamily="34" charset="0"/>
                <a:cs typeface="Open Sans" panose="020B0606030504020204" pitchFamily="34" charset="0"/>
              </a:rPr>
              <a:t>Remember why you are speaking</a:t>
            </a:r>
            <a:endParaRPr lang="en-GB" sz="2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200"/>
              </a:spcBef>
            </a:pPr>
            <a:r>
              <a:rPr lang="en-GB" sz="2400" b="1" dirty="0">
                <a:latin typeface="Open Sans" panose="020B0606030504020204" pitchFamily="34" charset="0"/>
                <a:ea typeface="Open Sans" panose="020B0606030504020204" pitchFamily="34" charset="0"/>
                <a:cs typeface="Open Sans" panose="020B0606030504020204" pitchFamily="34" charset="0"/>
              </a:rPr>
              <a:t>Make English part of your “me time” for leisure. Don’t make it a chore</a:t>
            </a:r>
            <a:endParaRPr lang="en-GB" sz="2400" b="1"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200"/>
              </a:spcBef>
            </a:pPr>
            <a:r>
              <a:rPr lang="en-GB" sz="2400" b="1" dirty="0">
                <a:latin typeface="Open Sans" panose="020B0606030504020204" pitchFamily="34" charset="0"/>
                <a:ea typeface="Open Sans" panose="020B0606030504020204" pitchFamily="34" charset="0"/>
                <a:cs typeface="Open Sans" panose="020B0606030504020204" pitchFamily="34" charset="0"/>
              </a:rPr>
              <a:t>Listen to clips of modern native English speakers or read how they tweet and feel better</a:t>
            </a:r>
            <a:endParaRPr lang="en-GB" sz="2400"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dirty="0"/>
          </a:p>
          <a:p>
            <a:endParaRPr lang="en-GB"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50384" y="0"/>
            <a:ext cx="5291232"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600" b="1" dirty="0">
                <a:solidFill>
                  <a:srgbClr val="FE8002"/>
                </a:solidFill>
                <a:latin typeface="Open Sans" panose="020B0606030504020204" pitchFamily="34" charset="0"/>
                <a:ea typeface="Open Sans" panose="020B0606030504020204" pitchFamily="34" charset="0"/>
                <a:cs typeface="Open Sans" panose="020B0606030504020204" pitchFamily="34" charset="0"/>
              </a:rPr>
              <a:t>JABBERWOCKY, LEWIS CARROLL, EXTRACT</a:t>
            </a:r>
            <a:endParaRPr lang="en-GB" sz="3600"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4"/>
          <p:cNvSpPr>
            <a:spLocks noGrp="1"/>
          </p:cNvSpPr>
          <p:nvPr>
            <p:ph idx="1"/>
          </p:nvPr>
        </p:nvSpPr>
        <p:spPr/>
        <p:txBody>
          <a:bodyPr>
            <a:normAutofit lnSpcReduction="10000"/>
          </a:bodyPr>
          <a:lstStyle/>
          <a:p>
            <a:pPr marL="0" indent="0" algn="ctr">
              <a:buNone/>
            </a:pPr>
            <a:r>
              <a:rPr lang="en-GB" b="1" dirty="0" err="1">
                <a:latin typeface="Open Sans" panose="020B0606030504020204" pitchFamily="34" charset="0"/>
                <a:ea typeface="Open Sans" panose="020B0606030504020204" pitchFamily="34" charset="0"/>
                <a:cs typeface="Open Sans" panose="020B0606030504020204" pitchFamily="34" charset="0"/>
              </a:rPr>
              <a:t>'Twas</a:t>
            </a:r>
            <a:r>
              <a:rPr lang="en-GB" b="1" dirty="0">
                <a:latin typeface="Open Sans" panose="020B0606030504020204" pitchFamily="34" charset="0"/>
                <a:ea typeface="Open Sans" panose="020B0606030504020204" pitchFamily="34" charset="0"/>
                <a:cs typeface="Open Sans" panose="020B0606030504020204" pitchFamily="34" charset="0"/>
              </a:rPr>
              <a:t> brillig, and the </a:t>
            </a:r>
            <a:r>
              <a:rPr lang="en-GB" b="1" dirty="0" err="1">
                <a:latin typeface="Open Sans" panose="020B0606030504020204" pitchFamily="34" charset="0"/>
                <a:ea typeface="Open Sans" panose="020B0606030504020204" pitchFamily="34" charset="0"/>
                <a:cs typeface="Open Sans" panose="020B0606030504020204" pitchFamily="34" charset="0"/>
              </a:rPr>
              <a:t>slithy</a:t>
            </a:r>
            <a:r>
              <a:rPr lang="en-GB" b="1" dirty="0">
                <a:latin typeface="Open Sans" panose="020B0606030504020204" pitchFamily="34" charset="0"/>
                <a:ea typeface="Open Sans" panose="020B0606030504020204" pitchFamily="34" charset="0"/>
                <a:cs typeface="Open Sans" panose="020B0606030504020204" pitchFamily="34" charset="0"/>
              </a:rPr>
              <a:t> </a:t>
            </a:r>
            <a:r>
              <a:rPr lang="en-GB" b="1" dirty="0" err="1">
                <a:latin typeface="Open Sans" panose="020B0606030504020204" pitchFamily="34" charset="0"/>
                <a:ea typeface="Open Sans" panose="020B0606030504020204" pitchFamily="34" charset="0"/>
                <a:cs typeface="Open Sans" panose="020B0606030504020204" pitchFamily="34" charset="0"/>
              </a:rPr>
              <a:t>toves</a:t>
            </a:r>
            <a:r>
              <a:rPr lang="en-GB" b="1" dirty="0">
                <a:latin typeface="Open Sans" panose="020B0606030504020204" pitchFamily="34" charset="0"/>
                <a:ea typeface="Open Sans" panose="020B0606030504020204" pitchFamily="34" charset="0"/>
                <a:cs typeface="Open Sans" panose="020B0606030504020204" pitchFamily="34" charset="0"/>
              </a:rPr>
              <a:t> </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GB" b="1" dirty="0">
                <a:latin typeface="Open Sans" panose="020B0606030504020204" pitchFamily="34" charset="0"/>
                <a:ea typeface="Open Sans" panose="020B0606030504020204" pitchFamily="34" charset="0"/>
                <a:cs typeface="Open Sans" panose="020B0606030504020204" pitchFamily="34" charset="0"/>
              </a:rPr>
              <a:t>Did gyre and gimble in the </a:t>
            </a:r>
            <a:r>
              <a:rPr lang="en-GB" b="1" dirty="0" err="1">
                <a:latin typeface="Open Sans" panose="020B0606030504020204" pitchFamily="34" charset="0"/>
                <a:ea typeface="Open Sans" panose="020B0606030504020204" pitchFamily="34" charset="0"/>
                <a:cs typeface="Open Sans" panose="020B0606030504020204" pitchFamily="34" charset="0"/>
              </a:rPr>
              <a:t>wabe</a:t>
            </a:r>
            <a:r>
              <a:rPr lang="en-GB" b="1" dirty="0">
                <a:latin typeface="Open Sans" panose="020B0606030504020204" pitchFamily="34" charset="0"/>
                <a:ea typeface="Open Sans" panose="020B0606030504020204" pitchFamily="34" charset="0"/>
                <a:cs typeface="Open Sans" panose="020B0606030504020204" pitchFamily="34" charset="0"/>
              </a:rPr>
              <a:t>; </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GB" b="1" dirty="0">
                <a:latin typeface="Open Sans" panose="020B0606030504020204" pitchFamily="34" charset="0"/>
                <a:ea typeface="Open Sans" panose="020B0606030504020204" pitchFamily="34" charset="0"/>
                <a:cs typeface="Open Sans" panose="020B0606030504020204" pitchFamily="34" charset="0"/>
              </a:rPr>
              <a:t>All mimsy were the borogoves, </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GB" b="1" dirty="0">
                <a:latin typeface="Open Sans" panose="020B0606030504020204" pitchFamily="34" charset="0"/>
                <a:ea typeface="Open Sans" panose="020B0606030504020204" pitchFamily="34" charset="0"/>
                <a:cs typeface="Open Sans" panose="020B0606030504020204" pitchFamily="34" charset="0"/>
              </a:rPr>
              <a:t>And the </a:t>
            </a:r>
            <a:r>
              <a:rPr lang="en-GB" b="1" dirty="0" err="1">
                <a:latin typeface="Open Sans" panose="020B0606030504020204" pitchFamily="34" charset="0"/>
                <a:ea typeface="Open Sans" panose="020B0606030504020204" pitchFamily="34" charset="0"/>
                <a:cs typeface="Open Sans" panose="020B0606030504020204" pitchFamily="34" charset="0"/>
              </a:rPr>
              <a:t>mome</a:t>
            </a:r>
            <a:r>
              <a:rPr lang="en-GB" b="1" dirty="0">
                <a:latin typeface="Open Sans" panose="020B0606030504020204" pitchFamily="34" charset="0"/>
                <a:ea typeface="Open Sans" panose="020B0606030504020204" pitchFamily="34" charset="0"/>
                <a:cs typeface="Open Sans" panose="020B0606030504020204" pitchFamily="34" charset="0"/>
              </a:rPr>
              <a:t> </a:t>
            </a:r>
            <a:r>
              <a:rPr lang="en-GB" b="1" dirty="0" err="1">
                <a:latin typeface="Open Sans" panose="020B0606030504020204" pitchFamily="34" charset="0"/>
                <a:ea typeface="Open Sans" panose="020B0606030504020204" pitchFamily="34" charset="0"/>
                <a:cs typeface="Open Sans" panose="020B0606030504020204" pitchFamily="34" charset="0"/>
              </a:rPr>
              <a:t>raths</a:t>
            </a:r>
            <a:r>
              <a:rPr lang="en-GB" b="1" dirty="0">
                <a:latin typeface="Open Sans" panose="020B0606030504020204" pitchFamily="34" charset="0"/>
                <a:ea typeface="Open Sans" panose="020B0606030504020204" pitchFamily="34" charset="0"/>
                <a:cs typeface="Open Sans" panose="020B0606030504020204" pitchFamily="34" charset="0"/>
              </a:rPr>
              <a:t> </a:t>
            </a:r>
            <a:r>
              <a:rPr lang="en-GB" b="1" dirty="0" err="1">
                <a:latin typeface="Open Sans" panose="020B0606030504020204" pitchFamily="34" charset="0"/>
                <a:ea typeface="Open Sans" panose="020B0606030504020204" pitchFamily="34" charset="0"/>
                <a:cs typeface="Open Sans" panose="020B0606030504020204" pitchFamily="34" charset="0"/>
              </a:rPr>
              <a:t>outgrabe</a:t>
            </a:r>
            <a:r>
              <a:rPr lang="en-GB" b="1" dirty="0">
                <a:latin typeface="Open Sans" panose="020B0606030504020204" pitchFamily="34" charset="0"/>
                <a:ea typeface="Open Sans" panose="020B0606030504020204" pitchFamily="34" charset="0"/>
                <a:cs typeface="Open Sans" panose="020B0606030504020204" pitchFamily="34" charset="0"/>
              </a:rPr>
              <a:t>.</a:t>
            </a:r>
            <a:endParaRPr lang="en-GB" b="1" dirty="0">
              <a:latin typeface="Open Sans" panose="020B0606030504020204" pitchFamily="34" charset="0"/>
              <a:ea typeface="Open Sans" panose="020B0606030504020204" pitchFamily="34" charset="0"/>
              <a:cs typeface="Open Sans" panose="020B0606030504020204" pitchFamily="34" charset="0"/>
            </a:endParaRPr>
          </a:p>
          <a:p>
            <a:pPr algn="ct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GB" b="1" dirty="0">
                <a:latin typeface="Open Sans" panose="020B0606030504020204" pitchFamily="34" charset="0"/>
                <a:ea typeface="Open Sans" panose="020B0606030504020204" pitchFamily="34" charset="0"/>
                <a:cs typeface="Open Sans" panose="020B0606030504020204" pitchFamily="34" charset="0"/>
              </a:rPr>
              <a:t>"Beware the Jabberwock, my son! </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GB" b="1" dirty="0">
                <a:latin typeface="Open Sans" panose="020B0606030504020204" pitchFamily="34" charset="0"/>
                <a:ea typeface="Open Sans" panose="020B0606030504020204" pitchFamily="34" charset="0"/>
                <a:cs typeface="Open Sans" panose="020B0606030504020204" pitchFamily="34" charset="0"/>
              </a:rPr>
              <a:t>The jaws that bite, the claws that catch! </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GB" b="1" dirty="0">
                <a:latin typeface="Open Sans" panose="020B0606030504020204" pitchFamily="34" charset="0"/>
                <a:ea typeface="Open Sans" panose="020B0606030504020204" pitchFamily="34" charset="0"/>
                <a:cs typeface="Open Sans" panose="020B0606030504020204" pitchFamily="34" charset="0"/>
              </a:rPr>
              <a:t>Beware the </a:t>
            </a:r>
            <a:r>
              <a:rPr lang="en-GB" b="1" dirty="0" err="1">
                <a:latin typeface="Open Sans" panose="020B0606030504020204" pitchFamily="34" charset="0"/>
                <a:ea typeface="Open Sans" panose="020B0606030504020204" pitchFamily="34" charset="0"/>
                <a:cs typeface="Open Sans" panose="020B0606030504020204" pitchFamily="34" charset="0"/>
              </a:rPr>
              <a:t>Jubjub</a:t>
            </a:r>
            <a:r>
              <a:rPr lang="en-GB" b="1" dirty="0">
                <a:latin typeface="Open Sans" panose="020B0606030504020204" pitchFamily="34" charset="0"/>
                <a:ea typeface="Open Sans" panose="020B0606030504020204" pitchFamily="34" charset="0"/>
                <a:cs typeface="Open Sans" panose="020B0606030504020204" pitchFamily="34" charset="0"/>
              </a:rPr>
              <a:t> bird, and shun </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GB" b="1" dirty="0">
                <a:latin typeface="Open Sans" panose="020B0606030504020204" pitchFamily="34" charset="0"/>
                <a:ea typeface="Open Sans" panose="020B0606030504020204" pitchFamily="34" charset="0"/>
                <a:cs typeface="Open Sans" panose="020B0606030504020204" pitchFamily="34" charset="0"/>
              </a:rPr>
              <a:t>The </a:t>
            </a:r>
            <a:r>
              <a:rPr lang="en-GB" b="1" dirty="0" err="1">
                <a:latin typeface="Open Sans" panose="020B0606030504020204" pitchFamily="34" charset="0"/>
                <a:ea typeface="Open Sans" panose="020B0606030504020204" pitchFamily="34" charset="0"/>
                <a:cs typeface="Open Sans" panose="020B0606030504020204" pitchFamily="34" charset="0"/>
              </a:rPr>
              <a:t>frumious</a:t>
            </a:r>
            <a:r>
              <a:rPr lang="en-GB" b="1" dirty="0">
                <a:latin typeface="Open Sans" panose="020B0606030504020204" pitchFamily="34" charset="0"/>
                <a:ea typeface="Open Sans" panose="020B0606030504020204" pitchFamily="34" charset="0"/>
                <a:cs typeface="Open Sans" panose="020B0606030504020204" pitchFamily="34" charset="0"/>
              </a:rPr>
              <a:t> Bandersnatch!"</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ODD BRITISH PLACENAMES</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p:txBody>
          <a:bodyPr>
            <a:normAutofit fontScale="92500"/>
          </a:bodyPr>
          <a:lstStyle/>
          <a:p>
            <a:pPr marL="0" indent="0">
              <a:buNone/>
            </a:pPr>
            <a:r>
              <a:rPr lang="en-GB" dirty="0">
                <a:latin typeface="Open Sans" panose="020B0606030504020204" pitchFamily="34" charset="0"/>
                <a:ea typeface="Open Sans" panose="020B0606030504020204" pitchFamily="34" charset="0"/>
                <a:cs typeface="Open Sans" panose="020B0606030504020204" pitchFamily="34" charset="0"/>
              </a:rPr>
              <a:t>SHORTEST PLACENAME IN BRITAIN:</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GB" b="1" dirty="0">
                <a:solidFill>
                  <a:srgbClr val="C00000"/>
                </a:solidFill>
                <a:latin typeface="Open Sans" panose="020B0606030504020204" pitchFamily="34" charset="0"/>
                <a:ea typeface="Open Sans" panose="020B0606030504020204" pitchFamily="34" charset="0"/>
                <a:cs typeface="Open Sans" panose="020B0606030504020204" pitchFamily="34" charset="0"/>
              </a:rPr>
              <a:t>AE</a:t>
            </a:r>
            <a:endParaRPr lang="en-GB"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dirty="0">
                <a:latin typeface="Open Sans" panose="020B0606030504020204" pitchFamily="34" charset="0"/>
                <a:ea typeface="Open Sans" panose="020B0606030504020204" pitchFamily="34" charset="0"/>
                <a:cs typeface="Open Sans" panose="020B0606030504020204" pitchFamily="34" charset="0"/>
              </a:rPr>
              <a:t>LONGEST PLACENAME IN BRITAIN:</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GB" b="1" dirty="0">
                <a:solidFill>
                  <a:srgbClr val="C00000"/>
                </a:solidFill>
                <a:latin typeface="Open Sans" panose="020B0606030504020204" pitchFamily="34" charset="0"/>
                <a:ea typeface="Open Sans" panose="020B0606030504020204" pitchFamily="34" charset="0"/>
                <a:cs typeface="Open Sans" panose="020B0606030504020204" pitchFamily="34" charset="0"/>
              </a:rPr>
              <a:t>Llanfairpwllgwyngyllgogerychwyrndrobwllllantysiliogogogoch</a:t>
            </a:r>
            <a:endParaRPr lang="en-GB"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dirty="0">
                <a:latin typeface="Open Sans" panose="020B0606030504020204" pitchFamily="34" charset="0"/>
                <a:ea typeface="Open Sans" panose="020B0606030504020204" pitchFamily="34" charset="0"/>
                <a:cs typeface="Open Sans" panose="020B0606030504020204" pitchFamily="34" charset="0"/>
              </a:rPr>
              <a:t>LONGEST NAME THAT DOESN’T REPEAT A LETTER:</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GB" b="1" dirty="0">
                <a:solidFill>
                  <a:srgbClr val="C00000"/>
                </a:solidFill>
                <a:latin typeface="Open Sans" panose="020B0606030504020204" pitchFamily="34" charset="0"/>
                <a:ea typeface="Open Sans" panose="020B0606030504020204" pitchFamily="34" charset="0"/>
                <a:cs typeface="Open Sans" panose="020B0606030504020204" pitchFamily="34" charset="0"/>
              </a:rPr>
              <a:t>BUCKFASTLEIGH</a:t>
            </a:r>
            <a:endParaRPr lang="en-GB"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dirty="0">
                <a:latin typeface="Open Sans" panose="020B0606030504020204" pitchFamily="34" charset="0"/>
                <a:ea typeface="Open Sans" panose="020B0606030504020204" pitchFamily="34" charset="0"/>
                <a:cs typeface="Open Sans" panose="020B0606030504020204" pitchFamily="34" charset="0"/>
              </a:rPr>
              <a:t>ONLY NAME IN BRITAIN WITH AN EXCLAMATION MARK AS PART OF THE NAME:</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GB" b="1" dirty="0">
                <a:solidFill>
                  <a:srgbClr val="C00000"/>
                </a:solidFill>
                <a:latin typeface="Open Sans" panose="020B0606030504020204" pitchFamily="34" charset="0"/>
                <a:ea typeface="Open Sans" panose="020B0606030504020204" pitchFamily="34" charset="0"/>
                <a:cs typeface="Open Sans" panose="020B0606030504020204" pitchFamily="34" charset="0"/>
              </a:rPr>
              <a:t>WESTWARD HO!</a:t>
            </a:r>
            <a:endParaRPr lang="en-GB"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5250"/>
            <a:ext cx="10515600" cy="1325563"/>
          </a:xfrm>
        </p:spPr>
        <p:txBody>
          <a:bodyPr/>
          <a:lstStyle/>
          <a:p>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AND FINALLY…</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2888799"/>
            <a:ext cx="10515600" cy="2215463"/>
          </a:xfrm>
        </p:spPr>
        <p:txBody>
          <a:bodyPr>
            <a:normAutofit/>
          </a:bodyPr>
          <a:lstStyle/>
          <a:p>
            <a:pPr marL="0" indent="0">
              <a:buNone/>
            </a:pPr>
            <a:r>
              <a:rPr lang="en-GB" sz="2400" b="1" dirty="0">
                <a:latin typeface="Open Sans" panose="020B0606030504020204" pitchFamily="34" charset="0"/>
                <a:ea typeface="Open Sans" panose="020B0606030504020204" pitchFamily="34" charset="0"/>
                <a:cs typeface="Open Sans" panose="020B0606030504020204" pitchFamily="34" charset="0"/>
              </a:rPr>
              <a:t>Remember, people will only think you are stupid…..if you are stupid, never for making a mistake.</a:t>
            </a:r>
            <a:endParaRPr lang="en-GB" sz="2400"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sz="2400"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2400" b="1" dirty="0">
                <a:latin typeface="Open Sans" panose="020B0606030504020204" pitchFamily="34" charset="0"/>
                <a:ea typeface="Open Sans" panose="020B0606030504020204" pitchFamily="34" charset="0"/>
                <a:cs typeface="Open Sans" panose="020B0606030504020204" pitchFamily="34" charset="0"/>
              </a:rPr>
              <a:t>NEVER, EVER APOLOGISE FOR MAKING A MISTAKE IN ENGLISH</a:t>
            </a:r>
            <a:br>
              <a:rPr lang="en-GB" sz="2400" b="1" dirty="0">
                <a:latin typeface="Open Sans" panose="020B0606030504020204" pitchFamily="34" charset="0"/>
                <a:ea typeface="Open Sans" panose="020B0606030504020204" pitchFamily="34" charset="0"/>
                <a:cs typeface="Open Sans" panose="020B0606030504020204" pitchFamily="34" charset="0"/>
              </a:rPr>
            </a:br>
            <a:r>
              <a:rPr lang="en-GB" sz="2400" b="1" dirty="0">
                <a:latin typeface="Open Sans" panose="020B0606030504020204" pitchFamily="34" charset="0"/>
                <a:ea typeface="Open Sans" panose="020B0606030504020204" pitchFamily="34" charset="0"/>
                <a:cs typeface="Open Sans" panose="020B0606030504020204" pitchFamily="34" charset="0"/>
              </a:rPr>
              <a:t>(Although, do apologise if you spill coffee on your teacher!)</a:t>
            </a:r>
            <a:endParaRPr lang="en-GB" sz="24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THANK YOU! </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2112229"/>
            <a:ext cx="10694158" cy="4351338"/>
          </a:xfrm>
        </p:spPr>
        <p:txBody>
          <a:bodyPr/>
          <a:lstStyle/>
          <a:p>
            <a:pPr marL="0" indent="0">
              <a:buNone/>
            </a:pPr>
            <a:r>
              <a:rPr lang="en-GB" b="1" dirty="0">
                <a:latin typeface="Open Sans" panose="020B0606030504020204" pitchFamily="34" charset="0"/>
                <a:ea typeface="Open Sans" panose="020B0606030504020204" pitchFamily="34" charset="0"/>
                <a:cs typeface="Open Sans" panose="020B0606030504020204" pitchFamily="34" charset="0"/>
              </a:rPr>
              <a:t>For more information, </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b="1" dirty="0">
                <a:latin typeface="Open Sans" panose="020B0606030504020204" pitchFamily="34" charset="0"/>
                <a:ea typeface="Open Sans" panose="020B0606030504020204" pitchFamily="34" charset="0"/>
                <a:cs typeface="Open Sans" panose="020B0606030504020204" pitchFamily="34" charset="0"/>
              </a:rPr>
              <a:t>please follow me on my </a:t>
            </a:r>
            <a:r>
              <a:rPr lang="en-GB" b="1" dirty="0" err="1">
                <a:latin typeface="Open Sans" panose="020B0606030504020204" pitchFamily="34" charset="0"/>
                <a:ea typeface="Open Sans" panose="020B0606030504020204" pitchFamily="34" charset="0"/>
                <a:cs typeface="Open Sans" panose="020B0606030504020204" pitchFamily="34" charset="0"/>
              </a:rPr>
              <a:t>Instagram</a:t>
            </a:r>
            <a:r>
              <a:rPr lang="en-GB" b="1" dirty="0">
                <a:latin typeface="Open Sans" panose="020B0606030504020204" pitchFamily="34" charset="0"/>
                <a:ea typeface="Open Sans" panose="020B0606030504020204" pitchFamily="34" charset="0"/>
                <a:cs typeface="Open Sans" panose="020B0606030504020204" pitchFamily="34" charset="0"/>
              </a:rPr>
              <a:t>:</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@Richard.4.English</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a:p>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b="1" dirty="0">
                <a:latin typeface="Open Sans" panose="020B0606030504020204" pitchFamily="34" charset="0"/>
                <a:ea typeface="Open Sans" panose="020B0606030504020204" pitchFamily="34" charset="0"/>
                <a:cs typeface="Open Sans" panose="020B0606030504020204" pitchFamily="34" charset="0"/>
              </a:rPr>
              <a:t>Or visit my website:</a:t>
            </a:r>
            <a:endParaRPr lang="en-GB" b="1" dirty="0">
              <a:latin typeface="Open Sans" panose="020B0606030504020204" pitchFamily="34" charset="0"/>
              <a:ea typeface="Open Sans" panose="020B0606030504020204" pitchFamily="34" charset="0"/>
              <a:cs typeface="Open Sans" panose="020B0606030504020204" pitchFamily="34" charset="0"/>
            </a:endParaRPr>
          </a:p>
          <a:p>
            <a:r>
              <a:rPr lang="en-GB" dirty="0">
                <a:solidFill>
                  <a:srgbClr val="FE8002"/>
                </a:solidFill>
                <a:hlinkClick r:id="rId1"/>
              </a:rPr>
              <a:t>www.richard4english.com</a:t>
            </a:r>
            <a:endParaRPr lang="en-GB" dirty="0">
              <a:solidFill>
                <a:srgbClr val="FE8002"/>
              </a:solidFill>
            </a:endParaRPr>
          </a:p>
          <a:p>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7659" y="1690688"/>
            <a:ext cx="3954699" cy="395469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8" y="173060"/>
            <a:ext cx="1281752" cy="6492875"/>
          </a:xfrm>
        </p:spPr>
        <p:txBody>
          <a:bodyPr vert="vert270">
            <a:normAutofit/>
          </a:bodyPr>
          <a:lstStyle/>
          <a:p>
            <a:pPr algn="ctr"/>
            <a:r>
              <a:rPr lang="en-GB" sz="5400" b="1" dirty="0">
                <a:solidFill>
                  <a:srgbClr val="FE8002"/>
                </a:solidFill>
                <a:latin typeface="Open Sans" panose="020B0606030504020204" pitchFamily="34" charset="0"/>
                <a:ea typeface="Open Sans" panose="020B0606030504020204" pitchFamily="34" charset="0"/>
                <a:cs typeface="Open Sans" panose="020B0606030504020204" pitchFamily="34" charset="0"/>
              </a:rPr>
              <a:t>WHY AM I HERE?</a:t>
            </a:r>
            <a:endParaRPr lang="en-GB" sz="5400"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4393442" y="562905"/>
            <a:ext cx="6960358" cy="5378750"/>
          </a:xfrm>
        </p:spPr>
        <p:txBody>
          <a:bodyPr>
            <a:noAutofit/>
          </a:bodyPr>
          <a:lstStyle/>
          <a:p>
            <a:pPr marL="0" indent="0">
              <a:lnSpc>
                <a:spcPct val="150000"/>
              </a:lnSpc>
              <a:buNone/>
            </a:pPr>
            <a:r>
              <a:rPr lang="en-GB" sz="2000" dirty="0">
                <a:latin typeface="Open Sans Semibold" panose="020B0706030804020204" pitchFamily="34" charset="0"/>
                <a:ea typeface="Open Sans Semibold" panose="020B0706030804020204" pitchFamily="34" charset="0"/>
                <a:cs typeface="Open Sans Semibold" panose="020B0706030804020204" pitchFamily="34" charset="0"/>
              </a:rPr>
              <a:t>TO GIVE PEOPLE A CHANCE TO LISTEN AND SPEAK WITH A NATIVE BRITISH PERSON</a:t>
            </a:r>
            <a:endParaRPr lang="en-GB" sz="20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a:lnSpc>
                <a:spcPct val="150000"/>
              </a:lnSpc>
              <a:buNone/>
            </a:pPr>
            <a:r>
              <a:rPr lang="en-GB" sz="2000" dirty="0">
                <a:latin typeface="Open Sans Semibold" panose="020B0706030804020204" pitchFamily="34" charset="0"/>
                <a:ea typeface="Open Sans Semibold" panose="020B0706030804020204" pitchFamily="34" charset="0"/>
                <a:cs typeface="Open Sans Semibold" panose="020B0706030804020204" pitchFamily="34" charset="0"/>
              </a:rPr>
              <a:t>TO SHOW YOU WHAT IS REALLY IMPORTANT WHEN LEARNING ENGLISH, AND WHAT IS NOT</a:t>
            </a:r>
            <a:endParaRPr lang="en-GB" sz="20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a:lnSpc>
                <a:spcPct val="150000"/>
              </a:lnSpc>
              <a:buNone/>
            </a:pPr>
            <a:r>
              <a:rPr lang="en-GB" sz="2000" dirty="0">
                <a:latin typeface="Open Sans Semibold" panose="020B0706030804020204" pitchFamily="34" charset="0"/>
                <a:ea typeface="Open Sans Semibold" panose="020B0706030804020204" pitchFamily="34" charset="0"/>
                <a:cs typeface="Open Sans Semibold" panose="020B0706030804020204" pitchFamily="34" charset="0"/>
              </a:rPr>
              <a:t>TO EXPLAIN A LITTLE ABOUT BRITISH PRONUNCIATION AND WHERE ENGLISH COMES FROM AND WHY IT CAN BE A VERY FRUSTRATING LANGUAGE TO LEARN</a:t>
            </a:r>
            <a:endParaRPr lang="en-GB" sz="20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a:lnSpc>
                <a:spcPct val="150000"/>
              </a:lnSpc>
              <a:buNone/>
            </a:pPr>
            <a:r>
              <a:rPr lang="en-GB" sz="2000" dirty="0">
                <a:latin typeface="Open Sans Semibold" panose="020B0706030804020204" pitchFamily="34" charset="0"/>
                <a:ea typeface="Open Sans Semibold" panose="020B0706030804020204" pitchFamily="34" charset="0"/>
                <a:cs typeface="Open Sans Semibold" panose="020B0706030804020204" pitchFamily="34" charset="0"/>
              </a:rPr>
              <a:t>TO GIVE TIPS ON SOUND, VOCABULARY, GRAMMAR AND EXAMS</a:t>
            </a:r>
            <a:endParaRPr lang="en-GB" sz="20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a:lnSpc>
                <a:spcPct val="150000"/>
              </a:lnSpc>
              <a:buNone/>
            </a:pPr>
            <a:r>
              <a:rPr lang="en-GB" sz="2000" dirty="0">
                <a:latin typeface="Open Sans Semibold" panose="020B0706030804020204" pitchFamily="34" charset="0"/>
                <a:ea typeface="Open Sans Semibold" panose="020B0706030804020204" pitchFamily="34" charset="0"/>
                <a:cs typeface="Open Sans Semibold" panose="020B0706030804020204" pitchFamily="34" charset="0"/>
              </a:rPr>
              <a:t>A FEW WORDS ON OUR ODD BRITISH TRADITIONS</a:t>
            </a:r>
            <a:endParaRPr lang="en-GB" sz="20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a:lnSpc>
                <a:spcPct val="150000"/>
              </a:lnSpc>
              <a:buNone/>
            </a:pPr>
            <a:r>
              <a:rPr lang="en-GB" sz="2000" dirty="0">
                <a:latin typeface="Open Sans Semibold" panose="020B0706030804020204" pitchFamily="34" charset="0"/>
                <a:ea typeface="Open Sans Semibold" panose="020B0706030804020204" pitchFamily="34" charset="0"/>
                <a:cs typeface="Open Sans Semibold" panose="020B0706030804020204" pitchFamily="34" charset="0"/>
              </a:rPr>
              <a:t>TO HELP YOU OVERCOME YOUR FEAR OF SPEAKING AND MAKING MISTAKES</a:t>
            </a:r>
            <a:endParaRPr lang="en-GB"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606777"/>
            <a:ext cx="12192000" cy="56444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288439" cy="1325563"/>
          </a:xfrm>
        </p:spPr>
        <p:txBody>
          <a:bodyPr>
            <a:normAutofit/>
          </a:bodyPr>
          <a:lstStyle/>
          <a:p>
            <a:r>
              <a:rPr lang="en-GB" sz="3200" b="1" dirty="0">
                <a:solidFill>
                  <a:srgbClr val="FE8002"/>
                </a:solidFill>
                <a:latin typeface="Open Sans" panose="020B0606030504020204" pitchFamily="34" charset="0"/>
                <a:ea typeface="Open Sans" panose="020B0606030504020204" pitchFamily="34" charset="0"/>
                <a:cs typeface="Open Sans" panose="020B0606030504020204" pitchFamily="34" charset="0"/>
              </a:rPr>
              <a:t>AN INTERESTING FACT…</a:t>
            </a:r>
            <a:endParaRPr lang="en-GB" sz="3200"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1519311"/>
            <a:ext cx="10515600" cy="4780482"/>
          </a:xfrm>
        </p:spPr>
        <p:txBody>
          <a:bodyPr>
            <a:normAutofit/>
          </a:bodyPr>
          <a:lstStyle/>
          <a:p>
            <a:pPr>
              <a:lnSpc>
                <a:spcPct val="110000"/>
              </a:lnSpc>
            </a:pPr>
            <a:r>
              <a:rPr lang="en-GB" b="1" dirty="0">
                <a:latin typeface="Open Sans" panose="020B0606030504020204" pitchFamily="34" charset="0"/>
                <a:ea typeface="Open Sans" panose="020B0606030504020204" pitchFamily="34" charset="0"/>
                <a:cs typeface="Open Sans" panose="020B0606030504020204" pitchFamily="34" charset="0"/>
              </a:rPr>
              <a:t>ENGLISH IS THE OFFICIAL, LEGAL LANGUAGE IN 81 COUNTRIES AND TERRITORIES, BUT NOT IN UK OR USA!</a:t>
            </a:r>
            <a:endParaRPr lang="en-GB" b="1"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GB" b="1" dirty="0">
                <a:latin typeface="Open Sans" panose="020B0606030504020204" pitchFamily="34" charset="0"/>
                <a:ea typeface="Open Sans" panose="020B0606030504020204" pitchFamily="34" charset="0"/>
                <a:cs typeface="Open Sans" panose="020B0606030504020204" pitchFamily="34" charset="0"/>
              </a:rPr>
              <a:t>THERE IS NO OFFICIAL BODY TO SAY WHAT IS AND ISN’T ENGLISH, UNLIKE FOR UKRAINIAN, RUSSIAN, FRENCH, SPANISH AND MANY OTHER LANGUAGES. THIS MEANS…..</a:t>
            </a:r>
            <a:endParaRPr lang="en-GB" b="1"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endParaRPr lang="en-GB" b="1"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endParaRPr lang="en-GB" b="1"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endParaRPr lang="en-GB" b="1"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endParaRPr lang="en-GB" b="1"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endParaRPr lang="en-GB" b="1"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endParaRPr lang="en-GB" b="1"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THERE ARE </a:t>
            </a:r>
            <a:r>
              <a:rPr lang="en-GB" sz="8800" b="1" dirty="0">
                <a:solidFill>
                  <a:srgbClr val="FE8002"/>
                </a:solidFill>
                <a:latin typeface="Open Sans" panose="020B0606030504020204" pitchFamily="34" charset="0"/>
                <a:ea typeface="Open Sans" panose="020B0606030504020204" pitchFamily="34" charset="0"/>
                <a:cs typeface="Open Sans" panose="020B0606030504020204" pitchFamily="34" charset="0"/>
              </a:rPr>
              <a:t>NO</a:t>
            </a:r>
            <a:r>
              <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rPr>
              <a:t> RULES!</a:t>
            </a:r>
            <a:endParaRPr lang="en-GB" b="1" dirty="0">
              <a:solidFill>
                <a:srgbClr val="FE80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Subtitle 4"/>
          <p:cNvSpPr>
            <a:spLocks noGrp="1"/>
          </p:cNvSpPr>
          <p:nvPr>
            <p:ph type="subTitle" idx="1"/>
          </p:nvPr>
        </p:nvSpPr>
        <p:spPr/>
        <p:txBody>
          <a:bodyPr/>
          <a:lstStyle/>
          <a:p>
            <a:endParaRPr lang="en-GB" b="1" dirty="0">
              <a:latin typeface="Open Sans" panose="020B0606030504020204" pitchFamily="34" charset="0"/>
              <a:ea typeface="Open Sans" panose="020B0606030504020204" pitchFamily="34" charset="0"/>
              <a:cs typeface="Open Sans" panose="020B0606030504020204" pitchFamily="34" charset="0"/>
            </a:endParaRPr>
          </a:p>
          <a:p>
            <a:endParaRPr lang="en-GB" b="1" dirty="0">
              <a:latin typeface="Open Sans" panose="020B0606030504020204" pitchFamily="34" charset="0"/>
              <a:ea typeface="Open Sans" panose="020B0606030504020204" pitchFamily="34" charset="0"/>
              <a:cs typeface="Open Sans" panose="020B0606030504020204" pitchFamily="34" charset="0"/>
            </a:endParaRPr>
          </a:p>
          <a:p>
            <a:r>
              <a:rPr lang="en-GB" b="1" dirty="0">
                <a:latin typeface="Open Sans" panose="020B0606030504020204" pitchFamily="34" charset="0"/>
                <a:ea typeface="Open Sans" panose="020B0606030504020204" pitchFamily="34" charset="0"/>
                <a:cs typeface="Open Sans" panose="020B0606030504020204" pitchFamily="34" charset="0"/>
              </a:rPr>
              <a:t>There are only conventions!</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8">
              <a:lnSpc>
                <a:spcPct val="110000"/>
              </a:lnSpc>
            </a:pPr>
            <a:r>
              <a:rPr lang="en-GB" sz="2400" b="1" dirty="0">
                <a:solidFill>
                  <a:srgbClr val="FE8002"/>
                </a:solidFill>
                <a:latin typeface="Open Sans" panose="020B0606030504020204" pitchFamily="34" charset="0"/>
                <a:ea typeface="Open Sans" panose="020B0606030504020204" pitchFamily="34" charset="0"/>
                <a:cs typeface="Open Sans" panose="020B0606030504020204" pitchFamily="34" charset="0"/>
              </a:rPr>
              <a:t>THE BRITONS, WERE THEY THE FIRST SPEAKERS OF ENGLISH?</a:t>
            </a:r>
            <a:br>
              <a:rPr lang="en-GB" b="1" dirty="0">
                <a:latin typeface="Open Sans" panose="020B0606030504020204" pitchFamily="34" charset="0"/>
                <a:ea typeface="Open Sans" panose="020B0606030504020204" pitchFamily="34" charset="0"/>
                <a:cs typeface="Open Sans" panose="020B0606030504020204" pitchFamily="34" charset="0"/>
              </a:rPr>
            </a:br>
            <a:br>
              <a:rPr lang="en-GB" b="1" dirty="0">
                <a:latin typeface="Open Sans" panose="020B0606030504020204" pitchFamily="34" charset="0"/>
                <a:ea typeface="Open Sans" panose="020B0606030504020204" pitchFamily="34" charset="0"/>
                <a:cs typeface="Open Sans" panose="020B0606030504020204" pitchFamily="34" charset="0"/>
              </a:rPr>
            </a:br>
            <a:endParaRPr lang="en-GB" dirty="0"/>
          </a:p>
        </p:txBody>
      </p:sp>
      <p:sp>
        <p:nvSpPr>
          <p:cNvPr id="3" name="Content Placeholder 2"/>
          <p:cNvSpPr>
            <a:spLocks noGrp="1"/>
          </p:cNvSpPr>
          <p:nvPr>
            <p:ph idx="1"/>
          </p:nvPr>
        </p:nvSpPr>
        <p:spPr/>
        <p:txBody>
          <a:bodyPr>
            <a:normAutofit fontScale="77500" lnSpcReduction="20000"/>
          </a:bodyPr>
          <a:lstStyle/>
          <a:p>
            <a:pPr>
              <a:lnSpc>
                <a:spcPct val="110000"/>
              </a:lnSpc>
            </a:pPr>
            <a:endParaRPr lang="en-GB" b="1"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endParaRPr lang="en-GB" b="1"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endParaRPr lang="en-GB" b="1"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endParaRPr lang="en-GB" b="1"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GB" b="1" dirty="0">
                <a:latin typeface="Open Sans" panose="020B0606030504020204" pitchFamily="34" charset="0"/>
                <a:ea typeface="Open Sans" panose="020B0606030504020204" pitchFamily="34" charset="0"/>
                <a:cs typeface="Open Sans" panose="020B0606030504020204" pitchFamily="34" charset="0"/>
              </a:rPr>
              <a:t>THE CELTS, WHERE ARE THEY NOW?</a:t>
            </a:r>
            <a:endParaRPr lang="en-GB" b="1"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GB" b="1" dirty="0">
                <a:latin typeface="Open Sans" panose="020B0606030504020204" pitchFamily="34" charset="0"/>
                <a:ea typeface="Open Sans" panose="020B0606030504020204" pitchFamily="34" charset="0"/>
                <a:cs typeface="Open Sans" panose="020B0606030504020204" pitchFamily="34" charset="0"/>
              </a:rPr>
              <a:t>THE ROMANS, WHAT DID THEY EVER DO FOR US?</a:t>
            </a:r>
            <a:endParaRPr lang="en-GB" b="1"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GB" b="1" dirty="0">
                <a:latin typeface="Open Sans" panose="020B0606030504020204" pitchFamily="34" charset="0"/>
                <a:ea typeface="Open Sans" panose="020B0606030504020204" pitchFamily="34" charset="0"/>
                <a:cs typeface="Open Sans" panose="020B0606030504020204" pitchFamily="34" charset="0"/>
              </a:rPr>
              <a:t>THE ANGLES AND SAXONS, BUT WHAT EVER HAPPENED TO THE JUTES? THE BIRTH OF A LANGUAGE</a:t>
            </a:r>
            <a:endParaRPr lang="en-GB" b="1"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GB" b="1" dirty="0">
                <a:latin typeface="Open Sans" panose="020B0606030504020204" pitchFamily="34" charset="0"/>
                <a:ea typeface="Open Sans" panose="020B0606030504020204" pitchFamily="34" charset="0"/>
                <a:cs typeface="Open Sans" panose="020B0606030504020204" pitchFamily="34" charset="0"/>
              </a:rPr>
              <a:t>THE NORSEMEN WITH THEIR LONGSHIPS AND SHORT WORDS</a:t>
            </a:r>
            <a:endParaRPr lang="en-GB" b="1"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GB" b="1" dirty="0">
                <a:latin typeface="Open Sans" panose="020B0606030504020204" pitchFamily="34" charset="0"/>
                <a:ea typeface="Open Sans" panose="020B0606030504020204" pitchFamily="34" charset="0"/>
                <a:cs typeface="Open Sans" panose="020B0606030504020204" pitchFamily="34" charset="0"/>
              </a:rPr>
              <a:t>WILLIAM THE CONQUEROR AND THE BIRTH OF MIDDLE-ENGLISH</a:t>
            </a:r>
            <a:endParaRPr lang="en-GB" b="1"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90937" y="984738"/>
            <a:ext cx="3776663" cy="24442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51980" y="1204415"/>
            <a:ext cx="7288039" cy="4449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5909</Words>
  <Application>WPS Presentation</Application>
  <PresentationFormat>Widescreen</PresentationFormat>
  <Paragraphs>220</Paragraphs>
  <Slides>36</Slides>
  <Notes>0</Notes>
  <HiddenSlides>0</HiddenSlides>
  <MMClips>6</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36</vt:i4>
      </vt:variant>
    </vt:vector>
  </HeadingPairs>
  <TitlesOfParts>
    <vt:vector size="57" baseType="lpstr">
      <vt:lpstr>Arial</vt:lpstr>
      <vt:lpstr>SimSun</vt:lpstr>
      <vt:lpstr>Wingdings</vt:lpstr>
      <vt:lpstr>DejaVu Sans</vt:lpstr>
      <vt:lpstr>Times New Roman</vt:lpstr>
      <vt:lpstr>Open Sans</vt:lpstr>
      <vt:lpstr>WenQuanYi Micro Hei</vt:lpstr>
      <vt:lpstr>Open Sans Semibold</vt:lpstr>
      <vt:lpstr>Algerian</vt:lpstr>
      <vt:lpstr>aakar</vt:lpstr>
      <vt:lpstr>Berlin Sans FB Demi</vt:lpstr>
      <vt:lpstr>微软雅黑</vt:lpstr>
      <vt:lpstr>文泉驿微米黑</vt:lpstr>
      <vt:lpstr/>
      <vt:lpstr>Arial Unicode MS</vt:lpstr>
      <vt:lpstr>Calibri</vt:lpstr>
      <vt:lpstr>Calibri Light</vt:lpstr>
      <vt:lpstr>Garuda</vt:lpstr>
      <vt:lpstr>OpenSymbol</vt:lpstr>
      <vt:lpstr>Gubbi</vt:lpstr>
      <vt:lpstr>Office Theme</vt:lpstr>
      <vt:lpstr>RICHARD 4 ENGLISH</vt:lpstr>
      <vt:lpstr>WHO IS RICHARD?</vt:lpstr>
      <vt:lpstr>MY INTERESTS APART FROM LANGUAGES!</vt:lpstr>
      <vt:lpstr>WHY AM I HERE?</vt:lpstr>
      <vt:lpstr>PowerPoint 演示文稿</vt:lpstr>
      <vt:lpstr>AN INTERESTING FACT…</vt:lpstr>
      <vt:lpstr>THERE ARE NO RULES!</vt:lpstr>
      <vt:lpstr>THE BRITONS, WERE THEY THE FIRST SPEAKERS OF ENGLISH?  </vt:lpstr>
      <vt:lpstr>PowerPoint 演示文稿</vt:lpstr>
      <vt:lpstr>QUESTION: WHAT IS THE MOST  IMPORTANT ASPECT OF GOOD ENGLISH? IS IT:</vt:lpstr>
      <vt:lpstr>INTONATION</vt:lpstr>
      <vt:lpstr>PowerPoint 演示文稿</vt:lpstr>
      <vt:lpstr>DEFINITELY, NOT THE QUEEN’S ENGLISH!</vt:lpstr>
      <vt:lpstr>THE IMPORTANCE OF INTONATION IN ENGLISH</vt:lpstr>
      <vt:lpstr>PRONUNCIATION</vt:lpstr>
      <vt:lpstr>A Thousand Hairy Savages, Spike Milligan</vt:lpstr>
      <vt:lpstr>WHAT DOES A NATIVE SPEAKER SAY?</vt:lpstr>
      <vt:lpstr>WHAT DOES A NATIVE SPEAKER HEAR?</vt:lpstr>
      <vt:lpstr>CHANGE THE INTONATION,  CHANGE THE EMPHASIS</vt:lpstr>
      <vt:lpstr>HOW TO MAKE PEOPLE  LISTEN TO YOU IN ENGLISH</vt:lpstr>
      <vt:lpstr>VOCABULARY AND GRAMMAR</vt:lpstr>
      <vt:lpstr>SHOOT YOURSELF!</vt:lpstr>
      <vt:lpstr>ENGLISH SPELLING IS NOT PHONETIC. WORDS ARE SYMBOLS</vt:lpstr>
      <vt:lpstr>IDIOMS AND PHRASAL VERBS</vt:lpstr>
      <vt:lpstr>VIDIOMS     VIDEO  IDIOMS  AND  PHRASAL  VERBS</vt:lpstr>
      <vt:lpstr>PowerPoint 演示文稿</vt:lpstr>
      <vt:lpstr>PowerPoint 演示文稿</vt:lpstr>
      <vt:lpstr>PowerPoint 演示文稿</vt:lpstr>
      <vt:lpstr>PowerPoint 演示文稿</vt:lpstr>
      <vt:lpstr>WHAT EXAMINERS WANT</vt:lpstr>
      <vt:lpstr>FEAR IS NOT AN OPTION</vt:lpstr>
      <vt:lpstr>PowerPoint 演示文稿</vt:lpstr>
      <vt:lpstr>JABBERWOCKY, LEWIS CARROLL, EXTRACT</vt:lpstr>
      <vt:lpstr>ODD BRITISH PLACENAMES</vt:lpstr>
      <vt:lpstr>AND FINALLY…</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RICHARD 4 ENGLISH</dc:title>
  <dc:creator>rmg</dc:creator>
  <cp:lastModifiedBy>Ihor Romanets</cp:lastModifiedBy>
  <cp:revision>89</cp:revision>
  <cp:lastPrinted>2019-06-28T14:26:09Z</cp:lastPrinted>
  <dcterms:created xsi:type="dcterms:W3CDTF">2019-06-28T14:26:09Z</dcterms:created>
  <dcterms:modified xsi:type="dcterms:W3CDTF">2019-06-28T14:26:09Z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1033-11.1.0.8392</vt:lpwstr>
  </property>
</Properties>
</file>