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2" r:id="rId2"/>
  </p:sldMasterIdLst>
  <p:notesMasterIdLst>
    <p:notesMasterId r:id="rId46"/>
  </p:notesMasterIdLst>
  <p:handoutMasterIdLst>
    <p:handoutMasterId r:id="rId47"/>
  </p:handoutMasterIdLst>
  <p:sldIdLst>
    <p:sldId id="315" r:id="rId3"/>
    <p:sldId id="314" r:id="rId4"/>
    <p:sldId id="270" r:id="rId5"/>
    <p:sldId id="317" r:id="rId6"/>
    <p:sldId id="271" r:id="rId7"/>
    <p:sldId id="273" r:id="rId8"/>
    <p:sldId id="274" r:id="rId9"/>
    <p:sldId id="275" r:id="rId10"/>
    <p:sldId id="276" r:id="rId11"/>
    <p:sldId id="277" r:id="rId12"/>
    <p:sldId id="302" r:id="rId13"/>
    <p:sldId id="303" r:id="rId14"/>
    <p:sldId id="304" r:id="rId15"/>
    <p:sldId id="318" r:id="rId16"/>
    <p:sldId id="345" r:id="rId17"/>
    <p:sldId id="346" r:id="rId18"/>
    <p:sldId id="347" r:id="rId19"/>
    <p:sldId id="348" r:id="rId20"/>
    <p:sldId id="351" r:id="rId21"/>
    <p:sldId id="350" r:id="rId22"/>
    <p:sldId id="349" r:id="rId23"/>
    <p:sldId id="321" r:id="rId24"/>
    <p:sldId id="323" r:id="rId25"/>
    <p:sldId id="353" r:id="rId26"/>
    <p:sldId id="322" r:id="rId27"/>
    <p:sldId id="342" r:id="rId28"/>
    <p:sldId id="352" r:id="rId29"/>
    <p:sldId id="326" r:id="rId30"/>
    <p:sldId id="337" r:id="rId31"/>
    <p:sldId id="328" r:id="rId32"/>
    <p:sldId id="329" r:id="rId33"/>
    <p:sldId id="330" r:id="rId34"/>
    <p:sldId id="331" r:id="rId35"/>
    <p:sldId id="332" r:id="rId36"/>
    <p:sldId id="343" r:id="rId37"/>
    <p:sldId id="344" r:id="rId38"/>
    <p:sldId id="334" r:id="rId39"/>
    <p:sldId id="338" r:id="rId40"/>
    <p:sldId id="339" r:id="rId41"/>
    <p:sldId id="340" r:id="rId42"/>
    <p:sldId id="341" r:id="rId43"/>
    <p:sldId id="320" r:id="rId44"/>
    <p:sldId id="316" r:id="rId45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03737"/>
    <a:srgbClr val="708975"/>
    <a:srgbClr val="3C5F81"/>
    <a:srgbClr val="95B3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756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handoutMaster" Target="handoutMasters/handoutMaster1.xml"/><Relationship Id="rId50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presProps" Target="presProps.xml"/><Relationship Id="rId8" Type="http://schemas.openxmlformats.org/officeDocument/2006/relationships/slide" Target="slides/slide6.xml"/><Relationship Id="rId51" Type="http://schemas.openxmlformats.org/officeDocument/2006/relationships/tableStyles" Target="tableStyle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45720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PH Wien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sz="quarter" idx="1"/>
          </p:nvPr>
        </p:nvSpPr>
        <p:spPr>
          <a:xfrm>
            <a:off x="3429000" y="0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7687D402-339C-4740-AA22-DED84697CE34}" type="datetime1">
              <a: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pPr marL="0" marR="0" lvl="0" indent="0" algn="r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t>24.05.2019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  <p:sp>
        <p:nvSpPr>
          <p:cNvPr id="4" name="Fußzeilenplatzhalter 3"/>
          <p:cNvSpPr txBox="1">
            <a:spLocks noGrp="1"/>
          </p:cNvSpPr>
          <p:nvPr>
            <p:ph type="ftr" sz="quarter" idx="2"/>
          </p:nvPr>
        </p:nvSpPr>
        <p:spPr>
          <a:xfrm>
            <a:off x="45720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Geschäftsstelle | Autor/in</a:t>
            </a:r>
          </a:p>
        </p:txBody>
      </p:sp>
      <p:sp>
        <p:nvSpPr>
          <p:cNvPr id="5" name="Foliennummernplatzhalter 4"/>
          <p:cNvSpPr txBox="1">
            <a:spLocks noGrp="1"/>
          </p:cNvSpPr>
          <p:nvPr>
            <p:ph type="sldNum" sz="quarter" idx="3"/>
          </p:nvPr>
        </p:nvSpPr>
        <p:spPr>
          <a:xfrm>
            <a:off x="3429000" y="8685208"/>
            <a:ext cx="2971800" cy="45879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7661570-529D-4DFE-9B0D-1C51B5F4A6B5}" type="slidenum">
              <a:t>‹№›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46188778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 txBox="1">
            <a:spLocks noGrp="1"/>
          </p:cNvSpPr>
          <p:nvPr>
            <p:ph type="hdr" sz="quarter"/>
          </p:nvPr>
        </p:nvSpPr>
        <p:spPr>
          <a:xfrm>
            <a:off x="4572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defRPr>
            </a:lvl1pPr>
          </a:lstStyle>
          <a:p>
            <a:pPr lvl="0"/>
            <a:r>
              <a:rPr lang="de-AT"/>
              <a:t>PH Wien</a:t>
            </a:r>
          </a:p>
        </p:txBody>
      </p:sp>
      <p:sp>
        <p:nvSpPr>
          <p:cNvPr id="3" name="Datumsplatzhalter 2"/>
          <p:cNvSpPr txBox="1">
            <a:spLocks noGrp="1"/>
          </p:cNvSpPr>
          <p:nvPr>
            <p:ph type="dt" idx="1"/>
          </p:nvPr>
        </p:nvSpPr>
        <p:spPr>
          <a:xfrm>
            <a:off x="342900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"/>
              </a:defRPr>
            </a:lvl1pPr>
          </a:lstStyle>
          <a:p>
            <a:pPr lvl="0"/>
            <a:fld id="{E1A5DC1D-CAD8-40B1-AF7A-ADC8ADE62FDA}" type="datetime1">
              <a:rPr lang="de-AT"/>
              <a:pPr lvl="0"/>
              <a:t>24.05.2019</a:t>
            </a:fld>
            <a:endParaRPr lang="de-AT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3" y="685800"/>
            <a:ext cx="6096003" cy="3429000"/>
          </a:xfrm>
          <a:prstGeom prst="rect">
            <a:avLst/>
          </a:prstGeom>
          <a:noFill/>
          <a:ln w="12701">
            <a:solidFill>
              <a:srgbClr val="000000"/>
            </a:solidFill>
            <a:prstDash val="solid"/>
          </a:ln>
        </p:spPr>
      </p:sp>
      <p:sp>
        <p:nvSpPr>
          <p:cNvPr id="5" name="Notizenplatzhalter 4"/>
          <p:cNvSpPr txBox="1"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6" name="Fußzeilenplatzhalter 5"/>
          <p:cNvSpPr txBox="1">
            <a:spLocks noGrp="1"/>
          </p:cNvSpPr>
          <p:nvPr>
            <p:ph type="ftr" sz="quarter" idx="4"/>
          </p:nvPr>
        </p:nvSpPr>
        <p:spPr>
          <a:xfrm>
            <a:off x="4572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"/>
              </a:defRPr>
            </a:lvl1pPr>
          </a:lstStyle>
          <a:p>
            <a:pPr lvl="0"/>
            <a:r>
              <a:rPr lang="de-AT"/>
              <a:t>Geschäftsstelle | Autor/in</a:t>
            </a:r>
          </a:p>
        </p:txBody>
      </p:sp>
      <p:sp>
        <p:nvSpPr>
          <p:cNvPr id="7" name="Foliennummernplatzhalter 6"/>
          <p:cNvSpPr txBox="1">
            <a:spLocks noGrp="1"/>
          </p:cNvSpPr>
          <p:nvPr>
            <p:ph type="sldNum" sz="quarter" idx="5"/>
          </p:nvPr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>
            <a:lvl1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de-AT" sz="10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"/>
              </a:defRPr>
            </a:lvl1pPr>
          </a:lstStyle>
          <a:p>
            <a:pPr lvl="0"/>
            <a:fld id="{2667580A-B7E1-4C99-83E3-E6A8B644EB8A}" type="slidenum">
              <a:t>‹№›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51906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lvl="0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Arial"/>
        <a:ea typeface=""/>
        <a:cs typeface=""/>
      </a:defRPr>
    </a:lvl1pPr>
    <a:lvl2pPr marL="457200" marR="0" lvl="1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Arial"/>
        <a:ea typeface=""/>
        <a:cs typeface=""/>
      </a:defRPr>
    </a:lvl2pPr>
    <a:lvl3pPr marL="914400" marR="0" lvl="2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Arial"/>
        <a:ea typeface=""/>
        <a:cs typeface=""/>
      </a:defRPr>
    </a:lvl3pPr>
    <a:lvl4pPr marL="1371600" marR="0" lvl="3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Arial"/>
        <a:ea typeface=""/>
        <a:cs typeface=""/>
      </a:defRPr>
    </a:lvl4pPr>
    <a:lvl5pPr marL="1828800" marR="0" lvl="4" indent="0" algn="l" defTabSz="914400" rtl="0" fontAlgn="auto" hangingPunct="1">
      <a:lnSpc>
        <a:spcPct val="100000"/>
      </a:lnSpc>
      <a:spcBef>
        <a:spcPts val="0"/>
      </a:spcBef>
      <a:spcAft>
        <a:spcPts val="0"/>
      </a:spcAft>
      <a:buNone/>
      <a:tabLst/>
      <a:defRPr lang="de-DE" sz="1200" b="0" i="0" u="none" strike="noStrike" kern="1200" cap="none" spc="0" baseline="0">
        <a:solidFill>
          <a:srgbClr val="000000"/>
        </a:solidFill>
        <a:uFillTx/>
        <a:latin typeface="Arial"/>
        <a:ea typeface=""/>
        <a:cs typeface="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/>
              <a:t>Greller decided on Principal/Vice-principal/Principal‘s Office, accepted by IL Strasser</a:t>
            </a:r>
            <a:endParaRPr lang="en-US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F7D95CA-1349-472A-BD81-AC90B7590003}" type="slidenum">
              <a:t>2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544297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6FB9F4-7E30-4750-8767-AF96F162EFC0}" type="slidenum">
              <a:t>13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2870953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D6FB9F4-7E30-4750-8767-AF96F162EFC0}" type="slidenum">
              <a:t>14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73471440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15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6706085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16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30893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17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1663911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18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4127735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19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1156587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20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74778369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b="1" kern="0" dirty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21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8424129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3E0C7A44-5096-4B22-8FBF-1C3C7E61644A}" type="slidenum">
              <a:t>3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6836326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/>
              <a:t>Official translation –approved by PH </a:t>
            </a:r>
            <a:endParaRPr lang="en-US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2C29958-9CE9-40AF-AEE4-6D1078E7EE33}" type="slidenum">
              <a:t>5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184615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 b="1" kern="0">
                <a:solidFill>
                  <a:srgbClr val="FFFFFF"/>
                </a:solidFill>
                <a:cs typeface="Arial" pitchFamily="34"/>
              </a:rPr>
              <a:t>Dual Vocational Training as well as Technology and Trade vs (Flyer). </a:t>
            </a:r>
            <a:r>
              <a:rPr lang="de-DE" kern="0">
                <a:solidFill>
                  <a:srgbClr val="FFFFFF"/>
                </a:solidFill>
                <a:cs typeface="Arial" pitchFamily="34"/>
              </a:rPr>
              <a:t>Engineering and Industrial Arts (DATG) Part-time Vocational Education and Apprenticeship (dual training) including </a:t>
            </a:r>
          </a:p>
          <a:p>
            <a:pPr lvl="0"/>
            <a:r>
              <a:rPr lang="de-DE">
                <a:cs typeface="Arial" pitchFamily="34"/>
              </a:rPr>
              <a:t>Please reconcile the differences between the Flyer and PPP</a:t>
            </a:r>
          </a:p>
          <a:p>
            <a:pPr lvl="0"/>
            <a:r>
              <a:rPr lang="de-DE" kern="0">
                <a:solidFill>
                  <a:srgbClr val="FFFFFF"/>
                </a:solidFill>
                <a:cs typeface="Arial" pitchFamily="34"/>
              </a:rPr>
              <a:t>Part-time Vocational Education and Apprenticeship (dual training)  according to the Key Education System (BMB)</a:t>
            </a:r>
            <a:endParaRPr lang="de-DE" b="1" kern="0">
              <a:solidFill>
                <a:srgbClr val="FFFFFF"/>
              </a:solidFill>
              <a:cs typeface="Arial" pitchFamily="34"/>
            </a:endParaRP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E3D4050-FF28-46E2-94BE-E2BE5472A0B1}" type="slidenum">
              <a:t>7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6669242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E466E881-DAEA-49A7-82EE-6F052FBB54E0}" type="slidenum">
              <a:t>8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5957615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 kern="0">
                <a:solidFill>
                  <a:srgbClr val="FFFFFF"/>
                </a:solidFill>
                <a:cs typeface="Arial" pitchFamily="34"/>
              </a:rPr>
              <a:t>Compulsory Reifeprüfung or diploma examination – taken from BMB Key Education System</a:t>
            </a:r>
          </a:p>
          <a:p>
            <a:pPr lvl="0"/>
            <a:endParaRPr lang="en-US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E50C54F-D4AB-4223-9229-223C2F2E0093}" type="slidenum">
              <a:t>9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27938762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 b="1" kern="0">
                <a:solidFill>
                  <a:srgbClr val="FFFFFF"/>
                </a:solidFill>
                <a:cs typeface="Arial" pitchFamily="34"/>
              </a:rPr>
              <a:t>Bachelor‘s Degree Programme (Flyer) </a:t>
            </a:r>
            <a:r>
              <a:rPr lang="de-DE" kern="0">
                <a:solidFill>
                  <a:srgbClr val="FFFFFF"/>
                </a:solidFill>
                <a:cs typeface="Arial" pitchFamily="34"/>
              </a:rPr>
              <a:t>vs</a:t>
            </a:r>
            <a:r>
              <a:rPr lang="de-DE" b="1" kern="0">
                <a:solidFill>
                  <a:srgbClr val="FFFFFF"/>
                </a:solidFill>
                <a:cs typeface="Arial" pitchFamily="34"/>
              </a:rPr>
              <a:t>. </a:t>
            </a:r>
            <a:r>
              <a:rPr lang="de-DE" kern="0">
                <a:solidFill>
                  <a:srgbClr val="FFFFFF"/>
                </a:solidFill>
                <a:cs typeface="Arial" pitchFamily="34"/>
              </a:rPr>
              <a:t>Bachelor Studies (PPP)  etc. – IL Strasser chose the shorter version</a:t>
            </a:r>
          </a:p>
          <a:p>
            <a:pPr lvl="0"/>
            <a:r>
              <a:rPr lang="de-DE">
                <a:cs typeface="Arial" pitchFamily="34"/>
              </a:rPr>
              <a:t>Please reconcile the differences between the Flyer and PPP</a:t>
            </a:r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0E408DD9-5DB0-4108-9186-284DC27C9D9F}" type="slidenum">
              <a:t>10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3833058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r>
              <a:rPr lang="de-DE"/>
              <a:t>                     </a:t>
            </a:r>
          </a:p>
          <a:p>
            <a:pPr lvl="0"/>
            <a:endParaRPr lang="en-US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6BE5A7C4-9F8A-4F0C-B659-A072D9DDF84A}" type="slidenum">
              <a:t>11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8615136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pPr lvl="0"/>
            <a:endParaRPr lang="de-DE" kern="0">
              <a:solidFill>
                <a:srgbClr val="CC0000"/>
              </a:solidFill>
              <a:cs typeface="Arial" pitchFamily="34"/>
            </a:endParaRPr>
          </a:p>
          <a:p>
            <a:pPr lvl="0"/>
            <a:r>
              <a:rPr lang="de-DE" kern="0">
                <a:solidFill>
                  <a:srgbClr val="CC0000"/>
                </a:solidFill>
                <a:cs typeface="Arial" pitchFamily="34"/>
              </a:rPr>
              <a:t>IL Walter Swoboda to discuss it with the team and send the translations back – done, approved by IL Strasser</a:t>
            </a:r>
          </a:p>
          <a:p>
            <a:pPr lvl="0"/>
            <a:r>
              <a:rPr lang="de-DE" kern="0">
                <a:solidFill>
                  <a:srgbClr val="CC0000"/>
                </a:solidFill>
                <a:cs typeface="Arial" pitchFamily="34"/>
              </a:rPr>
              <a:t>ZLI Logo to be changed</a:t>
            </a:r>
          </a:p>
          <a:p>
            <a:pPr lvl="0"/>
            <a:endParaRPr lang="de-DE" kern="0">
              <a:solidFill>
                <a:srgbClr val="CC0000"/>
              </a:solidFill>
              <a:cs typeface="Arial" pitchFamily="34"/>
            </a:endParaRPr>
          </a:p>
          <a:p>
            <a:pPr lvl="0"/>
            <a:endParaRPr lang="de-DE" kern="0">
              <a:solidFill>
                <a:srgbClr val="CC0000"/>
              </a:solidFill>
              <a:cs typeface="Arial" pitchFamily="34"/>
            </a:endParaRPr>
          </a:p>
          <a:p>
            <a:pPr lvl="0"/>
            <a:endParaRPr lang="de-DE" kern="0">
              <a:solidFill>
                <a:srgbClr val="CC0000"/>
              </a:solidFill>
              <a:cs typeface="Arial" pitchFamily="34"/>
            </a:endParaRPr>
          </a:p>
          <a:p>
            <a:pPr lvl="0"/>
            <a:endParaRPr lang="de-DE" kern="0">
              <a:solidFill>
                <a:srgbClr val="CC0000"/>
              </a:solidFill>
              <a:cs typeface="Arial" pitchFamily="34"/>
            </a:endParaRPr>
          </a:p>
          <a:p>
            <a:pPr lvl="0"/>
            <a:endParaRPr lang="en-US"/>
          </a:p>
        </p:txBody>
      </p:sp>
      <p:sp>
        <p:nvSpPr>
          <p:cNvPr id="4" name="Foliennummernplatzhalter 3"/>
          <p:cNvSpPr txBox="1"/>
          <p:nvPr/>
        </p:nvSpPr>
        <p:spPr>
          <a:xfrm>
            <a:off x="3429000" y="8685208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b" anchorCtr="0" compatLnSpc="1"/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2DA6B449-43E7-4D25-9890-A5835B2A4E56}" type="slidenum">
              <a:t>12</a:t>
            </a:fld>
            <a:endParaRPr lang="de-AT" sz="1000" b="0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"/>
            </a:endParaRPr>
          </a:p>
        </p:txBody>
      </p:sp>
    </p:spTree>
    <p:extLst>
      <p:ext uri="{BB962C8B-B14F-4D97-AF65-F5344CB8AC3E}">
        <p14:creationId xmlns:p14="http://schemas.microsoft.com/office/powerpoint/2010/main" val="10266222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ctrTitle"/>
          </p:nvPr>
        </p:nvSpPr>
        <p:spPr>
          <a:xfrm>
            <a:off x="1626534" y="2132865"/>
            <a:ext cx="9926214" cy="1470026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Untertitel 2"/>
          <p:cNvSpPr txBox="1">
            <a:spLocks noGrp="1"/>
          </p:cNvSpPr>
          <p:nvPr>
            <p:ph type="subTitle" idx="1"/>
          </p:nvPr>
        </p:nvSpPr>
        <p:spPr>
          <a:xfrm>
            <a:off x="1626534" y="4005062"/>
            <a:ext cx="9926214" cy="1368152"/>
          </a:xfrm>
        </p:spPr>
        <p:txBody>
          <a:bodyPr/>
          <a:lstStyle>
            <a:lvl1pPr marL="0" indent="0">
              <a:buNone/>
              <a:defRPr>
                <a:solidFill>
                  <a:srgbClr val="898989"/>
                </a:solidFill>
              </a:defRPr>
            </a:lvl1pPr>
          </a:lstStyle>
          <a:p>
            <a:pPr lvl="0"/>
            <a:r>
              <a:rPr lang="de-DE"/>
              <a:t>Formatvorlage des Untertitelmasters durch Klicken bearbeiten</a:t>
            </a:r>
            <a:endParaRPr lang="de-AT"/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6" y="260649"/>
            <a:ext cx="1068202" cy="1108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686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159565" y="274640"/>
            <a:ext cx="9889098" cy="1143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2159565" y="1600200"/>
            <a:ext cx="10032440" cy="5257800"/>
          </a:xfrm>
        </p:spPr>
        <p:txBody>
          <a:bodyPr/>
          <a:lstStyle>
            <a:lvl1pPr>
              <a:defRPr/>
            </a:lvl1pPr>
            <a:lvl2pPr>
              <a:defRPr/>
            </a:lvl2pPr>
            <a:lvl3pPr>
              <a:defRPr/>
            </a:lvl3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Rechteck 7"/>
          <p:cNvSpPr/>
          <p:nvPr/>
        </p:nvSpPr>
        <p:spPr>
          <a:xfrm>
            <a:off x="1775517" y="0"/>
            <a:ext cx="384038" cy="6858000"/>
          </a:xfrm>
          <a:prstGeom prst="rect">
            <a:avLst/>
          </a:prstGeom>
          <a:solidFill>
            <a:srgbClr val="D9D9D9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1800" b="0" i="0" u="none" strike="noStrike" kern="1200" cap="none" spc="0" baseline="0">
              <a:solidFill>
                <a:srgbClr val="FFFFFF"/>
              </a:solidFill>
              <a:uFillTx/>
              <a:latin typeface="Arial"/>
              <a:ea typeface=""/>
              <a:cs typeface=""/>
            </a:endParaRPr>
          </a:p>
        </p:txBody>
      </p:sp>
      <p:pic>
        <p:nvPicPr>
          <p:cNvPr id="5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356" y="260649"/>
            <a:ext cx="1068202" cy="1108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0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 txBox="1">
            <a:spLocks noGrp="1"/>
          </p:cNvSpPr>
          <p:nvPr>
            <p:ph type="title"/>
          </p:nvPr>
        </p:nvSpPr>
        <p:spPr>
          <a:xfrm>
            <a:off x="202265" y="1412775"/>
            <a:ext cx="1437573" cy="5256583"/>
          </a:xfrm>
        </p:spPr>
        <p:txBody>
          <a:bodyPr/>
          <a:lstStyle>
            <a:lvl1pPr>
              <a:defRPr sz="3600" b="1"/>
            </a:lvl1pPr>
          </a:lstStyle>
          <a:p>
            <a:pPr lvl="0"/>
            <a:r>
              <a:rPr lang="de-DE"/>
              <a:t>Überschrift eingeben</a:t>
            </a:r>
            <a:endParaRPr lang="de-AT"/>
          </a:p>
        </p:txBody>
      </p:sp>
      <p:sp>
        <p:nvSpPr>
          <p:cNvPr id="3" name="Inhaltsplatzhalter 2"/>
          <p:cNvSpPr txBox="1">
            <a:spLocks noGrp="1"/>
          </p:cNvSpPr>
          <p:nvPr>
            <p:ph idx="1"/>
          </p:nvPr>
        </p:nvSpPr>
        <p:spPr>
          <a:xfrm>
            <a:off x="1782631" y="0"/>
            <a:ext cx="10416003" cy="68580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r>
              <a:rPr lang="de-DE"/>
              <a:t>Objekt (Bild, Tabelle, Diagramm usw.) hinzufügen [Größe der eingefügten Bilder siehe …]</a:t>
            </a:r>
          </a:p>
        </p:txBody>
      </p:sp>
      <p:pic>
        <p:nvPicPr>
          <p:cNvPr id="4" name="Grafi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270" y="260649"/>
            <a:ext cx="1068202" cy="11084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06428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626532" y="2132857"/>
            <a:ext cx="9926216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626532" y="4005064"/>
            <a:ext cx="9926216" cy="1368152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 smtClean="0"/>
              <a:t>Formatvorlage des Untertitelmasters durch Klicken bearbeiten</a:t>
            </a:r>
            <a:endParaRPr lang="de-AT" dirty="0"/>
          </a:p>
        </p:txBody>
      </p:sp>
      <p:pic>
        <p:nvPicPr>
          <p:cNvPr id="12" name="Grafik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" y="188640"/>
            <a:ext cx="1424264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27601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  <p:extLst mod="1"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563" y="274638"/>
            <a:ext cx="9889099" cy="1143000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159563" y="1600200"/>
            <a:ext cx="10032437" cy="5257800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" y="188640"/>
            <a:ext cx="1424264" cy="1108424"/>
          </a:xfrm>
          <a:prstGeom prst="rect">
            <a:avLst/>
          </a:prstGeom>
        </p:spPr>
      </p:pic>
      <p:sp>
        <p:nvSpPr>
          <p:cNvPr id="8" name="Rechteck 7"/>
          <p:cNvSpPr/>
          <p:nvPr userDrawn="1"/>
        </p:nvSpPr>
        <p:spPr>
          <a:xfrm>
            <a:off x="1775520" y="0"/>
            <a:ext cx="384043" cy="68580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460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202267" y="1412776"/>
            <a:ext cx="1437572" cy="5256584"/>
          </a:xfrm>
        </p:spPr>
        <p:txBody>
          <a:bodyPr vert="vert270">
            <a:normAutofit/>
          </a:bodyPr>
          <a:lstStyle>
            <a:lvl1pPr>
              <a:defRPr sz="3600" b="1"/>
            </a:lvl1pPr>
          </a:lstStyle>
          <a:p>
            <a:r>
              <a:rPr lang="de-DE" dirty="0" smtClean="0"/>
              <a:t>Überschrift eingeben</a:t>
            </a:r>
            <a:endParaRPr lang="de-AT" dirty="0"/>
          </a:p>
        </p:txBody>
      </p:sp>
      <p:sp>
        <p:nvSpPr>
          <p:cNvPr id="3" name="Inhaltsplatzhalter 2"/>
          <p:cNvSpPr>
            <a:spLocks noGrp="1"/>
          </p:cNvSpPr>
          <p:nvPr>
            <p:ph idx="1" hasCustomPrompt="1"/>
          </p:nvPr>
        </p:nvSpPr>
        <p:spPr>
          <a:xfrm>
            <a:off x="1782629" y="0"/>
            <a:ext cx="10416000" cy="6858000"/>
          </a:xfrm>
        </p:spPr>
        <p:txBody>
          <a:bodyPr/>
          <a:lstStyle>
            <a:lvl1pPr marL="0" indent="0">
              <a:buNone/>
              <a:defRPr baseline="0"/>
            </a:lvl1pPr>
          </a:lstStyle>
          <a:p>
            <a:pPr lvl="0"/>
            <a:r>
              <a:rPr lang="de-DE" dirty="0" smtClean="0"/>
              <a:t>Objekt (Bild, Tabelle, Diagramm usw.) hinzufügen [Größe der eingefügten Bilder siehe …]</a:t>
            </a:r>
          </a:p>
        </p:txBody>
      </p:sp>
      <p:pic>
        <p:nvPicPr>
          <p:cNvPr id="7" name="Grafik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68" y="188640"/>
            <a:ext cx="1424264" cy="1108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418075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 txBox="1">
            <a:spLocks noGrp="1"/>
          </p:cNvSpPr>
          <p:nvPr>
            <p:ph type="title"/>
          </p:nvPr>
        </p:nvSpPr>
        <p:spPr>
          <a:xfrm>
            <a:off x="609603" y="274640"/>
            <a:ext cx="1023102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lvl="0"/>
            <a:r>
              <a:rPr lang="de-DE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 txBox="1">
            <a:spLocks noGrp="1"/>
          </p:cNvSpPr>
          <p:nvPr>
            <p:ph type="body" idx="1"/>
          </p:nvPr>
        </p:nvSpPr>
        <p:spPr>
          <a:xfrm>
            <a:off x="609603" y="1600209"/>
            <a:ext cx="10221629" cy="45259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lvl="0" indent="0" algn="l" defTabSz="914400" rtl="0" fontAlgn="auto" hangingPunct="1">
        <a:lnSpc>
          <a:spcPct val="100000"/>
        </a:lnSpc>
        <a:spcBef>
          <a:spcPts val="0"/>
        </a:spcBef>
        <a:spcAft>
          <a:spcPts val="0"/>
        </a:spcAft>
        <a:buNone/>
        <a:tabLst/>
        <a:defRPr lang="de-DE" sz="4400" b="0" i="0" u="none" strike="noStrike" kern="1200" cap="none" spc="0" baseline="0">
          <a:solidFill>
            <a:srgbClr val="000000"/>
          </a:solidFill>
          <a:uFillTx/>
          <a:latin typeface="Arial" pitchFamily="34"/>
          <a:ea typeface=""/>
          <a:cs typeface="Arial" pitchFamily="34"/>
        </a:defRPr>
      </a:lvl1pPr>
    </p:titleStyle>
    <p:bodyStyle>
      <a:lvl1pPr marL="265111" marR="0" lvl="0" indent="-265111" algn="l" defTabSz="914400" rtl="0" fontAlgn="auto" hangingPunct="1">
        <a:lnSpc>
          <a:spcPct val="100000"/>
        </a:lnSpc>
        <a:spcBef>
          <a:spcPts val="800"/>
        </a:spcBef>
        <a:spcAft>
          <a:spcPts val="0"/>
        </a:spcAft>
        <a:buClr>
          <a:srgbClr val="CC0000"/>
        </a:buClr>
        <a:buSzPct val="100000"/>
        <a:buFont typeface="Wingdings" pitchFamily="2"/>
        <a:buChar char="§"/>
        <a:tabLst/>
        <a:defRPr lang="de-DE" sz="3200" b="0" i="0" u="none" strike="noStrike" kern="1200" cap="none" spc="0" baseline="0">
          <a:solidFill>
            <a:srgbClr val="000000"/>
          </a:solidFill>
          <a:uFillTx/>
          <a:latin typeface="Arial" pitchFamily="34"/>
          <a:ea typeface=""/>
          <a:cs typeface="Arial" pitchFamily="34"/>
        </a:defRPr>
      </a:lvl1pPr>
      <a:lvl2pPr marL="542925" marR="0" lvl="1" indent="-277813" algn="l" defTabSz="914400" rtl="0" fontAlgn="auto" hangingPunct="1">
        <a:lnSpc>
          <a:spcPct val="100000"/>
        </a:lnSpc>
        <a:spcBef>
          <a:spcPts val="700"/>
        </a:spcBef>
        <a:spcAft>
          <a:spcPts val="0"/>
        </a:spcAft>
        <a:buClr>
          <a:srgbClr val="7F7F7F"/>
        </a:buClr>
        <a:buSzPct val="100000"/>
        <a:buFont typeface="Wingdings" pitchFamily="2"/>
        <a:buChar char="§"/>
        <a:tabLst/>
        <a:defRPr lang="de-DE" sz="2800" b="0" i="0" u="none" strike="noStrike" kern="1200" cap="none" spc="0" baseline="0">
          <a:solidFill>
            <a:srgbClr val="000000"/>
          </a:solidFill>
          <a:uFillTx/>
          <a:latin typeface="Arial" pitchFamily="34"/>
          <a:ea typeface=""/>
          <a:cs typeface="Arial" pitchFamily="34"/>
        </a:defRPr>
      </a:lvl2pPr>
      <a:lvl3pPr marL="808036" marR="0" lvl="2" indent="-265111" algn="l" defTabSz="914400" rtl="0" fontAlgn="auto" hangingPunct="1">
        <a:lnSpc>
          <a:spcPct val="100000"/>
        </a:lnSpc>
        <a:spcBef>
          <a:spcPts val="600"/>
        </a:spcBef>
        <a:spcAft>
          <a:spcPts val="0"/>
        </a:spcAft>
        <a:buClr>
          <a:srgbClr val="990000"/>
        </a:buClr>
        <a:buSzPct val="100000"/>
        <a:buFont typeface="Wingdings" pitchFamily="2"/>
        <a:buChar char="§"/>
        <a:tabLst/>
        <a:defRPr lang="de-DE" sz="2400" b="0" i="0" u="none" strike="noStrike" kern="1200" cap="none" spc="0" baseline="0">
          <a:solidFill>
            <a:srgbClr val="000000"/>
          </a:solidFill>
          <a:uFillTx/>
          <a:latin typeface="Arial" pitchFamily="34"/>
          <a:ea typeface=""/>
          <a:cs typeface="Arial" pitchFamily="34"/>
        </a:defRPr>
      </a:lvl3pPr>
    </p:bodyStyle>
    <p:otherStyle/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609601" y="274638"/>
            <a:ext cx="10231017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dirty="0" smtClean="0"/>
              <a:t>Titelmasterformat durch Klicken bearbeiten</a:t>
            </a:r>
            <a:endParaRPr lang="de-AT" dirty="0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221627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dirty="0" smtClean="0"/>
              <a:t>Textmasterformat bearbeiten</a:t>
            </a:r>
          </a:p>
          <a:p>
            <a:pPr lvl="1"/>
            <a:r>
              <a:rPr lang="de-DE" dirty="0" smtClean="0"/>
              <a:t>Zweite Ebene</a:t>
            </a:r>
          </a:p>
          <a:p>
            <a:pPr lvl="2"/>
            <a:r>
              <a:rPr lang="de-DE" dirty="0" smtClean="0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28667927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</p:sldLayoutIdLst>
  <p:transition spd="slow">
    <p:wipe/>
  </p:transition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65113" indent="-265113" algn="l" defTabSz="914400" rtl="0" eaLnBrk="1" latinLnBrk="0" hangingPunct="1">
        <a:spcBef>
          <a:spcPct val="20000"/>
        </a:spcBef>
        <a:buClr>
          <a:schemeClr val="accent1"/>
        </a:buClr>
        <a:buFont typeface="Wingdings" panose="05000000000000000000" pitchFamily="2" charset="2"/>
        <a:buChar char="§"/>
        <a:defRPr sz="32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542925" indent="-277813" algn="l" defTabSz="914400" rtl="0" eaLnBrk="1" latinLnBrk="0" hangingPunct="1">
        <a:spcBef>
          <a:spcPct val="20000"/>
        </a:spcBef>
        <a:buClr>
          <a:schemeClr val="tx2"/>
        </a:buClr>
        <a:buFont typeface="Wingdings" panose="05000000000000000000" pitchFamily="2" charset="2"/>
        <a:buChar char="§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808038" indent="-265113" algn="l" defTabSz="914400" rtl="0" eaLnBrk="1" latinLnBrk="0" hangingPunct="1">
        <a:spcBef>
          <a:spcPct val="20000"/>
        </a:spcBef>
        <a:buClr>
          <a:schemeClr val="accent5"/>
        </a:buClr>
        <a:buFont typeface="Wingdings" panose="05000000000000000000" pitchFamily="2" charset="2"/>
        <a:buChar char="§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88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25.jpeg"/><Relationship Id="rId5" Type="http://schemas.openxmlformats.org/officeDocument/2006/relationships/image" Target="../media/image19.png"/><Relationship Id="rId10" Type="http://schemas.openxmlformats.org/officeDocument/2006/relationships/image" Target="../media/image24.jp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9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12" Type="http://schemas.openxmlformats.org/officeDocument/2006/relationships/image" Target="../media/image3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png"/><Relationship Id="rId11" Type="http://schemas.openxmlformats.org/officeDocument/2006/relationships/image" Target="../media/image37.png"/><Relationship Id="rId5" Type="http://schemas.openxmlformats.org/officeDocument/2006/relationships/image" Target="../media/image31.png"/><Relationship Id="rId10" Type="http://schemas.openxmlformats.org/officeDocument/2006/relationships/image" Target="../media/image36.png"/><Relationship Id="rId4" Type="http://schemas.openxmlformats.org/officeDocument/2006/relationships/image" Target="../media/image27.jpeg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recreade-erasmus.eu/" TargetMode="External"/><Relationship Id="rId5" Type="http://schemas.openxmlformats.org/officeDocument/2006/relationships/hyperlink" Target="https://inouterasmus.wixsite.com/resources" TargetMode="External"/><Relationship Id="rId4" Type="http://schemas.openxmlformats.org/officeDocument/2006/relationships/hyperlink" Target="https://www.phwien.ac.at/university-college-of-teacher-education-overview/international-projects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hyperlink" Target="https://www.phwien.ac.at/internationale-mobilitaet-und-kooperation/auslandspraktika/allgemeinbildung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www.phwien.ac.at/internationale-mobilitaet-und-kooperation/outgoing-students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7" Type="http://schemas.openxmlformats.org/officeDocument/2006/relationships/image" Target="../media/image13.gif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  <a:t>MMag. Esther Drexler, </a:t>
            </a:r>
            <a:r>
              <a:rPr lang="de-AT" b="1" dirty="0" err="1" smtClean="0">
                <a:solidFill>
                  <a:schemeClr val="accent1">
                    <a:lumMod val="75000"/>
                  </a:schemeClr>
                </a:solidFill>
              </a:rPr>
              <a:t>BEd</a:t>
            </a:r>
            <a:r>
              <a:rPr lang="de-AT" b="1" dirty="0">
                <a:solidFill>
                  <a:schemeClr val="accent1">
                    <a:lumMod val="75000"/>
                  </a:schemeClr>
                </a:solidFill>
              </a:rPr>
              <a:t>.</a:t>
            </a:r>
            <a: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de-AT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de-AT" sz="3000" b="1" dirty="0" smtClean="0">
                <a:solidFill>
                  <a:schemeClr val="accent1">
                    <a:lumMod val="75000"/>
                  </a:schemeClr>
                </a:solidFill>
              </a:rPr>
              <a:t>ERASMUS+ Support </a:t>
            </a:r>
            <a:r>
              <a:rPr lang="de-AT" sz="3000" b="1" dirty="0" smtClean="0">
                <a:solidFill>
                  <a:schemeClr val="accent1">
                    <a:lumMod val="75000"/>
                  </a:schemeClr>
                </a:solidFill>
              </a:rPr>
              <a:t>Officer, </a:t>
            </a:r>
            <a:r>
              <a:rPr lang="de-AT" sz="3000" b="1" dirty="0" err="1" smtClean="0">
                <a:solidFill>
                  <a:schemeClr val="accent1">
                    <a:lumMod val="75000"/>
                  </a:schemeClr>
                </a:solidFill>
              </a:rPr>
              <a:t>Lecturer</a:t>
            </a:r>
            <a:endParaRPr lang="de-AT" sz="3000" b="1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7608" y="1600200"/>
            <a:ext cx="9192344" cy="5257800"/>
          </a:xfrm>
        </p:spPr>
      </p:pic>
      <p:sp>
        <p:nvSpPr>
          <p:cNvPr id="5" name="Titel 10"/>
          <p:cNvSpPr txBox="1"/>
          <p:nvPr/>
        </p:nvSpPr>
        <p:spPr>
          <a:xfrm rot="16200004">
            <a:off x="-1646280" y="3322066"/>
            <a:ext cx="5288155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University College </a:t>
            </a:r>
            <a:r>
              <a:rPr lang="de-DE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of</a:t>
            </a: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  <a:r>
              <a:rPr lang="de-DE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Teacher</a:t>
            </a: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Education </a:t>
            </a:r>
            <a:r>
              <a:rPr lang="de-DE" sz="3200" b="1" i="0" u="none" strike="noStrike" kern="1200" cap="none" spc="0" baseline="0" dirty="0" smtClean="0">
                <a:solidFill>
                  <a:srgbClr val="C00000"/>
                </a:solidFill>
                <a:uFillTx/>
                <a:latin typeface="Arial" pitchFamily="34"/>
                <a:ea typeface=""/>
                <a:cs typeface="Arial" pitchFamily="34"/>
              </a:rPr>
              <a:t>Vienna</a:t>
            </a:r>
            <a:endParaRPr lang="de-DE" sz="3200" b="1" i="0" u="none" strike="noStrike" kern="1200" cap="none" spc="0" baseline="0" dirty="0">
              <a:solidFill>
                <a:srgbClr val="C00000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69245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95" y="0"/>
            <a:ext cx="102900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0"/>
          <p:cNvSpPr txBox="1"/>
          <p:nvPr/>
        </p:nvSpPr>
        <p:spPr>
          <a:xfrm rot="16200004">
            <a:off x="-1499200" y="3227864"/>
            <a:ext cx="4992962" cy="180934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Primary Level                        Teacher Education</a:t>
            </a:r>
            <a: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en-US" sz="2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Focus area:</a:t>
            </a:r>
            <a: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en-US" sz="2400" b="0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2400" b="0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Integrated Education/           Special Needs Education</a:t>
            </a:r>
            <a:endParaRPr lang="en-US" sz="2400" b="1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" name="Rechteck 5"/>
          <p:cNvSpPr/>
          <p:nvPr/>
        </p:nvSpPr>
        <p:spPr>
          <a:xfrm>
            <a:off x="9230264" y="5046454"/>
            <a:ext cx="2961732" cy="1144353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46798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S</a:t>
            </a:r>
            <a:r>
              <a:rPr lang="de-DE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emester(s) </a:t>
            </a:r>
            <a:r>
              <a:rPr lang="de-DE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abroad</a:t>
            </a:r>
            <a:endParaRPr lang="de-DE" sz="20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</a:p>
        </p:txBody>
      </p:sp>
      <p:sp>
        <p:nvSpPr>
          <p:cNvPr id="5" name="Rechteck 6"/>
          <p:cNvSpPr/>
          <p:nvPr/>
        </p:nvSpPr>
        <p:spPr>
          <a:xfrm>
            <a:off x="9230264" y="3614467"/>
            <a:ext cx="2961732" cy="1276602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46798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Practical Studies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Commencing from the 1</a:t>
            </a:r>
            <a:r>
              <a:rPr lang="de-DE" sz="1800" b="0" i="0" u="none" strike="noStrike" kern="0" cap="none" spc="0" baseline="3000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st</a:t>
            </a: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semester</a:t>
            </a:r>
          </a:p>
        </p:txBody>
      </p:sp>
      <p:sp>
        <p:nvSpPr>
          <p:cNvPr id="6" name="Rechteck 7"/>
          <p:cNvSpPr/>
          <p:nvPr/>
        </p:nvSpPr>
        <p:spPr>
          <a:xfrm>
            <a:off x="1903195" y="365129"/>
            <a:ext cx="3526054" cy="1271016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46798" rIns="179999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Bachelor Studies (BEd)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8 semesters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240 ECTS-credits</a:t>
            </a:r>
          </a:p>
        </p:txBody>
      </p:sp>
      <p:sp>
        <p:nvSpPr>
          <p:cNvPr id="7" name="Rechteck 8"/>
          <p:cNvSpPr/>
          <p:nvPr/>
        </p:nvSpPr>
        <p:spPr>
          <a:xfrm>
            <a:off x="1903195" y="2319211"/>
            <a:ext cx="3526054" cy="1295256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46798" rIns="179999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Master Studies (MEd)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3 semesters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90 ECTS-credits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 name="Slide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3"/>
          <p:cNvSpPr/>
          <p:nvPr/>
        </p:nvSpPr>
        <p:spPr>
          <a:xfrm>
            <a:off x="4219571" y="27"/>
            <a:ext cx="7972424" cy="6858000"/>
          </a:xfrm>
          <a:prstGeom prst="rect">
            <a:avLst/>
          </a:prstGeom>
          <a:solidFill>
            <a:srgbClr val="C9C9C9">
              <a:alpha val="50000"/>
            </a:srgbClr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"/>
            </a:endParaRPr>
          </a:p>
        </p:txBody>
      </p:sp>
      <p:grpSp>
        <p:nvGrpSpPr>
          <p:cNvPr id="3" name="Gruppieren 4"/>
          <p:cNvGrpSpPr/>
          <p:nvPr/>
        </p:nvGrpSpPr>
        <p:grpSpPr>
          <a:xfrm>
            <a:off x="4280361" y="259214"/>
            <a:ext cx="7911644" cy="6257147"/>
            <a:chOff x="4280361" y="259214"/>
            <a:chExt cx="7911644" cy="6257147"/>
          </a:xfrm>
        </p:grpSpPr>
        <p:sp>
          <p:nvSpPr>
            <p:cNvPr id="4" name="Richtungspfeil 5"/>
            <p:cNvSpPr/>
            <p:nvPr/>
          </p:nvSpPr>
          <p:spPr>
            <a:xfrm>
              <a:off x="4280361" y="259214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032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1F4E79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107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Research ensures quality and scientific impact of learning.</a:t>
              </a:r>
              <a:endParaRPr lang="en-US" sz="14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  <p:sp>
          <p:nvSpPr>
            <p:cNvPr id="5" name="Richtungspfeil 6"/>
            <p:cNvSpPr/>
            <p:nvPr/>
          </p:nvSpPr>
          <p:spPr>
            <a:xfrm>
              <a:off x="4285317" y="2096115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727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25252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107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At the University College of Teacher Education Vienna research is based on the teaching professionals´ expertise.</a:t>
              </a:r>
            </a:p>
          </p:txBody>
        </p:sp>
        <p:sp>
          <p:nvSpPr>
            <p:cNvPr id="6" name="Richtungspfeil 7"/>
            <p:cNvSpPr/>
            <p:nvPr/>
          </p:nvSpPr>
          <p:spPr>
            <a:xfrm>
              <a:off x="4282747" y="3908968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597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1F4E79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107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Pre-service teacher education and  practical studies constitute the key elements of research projects.</a:t>
              </a:r>
              <a:endParaRPr lang="en-US" sz="14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  <p:sp>
          <p:nvSpPr>
            <p:cNvPr id="7" name="Richtungspfeil 8"/>
            <p:cNvSpPr/>
            <p:nvPr/>
          </p:nvSpPr>
          <p:spPr>
            <a:xfrm flipH="1">
              <a:off x="8006129" y="4820954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659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1F4E79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25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Teaching and Learning are largely based on research and practical studies. </a:t>
              </a:r>
              <a:endParaRPr lang="en-US" sz="14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  <p:sp>
          <p:nvSpPr>
            <p:cNvPr id="8" name="Richtungspfeil 9"/>
            <p:cNvSpPr/>
            <p:nvPr/>
          </p:nvSpPr>
          <p:spPr>
            <a:xfrm flipH="1">
              <a:off x="8008269" y="1193858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2032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525252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25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6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University College of Teacher Education Vienna initiates, co-ordinates, supervises, and implements scientific and profession-oriented research within the context of relevant environments.</a:t>
              </a:r>
              <a:endParaRPr lang="en-US" sz="12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  <p:sp>
          <p:nvSpPr>
            <p:cNvPr id="9" name="Richtungspfeil 10"/>
            <p:cNvSpPr/>
            <p:nvPr/>
          </p:nvSpPr>
          <p:spPr>
            <a:xfrm flipH="1">
              <a:off x="8003121" y="3019211"/>
              <a:ext cx="4183736" cy="169540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33286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1F4E79">
                <a:alpha val="76000"/>
              </a:srgbClr>
            </a:solidFill>
            <a:ln>
              <a:noFill/>
              <a:prstDash val="solid"/>
            </a:ln>
          </p:spPr>
          <p:txBody>
            <a:bodyPr vert="horz" wrap="square" lIns="25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en-US" sz="1800" b="0" i="0" u="none" strike="noStrike" kern="0" cap="none" spc="0" baseline="0">
                  <a:solidFill>
                    <a:srgbClr val="FFFFFF"/>
                  </a:solidFill>
                  <a:uFillTx/>
                  <a:latin typeface="Arial"/>
                  <a:ea typeface=""/>
                  <a:cs typeface="Arial" pitchFamily="34"/>
                </a:rPr>
                <a:t>Education programs are developed according to the assessed needs arising from the interplay of teaching, research and development.</a:t>
              </a:r>
              <a:endParaRPr lang="en-US" sz="14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</p:grpSp>
      <p:sp>
        <p:nvSpPr>
          <p:cNvPr id="10" name="Titel 10"/>
          <p:cNvSpPr txBox="1"/>
          <p:nvPr/>
        </p:nvSpPr>
        <p:spPr>
          <a:xfrm rot="16200004">
            <a:off x="-1340912" y="3645739"/>
            <a:ext cx="4637909" cy="1369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Research and Development</a:t>
            </a:r>
          </a:p>
        </p:txBody>
      </p:sp>
      <p:pic>
        <p:nvPicPr>
          <p:cNvPr id="11" name="Grafik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51" y="0"/>
            <a:ext cx="2371725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887166" y="-8741"/>
            <a:ext cx="1029510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4"/>
          <p:cNvSpPr/>
          <p:nvPr/>
        </p:nvSpPr>
        <p:spPr>
          <a:xfrm>
            <a:off x="2003276" y="-28200"/>
            <a:ext cx="990880" cy="6886200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"/>
            </a:endParaRPr>
          </a:p>
        </p:txBody>
      </p:sp>
      <p:sp>
        <p:nvSpPr>
          <p:cNvPr id="4" name="Titel 10"/>
          <p:cNvSpPr txBox="1"/>
          <p:nvPr/>
        </p:nvSpPr>
        <p:spPr>
          <a:xfrm rot="16200004">
            <a:off x="-1742078" y="3246924"/>
            <a:ext cx="5239073" cy="156623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Interdisciplinary fields </a:t>
            </a:r>
            <a:br>
              <a:rPr lang="en-US" sz="28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28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of educational expertise</a:t>
            </a:r>
          </a:p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Centers</a:t>
            </a:r>
          </a:p>
        </p:txBody>
      </p:sp>
      <p:sp>
        <p:nvSpPr>
          <p:cNvPr id="5" name="Rechteck 6"/>
          <p:cNvSpPr/>
          <p:nvPr/>
        </p:nvSpPr>
        <p:spPr>
          <a:xfrm>
            <a:off x="2068025" y="42556"/>
            <a:ext cx="4594027" cy="904871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i="0" u="none" strike="noStrike" kern="0" cap="none" spc="0" baseline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6" name="Grafik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05148" y="844256"/>
            <a:ext cx="653229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rafik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53713" y="74386"/>
            <a:ext cx="653229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rafik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49827" y="5223848"/>
            <a:ext cx="653229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rafik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49827" y="3434193"/>
            <a:ext cx="653229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rafik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9827" y="6062490"/>
            <a:ext cx="653229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rafik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122349" y="2588163"/>
            <a:ext cx="653229" cy="64799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Rechteck 14"/>
          <p:cNvSpPr/>
          <p:nvPr/>
        </p:nvSpPr>
        <p:spPr>
          <a:xfrm>
            <a:off x="2995501" y="74386"/>
            <a:ext cx="7623892" cy="6719623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800" b="1" i="0" u="none" strike="noStrike" kern="0" cap="none" spc="0" baseline="0" dirty="0">
              <a:solidFill>
                <a:srgbClr val="595959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Inclusive Education Office </a:t>
            </a: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(BIB)</a:t>
            </a:r>
            <a:b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Center for Didactics of Text and Information Literacies </a:t>
            </a: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</a:t>
            </a:r>
            <a:r>
              <a:rPr lang="de-DE" sz="1800" b="1" i="0" u="none" strike="noStrike" kern="0" cap="none" spc="0" baseline="0" dirty="0" err="1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DiZeTIK</a:t>
            </a: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)</a:t>
            </a:r>
            <a:b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Health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Promotion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 smtClean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Center </a:t>
            </a:r>
            <a:r>
              <a:rPr lang="en-US" sz="1800" b="1" i="0" u="none" strike="noStrike" kern="0" cap="none" spc="0" baseline="0" dirty="0" smtClean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</a:t>
            </a: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GFZ</a:t>
            </a: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)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endParaRPr lang="de-DE" sz="1800" b="1" i="0" u="none" strike="noStrike" kern="0" cap="none" spc="0" baseline="0" dirty="0">
              <a:solidFill>
                <a:srgbClr val="595959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Competence Center for Multilingualism and Migration</a:t>
            </a:r>
            <a:r>
              <a:rPr lang="de-DE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</a:t>
            </a:r>
            <a:r>
              <a:rPr lang="de-DE" sz="1800" b="1" i="0" u="none" strike="noStrike" kern="0" cap="none" spc="0" baseline="0" dirty="0" err="1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Ko.M.M</a:t>
            </a: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.)</a:t>
            </a: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Regional Educational Competence Center </a:t>
            </a:r>
            <a:b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Sciences and Mathematics </a:t>
            </a: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(RECC </a:t>
            </a:r>
            <a:r>
              <a:rPr lang="en-US" sz="1800" b="1" i="0" u="none" strike="noStrike" kern="0" cap="none" spc="0" baseline="0" dirty="0" err="1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NaWiMa</a:t>
            </a: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)</a:t>
            </a:r>
            <a:r>
              <a:rPr lang="en-US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en-US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en-US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Center for Educational Technology and Innovation </a:t>
            </a: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(ZLI)</a:t>
            </a:r>
            <a:b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/>
            </a:r>
            <a:br>
              <a:rPr lang="de-DE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Center for Civic Education </a:t>
            </a: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(ZPB)</a:t>
            </a:r>
            <a:b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</a:br>
            <a:endParaRPr lang="en-US" sz="18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595959"/>
                </a:solidFill>
                <a:uFillTx/>
                <a:latin typeface="Arial"/>
                <a:ea typeface=""/>
                <a:cs typeface="Arial" pitchFamily="34"/>
              </a:rPr>
              <a:t>Center for Professional Advice on School Development Processes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 dirty="0">
                <a:solidFill>
                  <a:srgbClr val="CC0000"/>
                </a:solidFill>
                <a:uFillTx/>
                <a:latin typeface="Arial"/>
                <a:ea typeface=""/>
                <a:cs typeface="Arial" pitchFamily="34"/>
              </a:rPr>
              <a:t>(ZSB)</a:t>
            </a:r>
            <a:endParaRPr lang="en-US" sz="1800" b="1" i="0" u="none" strike="noStrike" kern="0" cap="none" spc="0" baseline="0" dirty="0">
              <a:solidFill>
                <a:srgbClr val="CC0000"/>
              </a:solidFill>
              <a:uFillTx/>
              <a:latin typeface="Arial"/>
              <a:ea typeface=""/>
              <a:cs typeface=""/>
            </a:endParaRPr>
          </a:p>
        </p:txBody>
      </p:sp>
      <p:pic>
        <p:nvPicPr>
          <p:cNvPr id="13" name="Grafik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176610" y="1645965"/>
            <a:ext cx="647998" cy="6479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rafik 1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27854" y="4244672"/>
            <a:ext cx="675202" cy="675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4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>
            <a:grayscl/>
          </a:blip>
          <a:srcRect/>
          <a:stretch>
            <a:fillRect/>
          </a:stretch>
        </p:blipFill>
        <p:spPr>
          <a:xfrm>
            <a:off x="1916344" y="0"/>
            <a:ext cx="1027565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International mobility</a:t>
            </a:r>
          </a:p>
        </p:txBody>
      </p:sp>
      <p:sp>
        <p:nvSpPr>
          <p:cNvPr id="4" name="Richtungspfeil 5"/>
          <p:cNvSpPr/>
          <p:nvPr/>
        </p:nvSpPr>
        <p:spPr>
          <a:xfrm>
            <a:off x="1916340" y="1107447"/>
            <a:ext cx="4488972" cy="12966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International Office</a:t>
            </a:r>
          </a:p>
        </p:txBody>
      </p:sp>
      <p:sp>
        <p:nvSpPr>
          <p:cNvPr id="5" name="Richtungspfeil 6"/>
          <p:cNvSpPr/>
          <p:nvPr/>
        </p:nvSpPr>
        <p:spPr>
          <a:xfrm flipH="1">
            <a:off x="6198918" y="338076"/>
            <a:ext cx="5993078" cy="1296646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35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1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95</a:t>
            </a:r>
            <a:r>
              <a:rPr lang="en-US" sz="28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24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partner </a:t>
            </a:r>
            <a:r>
              <a:rPr lang="en-US" sz="2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institutions</a:t>
            </a:r>
            <a:endParaRPr lang="en-US" sz="2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6" name="Richtungspfeil 7"/>
          <p:cNvSpPr/>
          <p:nvPr/>
        </p:nvSpPr>
        <p:spPr>
          <a:xfrm flipH="1">
            <a:off x="4501823" y="2680939"/>
            <a:ext cx="7690177" cy="151401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1499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3C5F81"/>
          </a:solidFill>
          <a:ln>
            <a:noFill/>
            <a:prstDash val="solid"/>
          </a:ln>
        </p:spPr>
        <p:txBody>
          <a:bodyPr vert="horz" wrap="square" lIns="35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4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International networking – for the benefit of students, graduates, teaching and administrative professionals.</a:t>
            </a:r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6340" y="0"/>
            <a:ext cx="2244074" cy="641003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Richtungspfeil 5"/>
          <p:cNvSpPr/>
          <p:nvPr/>
        </p:nvSpPr>
        <p:spPr>
          <a:xfrm>
            <a:off x="1916336" y="5126268"/>
            <a:ext cx="3168352" cy="11521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Dr. Thomas BAUER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Head of the International Office,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Erasmus+ Coordinator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9" name="Richtungspfeil 5"/>
          <p:cNvSpPr/>
          <p:nvPr/>
        </p:nvSpPr>
        <p:spPr>
          <a:xfrm>
            <a:off x="7236081" y="5126268"/>
            <a:ext cx="3168352" cy="115212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Birgit HÖFLER, </a:t>
            </a:r>
            <a:r>
              <a:rPr lang="en-US" sz="1400" b="0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BEd</a:t>
            </a: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.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Deputy Head, Teachers and 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Staff Mobility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10" name="Grafik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93200" y="5126268"/>
            <a:ext cx="905718" cy="1152127"/>
          </a:xfrm>
          <a:prstGeom prst="rect">
            <a:avLst/>
          </a:prstGeom>
        </p:spPr>
      </p:pic>
      <p:pic>
        <p:nvPicPr>
          <p:cNvPr id="11" name="Grafik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666505" y="5126268"/>
            <a:ext cx="896099" cy="115212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643246" y="0"/>
            <a:ext cx="10895822" cy="6858000"/>
          </a:xfrm>
          <a:prstGeom prst="rect">
            <a:avLst/>
          </a:prstGeom>
        </p:spPr>
      </p:pic>
      <p:sp>
        <p:nvSpPr>
          <p:cNvPr id="3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International Office Team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7" name="Grafik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9094" y="0"/>
            <a:ext cx="2244074" cy="6410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Grafik 2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9220" y="1636134"/>
            <a:ext cx="827590" cy="1062281"/>
          </a:xfrm>
          <a:prstGeom prst="rect">
            <a:avLst/>
          </a:prstGeom>
        </p:spPr>
      </p:pic>
      <p:pic>
        <p:nvPicPr>
          <p:cNvPr id="27" name="Grafik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95935" y="2894985"/>
            <a:ext cx="839817" cy="1062280"/>
          </a:xfrm>
          <a:prstGeom prst="rect">
            <a:avLst/>
          </a:prstGeom>
        </p:spPr>
      </p:pic>
      <p:pic>
        <p:nvPicPr>
          <p:cNvPr id="28" name="Grafik 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09213" y="2167274"/>
            <a:ext cx="827590" cy="1062280"/>
          </a:xfrm>
          <a:prstGeom prst="rect">
            <a:avLst/>
          </a:prstGeom>
        </p:spPr>
      </p:pic>
      <p:pic>
        <p:nvPicPr>
          <p:cNvPr id="29" name="Grafik 2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9275" y="3512702"/>
            <a:ext cx="829578" cy="1059680"/>
          </a:xfrm>
          <a:prstGeom prst="rect">
            <a:avLst/>
          </a:prstGeom>
        </p:spPr>
      </p:pic>
      <p:pic>
        <p:nvPicPr>
          <p:cNvPr id="30" name="Grafik 2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024937" y="2189665"/>
            <a:ext cx="850686" cy="1058632"/>
          </a:xfrm>
          <a:prstGeom prst="rect">
            <a:avLst/>
          </a:prstGeom>
        </p:spPr>
      </p:pic>
      <p:pic>
        <p:nvPicPr>
          <p:cNvPr id="31" name="Grafik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310277" y="4221088"/>
            <a:ext cx="825476" cy="1065372"/>
          </a:xfrm>
          <a:prstGeom prst="rect">
            <a:avLst/>
          </a:prstGeom>
        </p:spPr>
      </p:pic>
      <p:pic>
        <p:nvPicPr>
          <p:cNvPr id="32" name="Grafik 3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004953" y="3538273"/>
            <a:ext cx="845385" cy="1067151"/>
          </a:xfrm>
          <a:prstGeom prst="rect">
            <a:avLst/>
          </a:prstGeom>
        </p:spPr>
      </p:pic>
      <p:pic>
        <p:nvPicPr>
          <p:cNvPr id="33" name="Grafik 3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03083" y="5622230"/>
            <a:ext cx="827590" cy="1150175"/>
          </a:xfrm>
          <a:prstGeom prst="rect">
            <a:avLst/>
          </a:prstGeom>
        </p:spPr>
      </p:pic>
      <p:pic>
        <p:nvPicPr>
          <p:cNvPr id="34" name="Grafik 3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1002934" y="5599057"/>
            <a:ext cx="844061" cy="1108626"/>
          </a:xfrm>
          <a:prstGeom prst="rect">
            <a:avLst/>
          </a:prstGeom>
        </p:spPr>
      </p:pic>
      <p:sp>
        <p:nvSpPr>
          <p:cNvPr id="35" name="Richtungspfeil 5"/>
          <p:cNvSpPr/>
          <p:nvPr/>
        </p:nvSpPr>
        <p:spPr>
          <a:xfrm>
            <a:off x="2117834" y="1636135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Brigitte ROTH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Support Outgoing Students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36" name="Richtungspfeil 5"/>
          <p:cNvSpPr/>
          <p:nvPr/>
        </p:nvSpPr>
        <p:spPr>
          <a:xfrm>
            <a:off x="2117834" y="2894985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Dipl.-</a:t>
            </a:r>
            <a:r>
              <a:rPr lang="en-US" sz="1400" b="0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Päd</a:t>
            </a: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. Sylvia SCHULZ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Support Outgoing Students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37" name="Richtungspfeil 5"/>
          <p:cNvSpPr/>
          <p:nvPr/>
        </p:nvSpPr>
        <p:spPr>
          <a:xfrm>
            <a:off x="2117834" y="4221088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Dipl.-</a:t>
            </a:r>
            <a:r>
              <a:rPr lang="en-US" sz="1400" b="0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Päd</a:t>
            </a: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.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Nicoletta GLANZNER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Support Outgoing Students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38" name="Richtungspfeil 5"/>
          <p:cNvSpPr/>
          <p:nvPr/>
        </p:nvSpPr>
        <p:spPr>
          <a:xfrm>
            <a:off x="5341604" y="2186017"/>
            <a:ext cx="2152883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Dipl.-</a:t>
            </a:r>
            <a:r>
              <a:rPr lang="en-US" sz="1400" b="0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Päd</a:t>
            </a: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. Eva SMITH, BEd.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Support Incomings </a:t>
            </a:r>
            <a:b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(EU countries)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39" name="Richtungspfeil 5"/>
          <p:cNvSpPr/>
          <p:nvPr/>
        </p:nvSpPr>
        <p:spPr>
          <a:xfrm>
            <a:off x="5337757" y="3506442"/>
            <a:ext cx="2203801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Dipl.-</a:t>
            </a:r>
            <a:r>
              <a:rPr lang="en-US" sz="1400" kern="0" dirty="0" err="1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Päd</a:t>
            </a:r>
            <a:r>
              <a:rPr lang="en-US" sz="1400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. Holger WINKELMAIER, BEd.</a:t>
            </a:r>
            <a:br>
              <a:rPr lang="en-US" sz="1400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</a:br>
            <a:r>
              <a:rPr lang="en-US" sz="1400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Erasmus+ Support Incomings (non EU)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0" name="Richtungspfeil 5"/>
          <p:cNvSpPr/>
          <p:nvPr/>
        </p:nvSpPr>
        <p:spPr>
          <a:xfrm>
            <a:off x="8805252" y="2186017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Alexandra ALBRICH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Outgoing Students and Trainee Mobility (VE)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1" name="Richtungspfeil 5"/>
          <p:cNvSpPr/>
          <p:nvPr/>
        </p:nvSpPr>
        <p:spPr>
          <a:xfrm>
            <a:off x="8805252" y="3515681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MMag.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Esther DREXLER, BEd.</a:t>
            </a:r>
            <a:b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 Support Student Mobility and Homepage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2" name="Richtungspfeil 5"/>
          <p:cNvSpPr/>
          <p:nvPr/>
        </p:nvSpPr>
        <p:spPr>
          <a:xfrm>
            <a:off x="5337757" y="5622230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Mag. Miriam WAGENHOFER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Administrative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Trainee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3" name="Richtungspfeil 5"/>
          <p:cNvSpPr/>
          <p:nvPr/>
        </p:nvSpPr>
        <p:spPr>
          <a:xfrm>
            <a:off x="8790525" y="5622230"/>
            <a:ext cx="2111265" cy="1062280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45421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Mgr. Martina BENIKOVA</a:t>
            </a:r>
            <a:b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en-US" sz="1400" b="0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1400" b="0" i="0" u="none" strike="noStrike" kern="0" cap="none" spc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Assistant</a:t>
            </a:r>
            <a:endParaRPr lang="en-US" sz="14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86737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749572" y="0"/>
            <a:ext cx="10442428" cy="6858000"/>
          </a:xfrm>
          <a:prstGeom prst="rect">
            <a:avLst/>
          </a:prstGeom>
        </p:spPr>
      </p:pic>
      <p:sp>
        <p:nvSpPr>
          <p:cNvPr id="3" name="Rechteck 4"/>
          <p:cNvSpPr/>
          <p:nvPr/>
        </p:nvSpPr>
        <p:spPr>
          <a:xfrm>
            <a:off x="2931457" y="1052735"/>
            <a:ext cx="4208023" cy="3648109"/>
          </a:xfrm>
          <a:prstGeom prst="rect">
            <a:avLst/>
          </a:pr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 smtClean="0">
              <a:solidFill>
                <a:schemeClr val="bg1"/>
              </a:solidFill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dirty="0" smtClean="0">
                <a:solidFill>
                  <a:schemeClr val="bg1"/>
                </a:solidFill>
              </a:rPr>
              <a:t>KA </a:t>
            </a:r>
            <a:r>
              <a:rPr lang="de-DE" sz="2800" b="1" dirty="0">
                <a:solidFill>
                  <a:schemeClr val="bg1"/>
                </a:solidFill>
              </a:rPr>
              <a:t>103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kern="0" dirty="0" err="1">
                <a:solidFill>
                  <a:schemeClr val="lt1"/>
                </a:solidFill>
              </a:rPr>
              <a:t>Regulate</a:t>
            </a:r>
            <a:r>
              <a:rPr lang="de-AT" sz="2800" b="1" kern="0" dirty="0">
                <a:solidFill>
                  <a:schemeClr val="lt1"/>
                </a:solidFill>
              </a:rPr>
              <a:t> individual </a:t>
            </a:r>
            <a:r>
              <a:rPr lang="de-AT" sz="2800" b="1" kern="0" dirty="0" err="1">
                <a:solidFill>
                  <a:schemeClr val="lt1"/>
                </a:solidFill>
              </a:rPr>
              <a:t>mobilities</a:t>
            </a:r>
            <a:r>
              <a:rPr lang="de-AT" sz="2800" b="1" kern="0" dirty="0">
                <a:solidFill>
                  <a:schemeClr val="lt1"/>
                </a:solidFill>
              </a:rPr>
              <a:t> </a:t>
            </a:r>
            <a:r>
              <a:rPr lang="de-AT" sz="2800" b="1" kern="0" dirty="0" err="1">
                <a:solidFill>
                  <a:schemeClr val="lt1"/>
                </a:solidFill>
              </a:rPr>
              <a:t>between</a:t>
            </a:r>
            <a:r>
              <a:rPr lang="de-AT" sz="2800" b="1" kern="0" dirty="0">
                <a:solidFill>
                  <a:schemeClr val="lt1"/>
                </a:solidFill>
              </a:rPr>
              <a:t> </a:t>
            </a:r>
            <a:r>
              <a:rPr lang="de-AT" sz="2800" b="1" kern="0" dirty="0" err="1">
                <a:solidFill>
                  <a:schemeClr val="lt1"/>
                </a:solidFill>
              </a:rPr>
              <a:t>programme</a:t>
            </a:r>
            <a:r>
              <a:rPr lang="de-AT" sz="2800" b="1" kern="0" dirty="0">
                <a:solidFill>
                  <a:schemeClr val="lt1"/>
                </a:solidFill>
              </a:rPr>
              <a:t> countries</a:t>
            </a: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" name="Titel 10"/>
          <p:cNvSpPr txBox="1"/>
          <p:nvPr/>
        </p:nvSpPr>
        <p:spPr>
          <a:xfrm rot="16200004">
            <a:off x="-1415343" y="3451515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Contracts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and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projects</a:t>
            </a:r>
            <a:endParaRPr lang="de-DE" sz="44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6" name="Titel 10"/>
          <p:cNvSpPr txBox="1"/>
          <p:nvPr/>
        </p:nvSpPr>
        <p:spPr>
          <a:xfrm>
            <a:off x="3992758" y="10143"/>
            <a:ext cx="7022226" cy="119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1" i="0" u="none" strike="noStrike" kern="0" cap="none" spc="0" baseline="0" dirty="0" err="1" smtClean="0">
                <a:uFillTx/>
                <a:latin typeface="Arial" pitchFamily="34"/>
                <a:ea typeface=""/>
                <a:cs typeface="Arial" pitchFamily="34"/>
              </a:rPr>
              <a:t>Contracts</a:t>
            </a:r>
            <a:endParaRPr lang="de-DE" sz="3600" b="1" i="0" u="none" strike="noStrike" kern="0" cap="none" spc="0" baseline="0" dirty="0">
              <a:uFillTx/>
              <a:latin typeface="Arial" pitchFamily="34"/>
              <a:ea typeface=""/>
              <a:cs typeface="Arial" pitchFamily="34"/>
            </a:endParaRPr>
          </a:p>
        </p:txBody>
      </p:sp>
      <p:sp>
        <p:nvSpPr>
          <p:cNvPr id="9" name="Rechteck 4"/>
          <p:cNvSpPr/>
          <p:nvPr/>
        </p:nvSpPr>
        <p:spPr>
          <a:xfrm>
            <a:off x="2932852" y="4700844"/>
            <a:ext cx="8553826" cy="2157156"/>
          </a:xfrm>
          <a:prstGeom prst="rect">
            <a:avLst/>
          </a:prstGeom>
          <a:solidFill>
            <a:srgbClr val="708975">
              <a:alpha val="92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smtClean="0">
                <a:solidFill>
                  <a:schemeClr val="bg1"/>
                </a:solidFill>
              </a:rPr>
              <a:t>Bilateral </a:t>
            </a:r>
            <a:r>
              <a:rPr lang="de-AT" sz="2800" b="1" dirty="0" err="1">
                <a:solidFill>
                  <a:schemeClr val="bg1"/>
                </a:solidFill>
              </a:rPr>
              <a:t>agreements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with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universities</a:t>
            </a:r>
            <a:endParaRPr lang="de-AT" sz="2800" b="1" dirty="0" smtClean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>
                <a:solidFill>
                  <a:schemeClr val="bg1"/>
                </a:solidFill>
              </a:rPr>
              <a:t>Interim </a:t>
            </a:r>
            <a:r>
              <a:rPr lang="de-AT" sz="2800" b="1" dirty="0" err="1">
                <a:solidFill>
                  <a:schemeClr val="bg1"/>
                </a:solidFill>
              </a:rPr>
              <a:t>and</a:t>
            </a:r>
            <a:r>
              <a:rPr lang="de-AT" sz="2800" b="1" dirty="0">
                <a:solidFill>
                  <a:schemeClr val="bg1"/>
                </a:solidFill>
              </a:rPr>
              <a:t> final </a:t>
            </a:r>
            <a:r>
              <a:rPr lang="de-AT" sz="2800" b="1" dirty="0" err="1">
                <a:solidFill>
                  <a:schemeClr val="bg1"/>
                </a:solidFill>
              </a:rPr>
              <a:t>report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err="1">
                <a:solidFill>
                  <a:schemeClr val="bg1"/>
                </a:solidFill>
              </a:rPr>
              <a:t>for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the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smtClean="0">
                <a:solidFill>
                  <a:schemeClr val="bg1"/>
                </a:solidFill>
              </a:rPr>
              <a:t>National </a:t>
            </a:r>
            <a:r>
              <a:rPr lang="de-AT" sz="2800" b="1" dirty="0">
                <a:solidFill>
                  <a:schemeClr val="bg1"/>
                </a:solidFill>
              </a:rPr>
              <a:t>Agency</a:t>
            </a: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10" name="Rechteck 4"/>
          <p:cNvSpPr/>
          <p:nvPr/>
        </p:nvSpPr>
        <p:spPr>
          <a:xfrm>
            <a:off x="7278654" y="1052736"/>
            <a:ext cx="4208023" cy="3648109"/>
          </a:xfrm>
          <a:prstGeom prst="rect">
            <a:avLst/>
          </a:pr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dirty="0">
                <a:solidFill>
                  <a:schemeClr val="bg1"/>
                </a:solidFill>
              </a:rPr>
              <a:t>KA </a:t>
            </a:r>
            <a:r>
              <a:rPr lang="de-DE" sz="2800" b="1" dirty="0" smtClean="0">
                <a:solidFill>
                  <a:schemeClr val="bg1"/>
                </a:solidFill>
              </a:rPr>
              <a:t>107</a:t>
            </a:r>
            <a:endParaRPr lang="de-DE" sz="2800" b="1" dirty="0">
              <a:solidFill>
                <a:schemeClr val="bg1"/>
              </a:solidFill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err="1">
                <a:solidFill>
                  <a:schemeClr val="bg1"/>
                </a:solidFill>
              </a:rPr>
              <a:t>Regulate</a:t>
            </a:r>
            <a:r>
              <a:rPr lang="de-AT" sz="2800" b="1" dirty="0">
                <a:solidFill>
                  <a:schemeClr val="bg1"/>
                </a:solidFill>
              </a:rPr>
              <a:t> </a:t>
            </a:r>
            <a:r>
              <a:rPr lang="de-AT" sz="2800" b="1" dirty="0" smtClean="0">
                <a:solidFill>
                  <a:schemeClr val="bg1"/>
                </a:solidFill>
              </a:rPr>
              <a:t>individual </a:t>
            </a:r>
            <a:r>
              <a:rPr lang="de-AT" sz="2800" b="1" dirty="0" err="1" smtClean="0">
                <a:solidFill>
                  <a:schemeClr val="bg1"/>
                </a:solidFill>
              </a:rPr>
              <a:t>mobilities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between</a:t>
            </a:r>
            <a:r>
              <a:rPr lang="de-AT" sz="2800" b="1" dirty="0" smtClean="0">
                <a:solidFill>
                  <a:schemeClr val="bg1"/>
                </a:solidFill>
              </a:rPr>
              <a:t> </a:t>
            </a:r>
            <a:r>
              <a:rPr lang="de-AT" sz="2800" b="1" dirty="0" err="1" smtClean="0">
                <a:solidFill>
                  <a:schemeClr val="bg1"/>
                </a:solidFill>
              </a:rPr>
              <a:t>partner</a:t>
            </a:r>
            <a:r>
              <a:rPr lang="de-AT" sz="2800" b="1" dirty="0" smtClean="0">
                <a:solidFill>
                  <a:schemeClr val="bg1"/>
                </a:solidFill>
              </a:rPr>
              <a:t> countries</a:t>
            </a: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smtClean="0">
                <a:solidFill>
                  <a:schemeClr val="bg1"/>
                </a:solidFill>
              </a:rPr>
              <a:t>Ukraine </a:t>
            </a:r>
            <a:r>
              <a:rPr lang="de-AT" sz="2800" b="1" dirty="0" err="1" smtClean="0">
                <a:solidFill>
                  <a:schemeClr val="bg1"/>
                </a:solidFill>
              </a:rPr>
              <a:t>and</a:t>
            </a:r>
            <a:r>
              <a:rPr lang="de-AT" sz="2800" b="1" dirty="0" smtClean="0">
                <a:solidFill>
                  <a:schemeClr val="bg1"/>
                </a:solidFill>
              </a:rPr>
              <a:t> New Mexico</a:t>
            </a: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bg1"/>
              </a:solidFill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000" b="1" i="0" u="none" strike="noStrike" kern="0" cap="none" spc="0" baseline="0" dirty="0" smtClean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16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51608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991544" y="1043"/>
            <a:ext cx="5760640" cy="6856958"/>
          </a:xfrm>
          <a:prstGeom prst="rect">
            <a:avLst/>
          </a:prstGeom>
        </p:spPr>
      </p:pic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Contracts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and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projects</a:t>
            </a:r>
            <a:endParaRPr lang="de-DE" sz="44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9" name="Rechteck 4"/>
          <p:cNvSpPr/>
          <p:nvPr/>
        </p:nvSpPr>
        <p:spPr>
          <a:xfrm>
            <a:off x="7752184" y="-10848"/>
            <a:ext cx="4439816" cy="6868848"/>
          </a:xfrm>
          <a:prstGeom prst="rect">
            <a:avLst/>
          </a:prstGeom>
          <a:solidFill>
            <a:srgbClr val="708975">
              <a:alpha val="92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Ukraine</a:t>
            </a:r>
            <a:endParaRPr lang="de-AT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err="1" smtClean="0">
                <a:solidFill>
                  <a:schemeClr val="lt1"/>
                </a:solidFill>
              </a:rPr>
              <a:t>Staff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and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student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mobility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with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universities</a:t>
            </a:r>
            <a:r>
              <a:rPr lang="de-AT" sz="2800" b="1" dirty="0" smtClean="0">
                <a:solidFill>
                  <a:schemeClr val="lt1"/>
                </a:solidFill>
              </a:rPr>
              <a:t> in Lwiw </a:t>
            </a:r>
            <a:r>
              <a:rPr lang="de-AT" sz="2800" b="1" dirty="0" err="1" smtClean="0">
                <a:solidFill>
                  <a:schemeClr val="lt1"/>
                </a:solidFill>
              </a:rPr>
              <a:t>and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Drohobytsch</a:t>
            </a: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err="1" smtClean="0">
                <a:solidFill>
                  <a:schemeClr val="lt1"/>
                </a:solidFill>
              </a:rPr>
              <a:t>Staff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mobility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with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university</a:t>
            </a:r>
            <a:r>
              <a:rPr lang="de-AT" sz="2800" b="1" dirty="0" smtClean="0">
                <a:solidFill>
                  <a:schemeClr val="lt1"/>
                </a:solidFill>
              </a:rPr>
              <a:t> in Ternopil </a:t>
            </a:r>
            <a:r>
              <a:rPr lang="de-AT" sz="2800" b="1" dirty="0" err="1" smtClean="0">
                <a:solidFill>
                  <a:schemeClr val="lt1"/>
                </a:solidFill>
              </a:rPr>
              <a:t>and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current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establishment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of</a:t>
            </a:r>
            <a:r>
              <a:rPr lang="de-AT" sz="2800" b="1" dirty="0" smtClean="0">
                <a:solidFill>
                  <a:schemeClr val="lt1"/>
                </a:solidFill>
              </a:rPr>
              <a:t> an International </a:t>
            </a:r>
            <a:r>
              <a:rPr lang="de-AT" sz="2800" b="1" dirty="0">
                <a:solidFill>
                  <a:schemeClr val="lt1"/>
                </a:solidFill>
              </a:rPr>
              <a:t>P</a:t>
            </a:r>
            <a:r>
              <a:rPr lang="de-AT" sz="2800" b="1" dirty="0" smtClean="0">
                <a:solidFill>
                  <a:schemeClr val="lt1"/>
                </a:solidFill>
              </a:rPr>
              <a:t>rogramme </a:t>
            </a:r>
            <a:r>
              <a:rPr lang="de-AT" sz="2800" b="1" dirty="0" err="1" smtClean="0">
                <a:solidFill>
                  <a:schemeClr val="lt1"/>
                </a:solidFill>
              </a:rPr>
              <a:t>for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students</a:t>
            </a: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lt1"/>
              </a:solidFill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1460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919536" y="-28694"/>
            <a:ext cx="10271767" cy="6886694"/>
          </a:xfrm>
          <a:prstGeom prst="rect">
            <a:avLst/>
          </a:prstGeom>
        </p:spPr>
      </p:pic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Contracts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and</a:t>
            </a:r>
            <a:r>
              <a:rPr lang="de-DE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projects</a:t>
            </a:r>
            <a:endParaRPr lang="de-DE" sz="44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9" name="Rechteck 4"/>
          <p:cNvSpPr/>
          <p:nvPr/>
        </p:nvSpPr>
        <p:spPr>
          <a:xfrm>
            <a:off x="1919536" y="-28694"/>
            <a:ext cx="4439816" cy="6886694"/>
          </a:xfrm>
          <a:prstGeom prst="rect">
            <a:avLst/>
          </a:prstGeom>
          <a:solidFill>
            <a:srgbClr val="D03737">
              <a:alpha val="92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algn="ctr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Projects</a:t>
            </a:r>
            <a:endParaRPr lang="de-AT" sz="2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err="1" smtClean="0">
                <a:solidFill>
                  <a:schemeClr val="lt1"/>
                </a:solidFill>
              </a:rPr>
              <a:t>Practically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orientated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projects</a:t>
            </a:r>
            <a:r>
              <a:rPr lang="de-AT" sz="2800" b="1" dirty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and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research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projects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between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partner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universities</a:t>
            </a: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err="1" smtClean="0">
                <a:solidFill>
                  <a:schemeClr val="lt1"/>
                </a:solidFill>
              </a:rPr>
              <a:t>One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coordinating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institution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and</a:t>
            </a:r>
            <a:r>
              <a:rPr lang="de-AT" sz="2800" b="1" dirty="0" smtClean="0">
                <a:solidFill>
                  <a:schemeClr val="lt1"/>
                </a:solidFill>
              </a:rPr>
              <a:t> </a:t>
            </a:r>
            <a:r>
              <a:rPr lang="de-AT" sz="2800" b="1" dirty="0" err="1" smtClean="0">
                <a:solidFill>
                  <a:schemeClr val="lt1"/>
                </a:solidFill>
              </a:rPr>
              <a:t>several</a:t>
            </a:r>
            <a:r>
              <a:rPr lang="de-AT" sz="2800" b="1" dirty="0" smtClean="0">
                <a:solidFill>
                  <a:schemeClr val="lt1"/>
                </a:solidFill>
              </a:rPr>
              <a:t> host </a:t>
            </a:r>
            <a:r>
              <a:rPr lang="de-AT" sz="2800" b="1" dirty="0" err="1" smtClean="0">
                <a:solidFill>
                  <a:schemeClr val="lt1"/>
                </a:solidFill>
              </a:rPr>
              <a:t>partners</a:t>
            </a: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800" b="1" dirty="0" smtClean="0">
                <a:solidFill>
                  <a:schemeClr val="lt1"/>
                </a:solidFill>
              </a:rPr>
              <a:t>Joint </a:t>
            </a:r>
            <a:r>
              <a:rPr lang="de-AT" sz="2800" b="1" dirty="0" err="1" smtClean="0">
                <a:solidFill>
                  <a:schemeClr val="lt1"/>
                </a:solidFill>
              </a:rPr>
              <a:t>work</a:t>
            </a:r>
            <a:r>
              <a:rPr lang="de-AT" sz="2800" b="1" dirty="0" smtClean="0">
                <a:solidFill>
                  <a:schemeClr val="lt1"/>
                </a:solidFill>
              </a:rPr>
              <a:t> on a </a:t>
            </a:r>
            <a:r>
              <a:rPr lang="de-AT" sz="2800" b="1" dirty="0" err="1" smtClean="0">
                <a:solidFill>
                  <a:schemeClr val="lt1"/>
                </a:solidFill>
              </a:rPr>
              <a:t>topic</a:t>
            </a:r>
            <a:endParaRPr lang="de-AT" sz="2800" b="1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dirty="0" smtClean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AT" sz="2800" b="1" dirty="0">
              <a:solidFill>
                <a:schemeClr val="lt1"/>
              </a:solidFill>
            </a:endParaRPr>
          </a:p>
          <a:p>
            <a:pPr marR="0" lvl="0" indent="-87316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lt1"/>
              </a:solidFill>
            </a:endParaRPr>
          </a:p>
          <a:p>
            <a:pPr marR="0" lvl="0" indent="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800" b="1" dirty="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93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1919536" y="0"/>
            <a:ext cx="10272464" cy="6858000"/>
          </a:xfrm>
          <a:prstGeom prst="rect">
            <a:avLst/>
          </a:prstGeom>
        </p:spPr>
      </p:pic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Projects</a:t>
            </a:r>
            <a:endParaRPr lang="de-DE" sz="2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2" name="Textfeld 1"/>
          <p:cNvSpPr txBox="1"/>
          <p:nvPr/>
        </p:nvSpPr>
        <p:spPr>
          <a:xfrm>
            <a:off x="6672064" y="3284984"/>
            <a:ext cx="5040560" cy="313932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endParaRPr lang="de-AT" dirty="0" smtClean="0"/>
          </a:p>
          <a:p>
            <a:r>
              <a:rPr lang="de-AT" dirty="0" smtClean="0"/>
              <a:t>International Projects: </a:t>
            </a:r>
          </a:p>
          <a:p>
            <a:r>
              <a:rPr lang="de-AT" dirty="0" smtClean="0">
                <a:hlinkClick r:id="rId4"/>
              </a:rPr>
              <a:t>https</a:t>
            </a:r>
            <a:r>
              <a:rPr lang="de-AT" dirty="0">
                <a:hlinkClick r:id="rId4"/>
              </a:rPr>
              <a:t>://</a:t>
            </a:r>
            <a:r>
              <a:rPr lang="de-AT" dirty="0" smtClean="0">
                <a:hlinkClick r:id="rId4"/>
              </a:rPr>
              <a:t>www.phwien.ac.at/university-college-of-teacher-education-overview/international-projects</a:t>
            </a:r>
            <a:endParaRPr lang="de-AT" dirty="0" smtClean="0"/>
          </a:p>
          <a:p>
            <a:endParaRPr lang="de-AT" dirty="0"/>
          </a:p>
          <a:p>
            <a:r>
              <a:rPr lang="de-AT" dirty="0" err="1" smtClean="0"/>
              <a:t>InOut</a:t>
            </a:r>
            <a:r>
              <a:rPr lang="de-AT" dirty="0" smtClean="0"/>
              <a:t> Project: </a:t>
            </a:r>
          </a:p>
          <a:p>
            <a:r>
              <a:rPr lang="de-AT" dirty="0" smtClean="0">
                <a:hlinkClick r:id="rId5"/>
              </a:rPr>
              <a:t>https</a:t>
            </a:r>
            <a:r>
              <a:rPr lang="de-AT" dirty="0">
                <a:hlinkClick r:id="rId5"/>
              </a:rPr>
              <a:t>://</a:t>
            </a:r>
            <a:r>
              <a:rPr lang="de-AT" dirty="0" smtClean="0">
                <a:hlinkClick r:id="rId5"/>
              </a:rPr>
              <a:t>inouterasmus.wixsite.com/resources</a:t>
            </a:r>
            <a:endParaRPr lang="de-AT" dirty="0" smtClean="0"/>
          </a:p>
          <a:p>
            <a:endParaRPr lang="de-AT" dirty="0"/>
          </a:p>
          <a:p>
            <a:r>
              <a:rPr lang="de-AT" dirty="0" err="1" smtClean="0"/>
              <a:t>ReCreaDe</a:t>
            </a:r>
            <a:r>
              <a:rPr lang="de-AT" dirty="0" smtClean="0"/>
              <a:t> Project: </a:t>
            </a:r>
          </a:p>
          <a:p>
            <a:r>
              <a:rPr lang="de-AT" dirty="0" smtClean="0">
                <a:hlinkClick r:id="rId6"/>
              </a:rPr>
              <a:t>https</a:t>
            </a:r>
            <a:r>
              <a:rPr lang="de-AT" dirty="0">
                <a:hlinkClick r:id="rId6"/>
              </a:rPr>
              <a:t>://www.recreade-erasmus.eu/</a:t>
            </a:r>
            <a:endParaRPr lang="de-AT" dirty="0" smtClean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19837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44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Projects</a:t>
            </a:r>
            <a:endParaRPr lang="de-DE" sz="2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51584" y="0"/>
            <a:ext cx="76328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5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1891" y="0"/>
            <a:ext cx="901619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feld 2"/>
          <p:cNvSpPr txBox="1"/>
          <p:nvPr/>
        </p:nvSpPr>
        <p:spPr>
          <a:xfrm>
            <a:off x="5384791" y="508004"/>
            <a:ext cx="1607131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Departments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4" name="Textfeld 3"/>
          <p:cNvSpPr txBox="1"/>
          <p:nvPr/>
        </p:nvSpPr>
        <p:spPr>
          <a:xfrm>
            <a:off x="7201375" y="502389"/>
            <a:ext cx="2613885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University College Council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5" name="Textfeld 4"/>
          <p:cNvSpPr txBox="1"/>
          <p:nvPr/>
        </p:nvSpPr>
        <p:spPr>
          <a:xfrm>
            <a:off x="3689320" y="1915924"/>
            <a:ext cx="2881740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Head of Administration/ Administration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8717130" y="2333676"/>
            <a:ext cx="2915628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Principal</a:t>
            </a: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and Vice-principals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7" name="Textfeld 6"/>
          <p:cNvSpPr txBox="1"/>
          <p:nvPr/>
        </p:nvSpPr>
        <p:spPr>
          <a:xfrm>
            <a:off x="4445538" y="5586170"/>
            <a:ext cx="3759162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(Primary and lower secondary schools)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8" name="Textfeld 7"/>
          <p:cNvSpPr txBox="1"/>
          <p:nvPr/>
        </p:nvSpPr>
        <p:spPr>
          <a:xfrm>
            <a:off x="7588276" y="4061856"/>
            <a:ext cx="3168075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Academic Senate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9" name="Textfeld 8"/>
          <p:cNvSpPr txBox="1"/>
          <p:nvPr/>
        </p:nvSpPr>
        <p:spPr>
          <a:xfrm>
            <a:off x="9227978" y="4400412"/>
            <a:ext cx="1927655" cy="584777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Equal Opportunities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 Working Group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0" name="Textfeld 9"/>
          <p:cNvSpPr txBox="1"/>
          <p:nvPr/>
        </p:nvSpPr>
        <p:spPr>
          <a:xfrm>
            <a:off x="8295647" y="5636334"/>
            <a:ext cx="2541501" cy="338556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1200" cap="none" spc="0" baseline="0">
                <a:solidFill>
                  <a:srgbClr val="000000"/>
                </a:solidFill>
                <a:uFillTx/>
                <a:latin typeface="Calibri"/>
              </a:rPr>
              <a:t>Curricular Affairs Committee</a:t>
            </a:r>
            <a:endParaRPr lang="en-US" sz="1600" b="0" i="0" u="none" strike="noStrike" kern="1200" cap="none" spc="0" baseline="0">
              <a:solidFill>
                <a:srgbClr val="000000"/>
              </a:solidFill>
              <a:uFillTx/>
              <a:latin typeface="Calibri"/>
            </a:endParaRPr>
          </a:p>
        </p:txBody>
      </p:sp>
      <p:sp>
        <p:nvSpPr>
          <p:cNvPr id="11" name="Rechteck 10"/>
          <p:cNvSpPr/>
          <p:nvPr/>
        </p:nvSpPr>
        <p:spPr>
          <a:xfrm>
            <a:off x="5007739" y="3974750"/>
            <a:ext cx="2129107" cy="584777"/>
          </a:xfrm>
          <a:prstGeom prst="rect">
            <a:avLst/>
          </a:prstGeom>
          <a:noFill/>
          <a:ln>
            <a:noFill/>
            <a:prstDash val="solid"/>
          </a:ln>
        </p:spPr>
        <p:txBody>
          <a:bodyPr vert="horz" wrap="non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Schools for Pre-service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000000"/>
                </a:solidFill>
                <a:uFillTx/>
                <a:latin typeface="Calibri"/>
              </a:rPr>
              <a:t>      Classroom Teaching</a:t>
            </a:r>
          </a:p>
        </p:txBody>
      </p:sp>
      <p:sp>
        <p:nvSpPr>
          <p:cNvPr id="12" name="Titel 10"/>
          <p:cNvSpPr txBox="1"/>
          <p:nvPr/>
        </p:nvSpPr>
        <p:spPr>
          <a:xfrm rot="16200004">
            <a:off x="-1646280" y="3322066"/>
            <a:ext cx="5288155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University College </a:t>
            </a:r>
            <a:r>
              <a:rPr lang="de-DE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of</a:t>
            </a: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  <a:r>
              <a:rPr lang="de-DE" sz="32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Teacher</a:t>
            </a:r>
            <a:r>
              <a:rPr lang="de-DE" sz="32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Education </a:t>
            </a:r>
            <a:r>
              <a:rPr lang="de-DE" sz="3200" b="1" i="0" u="none" strike="noStrike" kern="1200" cap="none" spc="0" baseline="0" dirty="0" smtClean="0">
                <a:solidFill>
                  <a:srgbClr val="C00000"/>
                </a:solidFill>
                <a:uFillTx/>
                <a:latin typeface="Arial" pitchFamily="34"/>
                <a:ea typeface=""/>
                <a:cs typeface="Arial" pitchFamily="34"/>
              </a:rPr>
              <a:t>Vienna</a:t>
            </a:r>
            <a:endParaRPr lang="de-DE" sz="3200" b="1" i="0" u="none" strike="noStrike" kern="1200" cap="none" spc="0" baseline="0" dirty="0">
              <a:solidFill>
                <a:srgbClr val="C00000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InOut</a:t>
            </a:r>
            <a:endParaRPr lang="de-DE" sz="4400" b="1" i="0" u="none" strike="noStrike" kern="1200" cap="none" spc="0" baseline="0" dirty="0" smtClean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Challenges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opportunities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diversity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AT" sz="2000" dirty="0"/>
              <a:t>https://inouterasmus.wixsite.com/resources</a:t>
            </a:r>
            <a:endParaRPr lang="de-DE" sz="2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9576" y="0"/>
            <a:ext cx="849694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64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 dirty="0" err="1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ReCreaDe</a:t>
            </a:r>
            <a:endParaRPr lang="de-DE" sz="4400" b="1" i="0" u="none" strike="noStrike" kern="1200" cap="none" spc="0" baseline="0" dirty="0" smtClean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  <a:p>
            <a:pPr lvl="0">
              <a:lnSpc>
                <a:spcPct val="90000"/>
              </a:lnSpc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Democracy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and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Diversity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in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the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context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of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DE" sz="2000" b="1" dirty="0" err="1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education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> </a:t>
            </a:r>
            <a:r>
              <a:rPr lang="de-AT" sz="2000" dirty="0"/>
              <a:t>https://www.recreade-erasmus.eu/</a:t>
            </a:r>
            <a: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  <a:t/>
            </a:r>
            <a:br>
              <a:rPr lang="de-DE" sz="2000" b="1" dirty="0" smtClean="0">
                <a:solidFill>
                  <a:srgbClr val="000000"/>
                </a:solidFill>
                <a:latin typeface="Arial"/>
                <a:ea typeface=""/>
                <a:cs typeface="Arial" pitchFamily="34"/>
              </a:rPr>
            </a:br>
            <a:endParaRPr lang="de-DE" sz="2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47528" y="0"/>
            <a:ext cx="856895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6051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9" r="32446"/>
          <a:stretch/>
        </p:blipFill>
        <p:spPr>
          <a:xfrm>
            <a:off x="3143672" y="7662"/>
            <a:ext cx="3846040" cy="6850338"/>
          </a:xfrm>
        </p:spPr>
      </p:pic>
      <p:sp>
        <p:nvSpPr>
          <p:cNvPr id="5" name="Rechteck 4"/>
          <p:cNvSpPr/>
          <p:nvPr/>
        </p:nvSpPr>
        <p:spPr>
          <a:xfrm>
            <a:off x="6989712" y="0"/>
            <a:ext cx="3678288" cy="364502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Semester(s) </a:t>
            </a:r>
            <a:r>
              <a:rPr lang="en-US" sz="2800" b="1" dirty="0"/>
              <a:t>abroad during the course of study within the 3</a:t>
            </a:r>
            <a:r>
              <a:rPr lang="en-US" sz="2800" b="1" baseline="30000" dirty="0"/>
              <a:t>rd</a:t>
            </a:r>
            <a:r>
              <a:rPr lang="en-US" sz="2800" b="1" dirty="0"/>
              <a:t> to 8</a:t>
            </a:r>
            <a:r>
              <a:rPr lang="en-US" sz="2800" b="1" baseline="30000" dirty="0"/>
              <a:t>th</a:t>
            </a:r>
            <a:r>
              <a:rPr lang="en-US" sz="2800" b="1" dirty="0"/>
              <a:t> </a:t>
            </a:r>
            <a:r>
              <a:rPr lang="en-US" sz="2800" b="1" dirty="0" smtClean="0"/>
              <a:t>semester</a:t>
            </a:r>
          </a:p>
          <a:p>
            <a:endParaRPr lang="en-US" sz="800" b="1" dirty="0"/>
          </a:p>
          <a:p>
            <a:r>
              <a:rPr lang="en-US" sz="2800" b="1" dirty="0">
                <a:solidFill>
                  <a:schemeClr val="tx1"/>
                </a:solidFill>
              </a:rPr>
              <a:t>Prerequisite is a good course of study without residues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989712" y="3645024"/>
            <a:ext cx="3678288" cy="321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Duration </a:t>
            </a:r>
            <a:r>
              <a:rPr lang="en-US" sz="2800" b="1" dirty="0" smtClean="0">
                <a:solidFill>
                  <a:schemeClr val="bg1"/>
                </a:solidFill>
              </a:rPr>
              <a:t>from three </a:t>
            </a:r>
            <a:r>
              <a:rPr lang="en-US" sz="2800" b="1" dirty="0">
                <a:solidFill>
                  <a:schemeClr val="bg1"/>
                </a:solidFill>
              </a:rPr>
              <a:t>to a maximum of twelve </a:t>
            </a:r>
            <a:r>
              <a:rPr lang="en-US" sz="2800" b="1" dirty="0" smtClean="0">
                <a:solidFill>
                  <a:schemeClr val="bg1"/>
                </a:solidFill>
              </a:rPr>
              <a:t>months</a:t>
            </a:r>
          </a:p>
          <a:p>
            <a:endParaRPr lang="en-US" sz="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Application </a:t>
            </a:r>
            <a:r>
              <a:rPr lang="en-US" sz="2800" b="1" dirty="0" smtClean="0">
                <a:solidFill>
                  <a:schemeClr val="tx1"/>
                </a:solidFill>
              </a:rPr>
              <a:t>in </a:t>
            </a:r>
            <a:r>
              <a:rPr lang="en-US" sz="2800" b="1" dirty="0">
                <a:solidFill>
                  <a:schemeClr val="tx1"/>
                </a:solidFill>
              </a:rPr>
              <a:t>the International </a:t>
            </a:r>
            <a:r>
              <a:rPr lang="en-US" sz="2800" b="1" dirty="0" smtClean="0">
                <a:solidFill>
                  <a:schemeClr val="tx1"/>
                </a:solidFill>
              </a:rPr>
              <a:t>Office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7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Outgoing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12725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r="331" b="15405"/>
          <a:stretch/>
        </p:blipFill>
        <p:spPr>
          <a:xfrm>
            <a:off x="6959828" y="3977680"/>
            <a:ext cx="3708172" cy="288032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24482" y="0"/>
            <a:ext cx="3835346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Preparation of a Learning Agreement in advance</a:t>
            </a:r>
          </a:p>
          <a:p>
            <a:endParaRPr lang="en-US" sz="800" b="1" dirty="0">
              <a:solidFill>
                <a:schemeClr val="tx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bg1"/>
                </a:solidFill>
              </a:rPr>
              <a:t>Transcript </a:t>
            </a:r>
            <a:r>
              <a:rPr lang="en-US" sz="2800" b="1" dirty="0">
                <a:solidFill>
                  <a:schemeClr val="bg1"/>
                </a:solidFill>
              </a:rPr>
              <a:t>of Records of partner university confirms attended </a:t>
            </a:r>
            <a:r>
              <a:rPr lang="en-US" sz="2800" b="1" dirty="0" smtClean="0">
                <a:solidFill>
                  <a:schemeClr val="bg1"/>
                </a:solidFill>
              </a:rPr>
              <a:t>courses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961248" y="0"/>
            <a:ext cx="3705332" cy="3977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>
                <a:solidFill>
                  <a:schemeClr val="tx1"/>
                </a:solidFill>
              </a:rPr>
              <a:t>Full recognition of studies acquired abroad</a:t>
            </a:r>
            <a:endParaRPr lang="en-US" sz="2800" b="1" dirty="0">
              <a:solidFill>
                <a:schemeClr val="tx1"/>
              </a:solidFill>
            </a:endParaRPr>
          </a:p>
        </p:txBody>
      </p:sp>
      <p:sp>
        <p:nvSpPr>
          <p:cNvPr id="8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Outgoing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94543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124482" y="844660"/>
            <a:ext cx="3835346" cy="5168679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Learning Agreement:</a:t>
            </a:r>
          </a:p>
          <a:p>
            <a:r>
              <a:rPr lang="de-AT" sz="1400" dirty="0">
                <a:hlinkClick r:id="rId2"/>
              </a:rPr>
              <a:t>https://www.phwien.ac.at/internationale-mobilitaet-und-kooperation/auslandspraktika/allgemeinbildung</a:t>
            </a:r>
            <a:endParaRPr lang="en-US" sz="1400" b="1" dirty="0" smtClean="0">
              <a:solidFill>
                <a:schemeClr val="bg1"/>
              </a:solidFill>
            </a:endParaRPr>
          </a:p>
          <a:p>
            <a:endParaRPr lang="en-US" sz="2800" b="1" dirty="0" smtClean="0">
              <a:solidFill>
                <a:schemeClr val="bg1"/>
              </a:solidFill>
            </a:endParaRPr>
          </a:p>
        </p:txBody>
      </p:sp>
      <p:sp>
        <p:nvSpPr>
          <p:cNvPr id="8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Outgoing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6959828" y="844660"/>
            <a:ext cx="4152900" cy="5168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2134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3011" t="11827" r="58011" b="5379"/>
          <a:stretch/>
        </p:blipFill>
        <p:spPr>
          <a:xfrm>
            <a:off x="3006105" y="0"/>
            <a:ext cx="7668345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36021" y="0"/>
            <a:ext cx="4608512" cy="1556792"/>
          </a:xfrm>
          <a:prstGeom prst="rect">
            <a:avLst/>
          </a:prstGeom>
          <a:solidFill>
            <a:srgbClr val="3C5F8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bg1"/>
                </a:solidFill>
              </a:rPr>
              <a:t>95 </a:t>
            </a:r>
            <a:r>
              <a:rPr lang="en-US" sz="2800" b="1" dirty="0">
                <a:solidFill>
                  <a:schemeClr val="bg1"/>
                </a:solidFill>
              </a:rPr>
              <a:t>partner universities to </a:t>
            </a:r>
            <a:r>
              <a:rPr lang="en-US" sz="2800" b="1" dirty="0" smtClean="0">
                <a:solidFill>
                  <a:schemeClr val="bg1"/>
                </a:solidFill>
              </a:rPr>
              <a:t>choose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Partner Universities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14" y="0"/>
            <a:ext cx="507133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991984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Western 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Belgium 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Great Britain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Netherlands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France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Ireland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654212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Central </a:t>
            </a:r>
            <a:r>
              <a:rPr lang="en-US" sz="2800" b="1" dirty="0">
                <a:solidFill>
                  <a:schemeClr val="tx1"/>
                </a:solidFill>
              </a:rPr>
              <a:t>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Germany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Switzerland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Hungary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Czech Republic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Slovakia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302424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 smtClean="0">
                <a:solidFill>
                  <a:schemeClr val="tx1"/>
                </a:solidFill>
              </a:rPr>
              <a:t>Northern </a:t>
            </a:r>
            <a:r>
              <a:rPr lang="en-US" sz="2800" b="1" dirty="0">
                <a:solidFill>
                  <a:schemeClr val="tx1"/>
                </a:solidFill>
              </a:rPr>
              <a:t>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de-AT" sz="2800" b="1" dirty="0" err="1" smtClean="0">
                <a:solidFill>
                  <a:schemeClr val="bg1"/>
                </a:solidFill>
              </a:rPr>
              <a:t>Denmark</a:t>
            </a:r>
            <a:r>
              <a:rPr lang="de-AT" sz="2800" b="1" dirty="0" smtClean="0">
                <a:solidFill>
                  <a:schemeClr val="bg1"/>
                </a:solidFill>
              </a:rPr>
              <a:t/>
            </a:r>
            <a:br>
              <a:rPr lang="de-AT" sz="2800" b="1" dirty="0" smtClean="0">
                <a:solidFill>
                  <a:schemeClr val="bg1"/>
                </a:solidFill>
              </a:rPr>
            </a:br>
            <a:r>
              <a:rPr lang="de-AT" sz="2800" b="1" dirty="0" err="1" smtClean="0">
                <a:solidFill>
                  <a:schemeClr val="bg1"/>
                </a:solidFill>
              </a:rPr>
              <a:t>Finland</a:t>
            </a:r>
            <a:r>
              <a:rPr lang="de-AT" sz="2800" b="1" dirty="0" smtClean="0">
                <a:solidFill>
                  <a:schemeClr val="bg1"/>
                </a:solidFill>
              </a:rPr>
              <a:t/>
            </a:r>
            <a:br>
              <a:rPr lang="de-AT" sz="2800" b="1" dirty="0" smtClean="0">
                <a:solidFill>
                  <a:schemeClr val="bg1"/>
                </a:solidFill>
              </a:rPr>
            </a:br>
            <a:r>
              <a:rPr lang="de-AT" sz="2800" b="1" dirty="0" err="1" smtClean="0">
                <a:solidFill>
                  <a:schemeClr val="bg1"/>
                </a:solidFill>
              </a:rPr>
              <a:t>Iceland</a:t>
            </a:r>
            <a:r>
              <a:rPr lang="de-AT" sz="2800" b="1" dirty="0" smtClean="0">
                <a:solidFill>
                  <a:schemeClr val="bg1"/>
                </a:solidFill>
              </a:rPr>
              <a:t/>
            </a:r>
            <a:br>
              <a:rPr lang="de-AT" sz="2800" b="1" dirty="0" smtClean="0">
                <a:solidFill>
                  <a:schemeClr val="bg1"/>
                </a:solidFill>
              </a:rPr>
            </a:br>
            <a:r>
              <a:rPr lang="de-AT" sz="2800" b="1" dirty="0" err="1" smtClean="0">
                <a:solidFill>
                  <a:schemeClr val="bg1"/>
                </a:solidFill>
              </a:rPr>
              <a:t>Norway</a:t>
            </a:r>
            <a:r>
              <a:rPr lang="de-AT" sz="2800" b="1" dirty="0" smtClean="0">
                <a:solidFill>
                  <a:schemeClr val="bg1"/>
                </a:solidFill>
              </a:rPr>
              <a:t/>
            </a:r>
            <a:br>
              <a:rPr lang="de-AT" sz="2800" b="1" dirty="0" smtClean="0">
                <a:solidFill>
                  <a:schemeClr val="bg1"/>
                </a:solidFill>
              </a:rPr>
            </a:br>
            <a:r>
              <a:rPr lang="de-AT" sz="2800" b="1" dirty="0" err="1" smtClean="0">
                <a:solidFill>
                  <a:schemeClr val="bg1"/>
                </a:solidFill>
              </a:rPr>
              <a:t>Sweden</a:t>
            </a:r>
            <a:endParaRPr lang="de-AT" sz="2800" b="1" dirty="0" smtClean="0">
              <a:solidFill>
                <a:schemeClr val="bg1"/>
              </a:solidFill>
            </a:endParaRPr>
          </a:p>
          <a:p>
            <a:pPr algn="ctr"/>
            <a:endParaRPr lang="de-A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161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3011" t="11827" r="58011" b="5379"/>
          <a:stretch/>
        </p:blipFill>
        <p:spPr>
          <a:xfrm>
            <a:off x="3006105" y="0"/>
            <a:ext cx="7668345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36021" y="0"/>
            <a:ext cx="4608512" cy="1556792"/>
          </a:xfrm>
          <a:prstGeom prst="rect">
            <a:avLst/>
          </a:prstGeom>
          <a:solidFill>
            <a:srgbClr val="3C5F8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95 partner universities to </a:t>
            </a:r>
            <a:r>
              <a:rPr lang="en-US" sz="2800" b="1" dirty="0" smtClean="0">
                <a:solidFill>
                  <a:schemeClr val="bg1"/>
                </a:solidFill>
              </a:rPr>
              <a:t>choose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Partner Universities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14" y="0"/>
            <a:ext cx="507133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991984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Eastern 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Estonia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Latvia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Lithuania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Poland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Ukraine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Russian </a:t>
            </a:r>
            <a:r>
              <a:rPr lang="it-IT" sz="2800" b="1" dirty="0" err="1">
                <a:solidFill>
                  <a:schemeClr val="bg1"/>
                </a:solidFill>
              </a:rPr>
              <a:t>Federation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5654212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Southeastern 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it-IT" sz="2800" b="1" dirty="0" err="1" smtClean="0">
                <a:solidFill>
                  <a:schemeClr val="bg1"/>
                </a:solidFill>
              </a:rPr>
              <a:t>Greece</a:t>
            </a:r>
            <a:r>
              <a:rPr lang="it-IT" sz="2800" b="1" dirty="0" smtClean="0">
                <a:solidFill>
                  <a:schemeClr val="bg1"/>
                </a:solidFill>
              </a:rPr>
              <a:t/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Romania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Bulgaria</a:t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err="1" smtClean="0">
                <a:solidFill>
                  <a:schemeClr val="bg1"/>
                </a:solidFill>
              </a:rPr>
              <a:t>Turkey</a:t>
            </a:r>
            <a:r>
              <a:rPr lang="it-IT" sz="2800" b="1" dirty="0" smtClean="0">
                <a:solidFill>
                  <a:schemeClr val="bg1"/>
                </a:solidFill>
              </a:rPr>
              <a:t/>
            </a:r>
            <a:br>
              <a:rPr lang="it-IT" sz="2800" b="1" dirty="0" smtClean="0">
                <a:solidFill>
                  <a:schemeClr val="bg1"/>
                </a:solidFill>
              </a:rPr>
            </a:br>
            <a:r>
              <a:rPr lang="it-IT" sz="2800" b="1" dirty="0" smtClean="0">
                <a:solidFill>
                  <a:schemeClr val="bg1"/>
                </a:solidFill>
              </a:rPr>
              <a:t>Cyprus</a:t>
            </a:r>
          </a:p>
          <a:p>
            <a:pPr algn="ctr"/>
            <a:endParaRPr lang="it-IT" sz="2800" b="1" dirty="0">
              <a:solidFill>
                <a:schemeClr val="bg1"/>
              </a:solidFill>
            </a:endParaRPr>
          </a:p>
          <a:p>
            <a:pPr algn="ctr"/>
            <a:endParaRPr lang="it-IT" sz="2800" b="1" dirty="0" smtClean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Rechteck 12"/>
          <p:cNvSpPr/>
          <p:nvPr/>
        </p:nvSpPr>
        <p:spPr>
          <a:xfrm>
            <a:off x="8302424" y="1916832"/>
            <a:ext cx="2372129" cy="4948568"/>
          </a:xfrm>
          <a:prstGeom prst="rect">
            <a:avLst/>
          </a:prstGeom>
          <a:solidFill>
            <a:schemeClr val="accent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 smtClean="0">
              <a:solidFill>
                <a:schemeClr val="tx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Southern Europe</a:t>
            </a:r>
            <a:r>
              <a:rPr lang="en-US" sz="2800" b="1" dirty="0">
                <a:solidFill>
                  <a:schemeClr val="bg1"/>
                </a:solidFill>
              </a:rPr>
              <a:t/>
            </a:r>
            <a:br>
              <a:rPr lang="en-US" sz="2800" b="1" dirty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Italy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Slovenia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Croatia</a:t>
            </a:r>
            <a:br>
              <a:rPr lang="en-US" sz="2800" b="1" dirty="0" smtClean="0">
                <a:solidFill>
                  <a:schemeClr val="bg1"/>
                </a:solidFill>
              </a:rPr>
            </a:br>
            <a:r>
              <a:rPr lang="en-US" sz="2800" b="1" dirty="0" smtClean="0">
                <a:solidFill>
                  <a:schemeClr val="bg1"/>
                </a:solidFill>
              </a:rPr>
              <a:t>Spain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en-US" sz="2800" b="1" dirty="0" smtClean="0">
              <a:solidFill>
                <a:schemeClr val="bg1"/>
              </a:solidFill>
            </a:endParaRP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endParaRPr lang="de-AT" sz="2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4508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/>
          <a:srcRect l="13011" t="11827" r="58011" b="5379"/>
          <a:stretch/>
        </p:blipFill>
        <p:spPr>
          <a:xfrm>
            <a:off x="3006105" y="0"/>
            <a:ext cx="7668345" cy="6858000"/>
          </a:xfrm>
          <a:prstGeom prst="rect">
            <a:avLst/>
          </a:prstGeom>
        </p:spPr>
      </p:pic>
      <p:sp>
        <p:nvSpPr>
          <p:cNvPr id="2" name="Rechteck 1"/>
          <p:cNvSpPr/>
          <p:nvPr/>
        </p:nvSpPr>
        <p:spPr>
          <a:xfrm>
            <a:off x="4536021" y="0"/>
            <a:ext cx="4608512" cy="1556792"/>
          </a:xfrm>
          <a:prstGeom prst="rect">
            <a:avLst/>
          </a:prstGeom>
          <a:solidFill>
            <a:srgbClr val="3C5F81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95 partner universities to choose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5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Partner Universities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34014" y="0"/>
            <a:ext cx="507133" cy="6858000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51784" y="2276872"/>
            <a:ext cx="5616624" cy="286232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de-AT" dirty="0" smtClean="0"/>
          </a:p>
          <a:p>
            <a:endParaRPr lang="de-AT" dirty="0"/>
          </a:p>
          <a:p>
            <a:endParaRPr lang="de-AT" dirty="0" smtClean="0"/>
          </a:p>
          <a:p>
            <a:r>
              <a:rPr lang="de-AT" dirty="0" err="1" smtClean="0"/>
              <a:t>Partneruniversities</a:t>
            </a:r>
            <a:r>
              <a:rPr lang="de-AT" dirty="0" smtClean="0"/>
              <a:t>: </a:t>
            </a:r>
            <a:r>
              <a:rPr lang="de-AT" dirty="0">
                <a:hlinkClick r:id="rId4"/>
              </a:rPr>
              <a:t>https://</a:t>
            </a:r>
            <a:r>
              <a:rPr lang="de-AT" dirty="0" smtClean="0">
                <a:hlinkClick r:id="rId4"/>
              </a:rPr>
              <a:t>www.phwien.ac.at/internationale-mobilitaet-und-kooperation/outgoing-students</a:t>
            </a:r>
            <a:endParaRPr lang="de-AT" dirty="0" smtClean="0"/>
          </a:p>
          <a:p>
            <a:endParaRPr lang="de-AT" dirty="0"/>
          </a:p>
          <a:p>
            <a:endParaRPr lang="de-AT" dirty="0" smtClean="0"/>
          </a:p>
          <a:p>
            <a:endParaRPr lang="de-AT" dirty="0"/>
          </a:p>
          <a:p>
            <a:endParaRPr lang="de-AT" dirty="0"/>
          </a:p>
        </p:txBody>
      </p:sp>
    </p:spTree>
    <p:extLst>
      <p:ext uri="{BB962C8B-B14F-4D97-AF65-F5344CB8AC3E}">
        <p14:creationId xmlns:p14="http://schemas.microsoft.com/office/powerpoint/2010/main" val="354618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92" r="40734"/>
          <a:stretch/>
        </p:blipFill>
        <p:spPr>
          <a:xfrm>
            <a:off x="3143672" y="-1"/>
            <a:ext cx="3833248" cy="6858001"/>
          </a:xfrm>
        </p:spPr>
      </p:pic>
      <p:sp>
        <p:nvSpPr>
          <p:cNvPr id="5" name="Rechteck 4"/>
          <p:cNvSpPr/>
          <p:nvPr/>
        </p:nvSpPr>
        <p:spPr>
          <a:xfrm>
            <a:off x="6976920" y="0"/>
            <a:ext cx="3691080" cy="3068960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800" b="1" dirty="0"/>
          </a:p>
          <a:p>
            <a:r>
              <a:rPr lang="en-US" sz="2800" b="1" dirty="0"/>
              <a:t>Work placements abroad for students at the Institute for Vocational Education and Training</a:t>
            </a:r>
            <a:endParaRPr lang="de-AT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976920" y="3068960"/>
            <a:ext cx="3691080" cy="378904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Free choice of internship position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in 33 countries throughout </a:t>
            </a:r>
            <a:r>
              <a:rPr lang="en-US" sz="2800" b="1" dirty="0" smtClean="0">
                <a:solidFill>
                  <a:schemeClr val="tx1"/>
                </a:solidFill>
              </a:rPr>
              <a:t>Europe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Full recognition of compulsory internships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7" name="Titel 10"/>
          <p:cNvSpPr txBox="1"/>
          <p:nvPr/>
        </p:nvSpPr>
        <p:spPr>
          <a:xfrm rot="16200004">
            <a:off x="-1225162" y="3311029"/>
            <a:ext cx="430259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Trainee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702401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73" b="18970"/>
          <a:stretch/>
        </p:blipFill>
        <p:spPr>
          <a:xfrm>
            <a:off x="6962668" y="3977680"/>
            <a:ext cx="3705332" cy="2883398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46244" y="0"/>
            <a:ext cx="3816424" cy="6869944"/>
          </a:xfrm>
          <a:prstGeom prst="rect">
            <a:avLst/>
          </a:prstGeom>
          <a:solidFill>
            <a:srgbClr val="0070C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Preparation of a Learning Agreement </a:t>
            </a:r>
            <a:endParaRPr lang="en-US" sz="2800" b="1" dirty="0" smtClean="0">
              <a:solidFill>
                <a:schemeClr val="tx1"/>
              </a:solidFill>
            </a:endParaRP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bg1"/>
                </a:solidFill>
              </a:rPr>
              <a:t>Nomination at the National Agency and conclusion of a </a:t>
            </a:r>
            <a:r>
              <a:rPr lang="en-US" sz="2800" b="1" dirty="0" smtClean="0">
                <a:solidFill>
                  <a:schemeClr val="bg1"/>
                </a:solidFill>
              </a:rPr>
              <a:t>student contract</a:t>
            </a:r>
          </a:p>
          <a:p>
            <a:endParaRPr lang="en-US" sz="2800" b="1" dirty="0">
              <a:solidFill>
                <a:schemeClr val="bg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Confirmation </a:t>
            </a:r>
            <a:r>
              <a:rPr lang="en-US" sz="2800" b="1" dirty="0">
                <a:solidFill>
                  <a:schemeClr val="tx1"/>
                </a:solidFill>
              </a:rPr>
              <a:t>and Traineeship Certificate at the end of the stay</a:t>
            </a:r>
          </a:p>
        </p:txBody>
      </p:sp>
      <p:sp>
        <p:nvSpPr>
          <p:cNvPr id="6" name="Rechteck 5"/>
          <p:cNvSpPr/>
          <p:nvPr/>
        </p:nvSpPr>
        <p:spPr>
          <a:xfrm>
            <a:off x="6962668" y="0"/>
            <a:ext cx="3705332" cy="397768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solidFill>
                  <a:prstClr val="black"/>
                </a:solidFill>
              </a:rPr>
              <a:t>Mandatory </a:t>
            </a:r>
            <a:r>
              <a:rPr lang="en-US" sz="2800" b="1" dirty="0">
                <a:solidFill>
                  <a:prstClr val="black"/>
                </a:solidFill>
              </a:rPr>
              <a:t>online language </a:t>
            </a:r>
            <a:r>
              <a:rPr lang="en-US" sz="2800" b="1" dirty="0" smtClean="0">
                <a:solidFill>
                  <a:prstClr val="black"/>
                </a:solidFill>
              </a:rPr>
              <a:t>assessment (OLS) </a:t>
            </a:r>
            <a:r>
              <a:rPr lang="en-US" sz="2800" b="1" dirty="0">
                <a:solidFill>
                  <a:prstClr val="black"/>
                </a:solidFill>
              </a:rPr>
              <a:t>and online language course</a:t>
            </a:r>
            <a:endParaRPr lang="de-AT" sz="2800" b="1" dirty="0">
              <a:solidFill>
                <a:prstClr val="black"/>
              </a:solidFill>
            </a:endParaRPr>
          </a:p>
        </p:txBody>
      </p:sp>
      <p:sp>
        <p:nvSpPr>
          <p:cNvPr id="8" name="Titel 10"/>
          <p:cNvSpPr txBox="1"/>
          <p:nvPr/>
        </p:nvSpPr>
        <p:spPr>
          <a:xfrm rot="16200004">
            <a:off x="-1225162" y="3311029"/>
            <a:ext cx="430259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Trainee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669121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8051" y="0"/>
            <a:ext cx="10283955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0"/>
          <p:cNvSpPr txBox="1"/>
          <p:nvPr/>
        </p:nvSpPr>
        <p:spPr>
          <a:xfrm rot="16200004">
            <a:off x="-1498684" y="3469662"/>
            <a:ext cx="499296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Training </a:t>
            </a:r>
            <a:r>
              <a:rPr lang="de-DE" sz="3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and</a:t>
            </a:r>
            <a:r>
              <a:rPr lang="de-DE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      </a:t>
            </a:r>
            <a:r>
              <a:rPr lang="de-DE" sz="3200" b="1" i="0" u="none" strike="noStrike" kern="1200" cap="none" spc="0" baseline="0" dirty="0" err="1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Continuing</a:t>
            </a:r>
            <a:r>
              <a:rPr lang="de-DE" sz="3200" b="1" i="0" u="none" strike="noStrike" kern="1200" cap="none" spc="0" baseline="0" dirty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 Professional Development</a:t>
            </a:r>
          </a:p>
        </p:txBody>
      </p:sp>
      <p:sp>
        <p:nvSpPr>
          <p:cNvPr id="4" name="Textfeld 5"/>
          <p:cNvSpPr txBox="1"/>
          <p:nvPr/>
        </p:nvSpPr>
        <p:spPr>
          <a:xfrm>
            <a:off x="1956340" y="89025"/>
            <a:ext cx="3745720" cy="1846658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4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Target groups</a:t>
            </a:r>
            <a:endParaRPr lang="de-DE" sz="2000" b="1" i="0" u="none" strike="noStrike" kern="120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Primary school teachers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Academic secondary school teachers and vocational school teachers</a:t>
            </a:r>
          </a:p>
        </p:txBody>
      </p:sp>
      <p:sp>
        <p:nvSpPr>
          <p:cNvPr id="5" name="Richtungspfeil 6"/>
          <p:cNvSpPr/>
          <p:nvPr/>
        </p:nvSpPr>
        <p:spPr>
          <a:xfrm flipH="1">
            <a:off x="6768928" y="878162"/>
            <a:ext cx="5399998" cy="1439997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1F4E79">
              <a:alpha val="76000"/>
            </a:srgbClr>
          </a:solidFill>
          <a:ln>
            <a:noFill/>
            <a:prstDash val="solid"/>
          </a:ln>
        </p:spPr>
        <p:txBody>
          <a:bodyPr vert="horz" wrap="square" lIns="719998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Annual number of participants: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40.000</a:t>
            </a: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  <a:b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</a:b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  <p:sp>
        <p:nvSpPr>
          <p:cNvPr id="6" name="Richtungspfeil 7"/>
          <p:cNvSpPr/>
          <p:nvPr/>
        </p:nvSpPr>
        <p:spPr>
          <a:xfrm flipH="1">
            <a:off x="6715326" y="2401031"/>
            <a:ext cx="5494318" cy="14922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1F4E79">
              <a:alpha val="76000"/>
            </a:srgbClr>
          </a:solidFill>
          <a:ln>
            <a:noFill/>
            <a:prstDash val="solid"/>
          </a:ln>
        </p:spPr>
        <p:txBody>
          <a:bodyPr vert="horz" wrap="square" lIns="719998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Approx. </a:t>
            </a:r>
            <a:r>
              <a:rPr lang="en-US" sz="32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2.200</a:t>
            </a:r>
            <a:r>
              <a:rPr lang="en-US" sz="36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  <a:r>
              <a:rPr lang="en-US" sz="2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/>
            </a:r>
            <a:br>
              <a:rPr lang="en-US" sz="2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</a:br>
            <a:r>
              <a:rPr lang="en-US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professional development courses and training seminars a year</a:t>
            </a:r>
          </a:p>
        </p:txBody>
      </p:sp>
      <p:sp>
        <p:nvSpPr>
          <p:cNvPr id="7" name="Richtungspfeil 8"/>
          <p:cNvSpPr/>
          <p:nvPr/>
        </p:nvSpPr>
        <p:spPr>
          <a:xfrm flipH="1">
            <a:off x="6721772" y="3977502"/>
            <a:ext cx="5494318" cy="1492218"/>
          </a:xfrm>
          <a:custGeom>
            <a:avLst/>
            <a:gdLst>
              <a:gd name="f0" fmla="val 10800000"/>
              <a:gd name="f1" fmla="val 5400000"/>
              <a:gd name="f2" fmla="val 180"/>
              <a:gd name="f3" fmla="val w"/>
              <a:gd name="f4" fmla="val h"/>
              <a:gd name="f5" fmla="val ss"/>
              <a:gd name="f6" fmla="val 0"/>
              <a:gd name="f7" fmla="val 50000"/>
              <a:gd name="f8" fmla="+- 0 0 -360"/>
              <a:gd name="f9" fmla="+- 0 0 -180"/>
              <a:gd name="f10" fmla="abs f3"/>
              <a:gd name="f11" fmla="abs f4"/>
              <a:gd name="f12" fmla="abs f5"/>
              <a:gd name="f13" fmla="*/ f8 f0 1"/>
              <a:gd name="f14" fmla="*/ f9 f0 1"/>
              <a:gd name="f15" fmla="?: f10 f3 1"/>
              <a:gd name="f16" fmla="?: f11 f4 1"/>
              <a:gd name="f17" fmla="?: f12 f5 1"/>
              <a:gd name="f18" fmla="*/ f13 1 f2"/>
              <a:gd name="f19" fmla="*/ f14 1 f2"/>
              <a:gd name="f20" fmla="*/ f15 1 21600"/>
              <a:gd name="f21" fmla="*/ f16 1 21600"/>
              <a:gd name="f22" fmla="*/ 21600 f15 1"/>
              <a:gd name="f23" fmla="*/ 21600 f16 1"/>
              <a:gd name="f24" fmla="+- f18 0 f1"/>
              <a:gd name="f25" fmla="+- f19 0 f1"/>
              <a:gd name="f26" fmla="min f21 f20"/>
              <a:gd name="f27" fmla="*/ f22 1 f17"/>
              <a:gd name="f28" fmla="*/ f23 1 f17"/>
              <a:gd name="f29" fmla="val f27"/>
              <a:gd name="f30" fmla="val f28"/>
              <a:gd name="f31" fmla="*/ f6 f26 1"/>
              <a:gd name="f32" fmla="+- f30 0 f6"/>
              <a:gd name="f33" fmla="+- f29 0 f6"/>
              <a:gd name="f34" fmla="*/ f30 f26 1"/>
              <a:gd name="f35" fmla="*/ f29 f26 1"/>
              <a:gd name="f36" fmla="*/ f32 1 2"/>
              <a:gd name="f37" fmla="min f33 f32"/>
              <a:gd name="f38" fmla="+- f6 f36 0"/>
              <a:gd name="f39" fmla="*/ f37 f7 1"/>
              <a:gd name="f40" fmla="*/ f39 1 100000"/>
              <a:gd name="f41" fmla="*/ f38 f26 1"/>
              <a:gd name="f42" fmla="+- f29 0 f40"/>
              <a:gd name="f43" fmla="+- f42 f29 0"/>
              <a:gd name="f44" fmla="*/ f42 1 2"/>
              <a:gd name="f45" fmla="*/ f42 f26 1"/>
              <a:gd name="f46" fmla="*/ f43 1 2"/>
              <a:gd name="f47" fmla="*/ f44 f26 1"/>
              <a:gd name="f48" fmla="*/ f46 f26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4">
                <a:pos x="f47" y="f31"/>
              </a:cxn>
              <a:cxn ang="f25">
                <a:pos x="f47" y="f34"/>
              </a:cxn>
            </a:cxnLst>
            <a:rect l="f31" t="f31" r="f48" b="f34"/>
            <a:pathLst>
              <a:path>
                <a:moveTo>
                  <a:pt x="f31" y="f31"/>
                </a:moveTo>
                <a:lnTo>
                  <a:pt x="f45" y="f31"/>
                </a:lnTo>
                <a:lnTo>
                  <a:pt x="f35" y="f41"/>
                </a:lnTo>
                <a:lnTo>
                  <a:pt x="f45" y="f34"/>
                </a:lnTo>
                <a:lnTo>
                  <a:pt x="f31" y="f34"/>
                </a:lnTo>
                <a:close/>
              </a:path>
            </a:pathLst>
          </a:custGeom>
          <a:solidFill>
            <a:srgbClr val="1F4E79">
              <a:alpha val="76000"/>
            </a:srgbClr>
          </a:solidFill>
          <a:ln>
            <a:noFill/>
            <a:prstDash val="solid"/>
          </a:ln>
        </p:spPr>
        <p:txBody>
          <a:bodyPr vert="horz" wrap="square" lIns="719998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8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2.700</a:t>
            </a: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 </a:t>
            </a:r>
            <a:b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</a:b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teaching professionals in </a:t>
            </a:r>
            <a:b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</a:b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Education, Training and Continuing Professional Development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34" y="0"/>
            <a:ext cx="3857079" cy="6859116"/>
          </a:xfrm>
        </p:spPr>
      </p:pic>
      <p:sp>
        <p:nvSpPr>
          <p:cNvPr id="5" name="Rechteck 4"/>
          <p:cNvSpPr/>
          <p:nvPr/>
        </p:nvSpPr>
        <p:spPr>
          <a:xfrm>
            <a:off x="6989712" y="0"/>
            <a:ext cx="3678288" cy="3645024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 smtClean="0"/>
              <a:t>Graduate </a:t>
            </a:r>
            <a:r>
              <a:rPr lang="de-DE" sz="2800" b="1" dirty="0" err="1" smtClean="0"/>
              <a:t>internships</a:t>
            </a:r>
            <a:endParaRPr lang="de-DE" sz="2800" b="1" dirty="0"/>
          </a:p>
          <a:p>
            <a:endParaRPr lang="de-DE" sz="2800" b="1" dirty="0"/>
          </a:p>
          <a:p>
            <a:r>
              <a:rPr lang="en-US" sz="2800" b="1" dirty="0"/>
              <a:t>Internships abroad after completion of studies</a:t>
            </a:r>
            <a:endParaRPr lang="de-AT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989712" y="3645024"/>
            <a:ext cx="3678288" cy="321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Completion within the first year after graduation</a:t>
            </a:r>
            <a:endParaRPr lang="de-AT" sz="1000" b="1" dirty="0">
              <a:solidFill>
                <a:schemeClr val="tx1"/>
              </a:solidFill>
            </a:endParaRPr>
          </a:p>
        </p:txBody>
      </p:sp>
      <p:sp>
        <p:nvSpPr>
          <p:cNvPr id="7" name="Titel 10"/>
          <p:cNvSpPr txBox="1"/>
          <p:nvPr/>
        </p:nvSpPr>
        <p:spPr>
          <a:xfrm rot="16200004">
            <a:off x="-1225162" y="3311029"/>
            <a:ext cx="430259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Trainee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078357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9049"/>
          <a:stretch/>
        </p:blipFill>
        <p:spPr>
          <a:xfrm>
            <a:off x="3146244" y="3984986"/>
            <a:ext cx="6577078" cy="2873014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46244" y="0"/>
            <a:ext cx="7521756" cy="2348880"/>
          </a:xfrm>
          <a:prstGeom prst="rect">
            <a:avLst/>
          </a:prstGeom>
          <a:solidFill>
            <a:srgbClr val="009999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bg1"/>
                </a:solidFill>
              </a:rPr>
              <a:t>A</a:t>
            </a:r>
            <a:r>
              <a:rPr lang="en-US" sz="2800" b="1" dirty="0" smtClean="0">
                <a:solidFill>
                  <a:schemeClr val="bg1"/>
                </a:solidFill>
              </a:rPr>
              <a:t>pplication </a:t>
            </a:r>
            <a:r>
              <a:rPr lang="en-US" sz="2800" b="1" dirty="0">
                <a:solidFill>
                  <a:schemeClr val="bg1"/>
                </a:solidFill>
              </a:rPr>
              <a:t>in the International Office </a:t>
            </a:r>
            <a:r>
              <a:rPr lang="en-US" sz="2800" b="1" dirty="0" smtClean="0">
                <a:solidFill>
                  <a:schemeClr val="bg1"/>
                </a:solidFill>
              </a:rPr>
              <a:t>in </a:t>
            </a:r>
            <a:r>
              <a:rPr lang="en-US" sz="2800" b="1" dirty="0">
                <a:solidFill>
                  <a:schemeClr val="bg1"/>
                </a:solidFill>
              </a:rPr>
              <a:t>the last semester of the study </a:t>
            </a:r>
            <a:r>
              <a:rPr lang="en-US" sz="2800" b="1" dirty="0" smtClean="0">
                <a:solidFill>
                  <a:schemeClr val="bg1"/>
                </a:solidFill>
              </a:rPr>
              <a:t>period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723322" y="3977680"/>
            <a:ext cx="947292" cy="28803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3146244" y="2348880"/>
            <a:ext cx="7521756" cy="1636106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chemeClr val="tx1"/>
                </a:solidFill>
              </a:rPr>
              <a:t>Free choice of </a:t>
            </a:r>
            <a:r>
              <a:rPr lang="en-US" sz="2800" b="1" dirty="0" smtClean="0">
                <a:solidFill>
                  <a:schemeClr val="tx1"/>
                </a:solidFill>
              </a:rPr>
              <a:t>an internship </a:t>
            </a:r>
            <a:r>
              <a:rPr lang="en-US" sz="2800" b="1" dirty="0">
                <a:solidFill>
                  <a:schemeClr val="tx1"/>
                </a:solidFill>
              </a:rPr>
              <a:t>position </a:t>
            </a:r>
          </a:p>
          <a:p>
            <a:r>
              <a:rPr lang="en-US" sz="2800" b="1" dirty="0">
                <a:solidFill>
                  <a:schemeClr val="tx1"/>
                </a:solidFill>
              </a:rPr>
              <a:t>in 33 </a:t>
            </a:r>
            <a:r>
              <a:rPr lang="en-US" sz="2800" b="1" dirty="0" smtClean="0">
                <a:solidFill>
                  <a:schemeClr val="tx1"/>
                </a:solidFill>
              </a:rPr>
              <a:t>countries</a:t>
            </a:r>
            <a:endParaRPr lang="de-AT" sz="2800" b="1" dirty="0"/>
          </a:p>
        </p:txBody>
      </p:sp>
      <p:sp>
        <p:nvSpPr>
          <p:cNvPr id="8" name="Titel 10"/>
          <p:cNvSpPr txBox="1"/>
          <p:nvPr/>
        </p:nvSpPr>
        <p:spPr>
          <a:xfrm rot="16200004">
            <a:off x="-1225162" y="3311029"/>
            <a:ext cx="430259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Trainee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224725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lum brigh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07" r="331" b="15405"/>
          <a:stretch/>
        </p:blipFill>
        <p:spPr>
          <a:xfrm>
            <a:off x="6962668" y="3977680"/>
            <a:ext cx="3705332" cy="288032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6962668" y="-31898"/>
            <a:ext cx="3705332" cy="400957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</a:rPr>
              <a:t>A maximum of twelve months per study cycle, incomplete months are calculated on a daily </a:t>
            </a:r>
            <a:r>
              <a:rPr lang="en-US" sz="2800" b="1" dirty="0" smtClean="0">
                <a:solidFill>
                  <a:schemeClr val="tx1"/>
                </a:solidFill>
              </a:rPr>
              <a:t>basis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3146244" y="0"/>
            <a:ext cx="3816424" cy="6858000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Duration of study visits at least three full </a:t>
            </a:r>
            <a:r>
              <a:rPr lang="en-US" sz="2800" b="1" dirty="0" smtClean="0">
                <a:solidFill>
                  <a:schemeClr val="bg1"/>
                </a:solidFill>
              </a:rPr>
              <a:t>months</a:t>
            </a:r>
          </a:p>
          <a:p>
            <a:pPr algn="ctr"/>
            <a:endParaRPr lang="de-AT" sz="2800" b="1" dirty="0">
              <a:solidFill>
                <a:schemeClr val="bg1"/>
              </a:solidFill>
            </a:endParaRPr>
          </a:p>
          <a:p>
            <a:pPr algn="ctr"/>
            <a:r>
              <a:rPr lang="en-US" sz="2800" b="1" dirty="0">
                <a:solidFill>
                  <a:schemeClr val="tx1"/>
                </a:solidFill>
              </a:rPr>
              <a:t>Duration of compulsory and graduate internships at least two full months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7" name="Titel 10"/>
          <p:cNvSpPr txBox="1"/>
          <p:nvPr/>
        </p:nvSpPr>
        <p:spPr>
          <a:xfrm rot="16200004">
            <a:off x="-1621550" y="3369344"/>
            <a:ext cx="5238696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Outgoing Students and Trainee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4160719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haltsplatzhalt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29" r="36039"/>
          <a:stretch/>
        </p:blipFill>
        <p:spPr>
          <a:xfrm>
            <a:off x="3143672" y="1"/>
            <a:ext cx="3672408" cy="6858000"/>
          </a:xfrm>
        </p:spPr>
      </p:pic>
      <p:sp>
        <p:nvSpPr>
          <p:cNvPr id="5" name="Rechteck 4"/>
          <p:cNvSpPr/>
          <p:nvPr/>
        </p:nvSpPr>
        <p:spPr>
          <a:xfrm>
            <a:off x="6816080" y="0"/>
            <a:ext cx="3851920" cy="3645024"/>
          </a:xfrm>
          <a:prstGeom prst="rect">
            <a:avLst/>
          </a:prstGeom>
          <a:solidFill>
            <a:srgbClr val="E6A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Teaching </a:t>
            </a:r>
            <a:r>
              <a:rPr lang="de-DE" sz="2800" b="1" dirty="0" err="1" smtClean="0">
                <a:solidFill>
                  <a:schemeClr val="bg1">
                    <a:lumMod val="50000"/>
                  </a:schemeClr>
                </a:solidFill>
              </a:rPr>
              <a:t>Staff</a:t>
            </a:r>
            <a:r>
              <a:rPr lang="de-DE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DE" sz="2800" b="1" dirty="0" err="1" smtClean="0">
                <a:solidFill>
                  <a:schemeClr val="bg1">
                    <a:lumMod val="50000"/>
                  </a:schemeClr>
                </a:solidFill>
              </a:rPr>
              <a:t>Mobilities</a:t>
            </a:r>
            <a:endParaRPr lang="de-AT" sz="2800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816080" y="3645024"/>
            <a:ext cx="3851920" cy="3212976"/>
          </a:xfrm>
          <a:prstGeom prst="rect">
            <a:avLst/>
          </a:prstGeom>
          <a:solidFill>
            <a:srgbClr val="FDF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 smtClean="0">
                <a:solidFill>
                  <a:schemeClr val="bg1">
                    <a:lumMod val="50000"/>
                  </a:schemeClr>
                </a:solidFill>
              </a:rPr>
              <a:t>Training </a:t>
            </a:r>
            <a:r>
              <a:rPr lang="de-AT" sz="2800" b="1" dirty="0" err="1" smtClean="0">
                <a:solidFill>
                  <a:schemeClr val="bg1">
                    <a:lumMod val="50000"/>
                  </a:schemeClr>
                </a:solidFill>
              </a:rPr>
              <a:t>Staff</a:t>
            </a:r>
            <a:r>
              <a:rPr lang="de-AT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AT" sz="2800" b="1" dirty="0">
                <a:solidFill>
                  <a:schemeClr val="bg1">
                    <a:lumMod val="50000"/>
                  </a:schemeClr>
                </a:solidFill>
              </a:rPr>
              <a:t>Mobilities</a:t>
            </a:r>
          </a:p>
        </p:txBody>
      </p:sp>
      <p:sp>
        <p:nvSpPr>
          <p:cNvPr id="7" name="Titel 10"/>
          <p:cNvSpPr txBox="1"/>
          <p:nvPr/>
        </p:nvSpPr>
        <p:spPr>
          <a:xfrm rot="16200004">
            <a:off x="-901126" y="3081313"/>
            <a:ext cx="3654519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Teaching and Training</a:t>
            </a:r>
            <a:r>
              <a:rPr lang="en-US" sz="4000" b="1" i="0" u="none" strike="noStrike" kern="1200" cap="none" spc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Staff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4156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 rotWithShape="1">
          <a:blip r:embed="rId2">
            <a:lum bright="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25" b="9049"/>
          <a:stretch/>
        </p:blipFill>
        <p:spPr>
          <a:xfrm>
            <a:off x="3146244" y="3977680"/>
            <a:ext cx="6577078" cy="2880320"/>
          </a:xfrm>
          <a:prstGeom prst="rect">
            <a:avLst/>
          </a:prstGeom>
        </p:spPr>
      </p:pic>
      <p:sp>
        <p:nvSpPr>
          <p:cNvPr id="5" name="Rechteck 4"/>
          <p:cNvSpPr/>
          <p:nvPr/>
        </p:nvSpPr>
        <p:spPr>
          <a:xfrm>
            <a:off x="3146246" y="0"/>
            <a:ext cx="3453811" cy="2701614"/>
          </a:xfrm>
          <a:prstGeom prst="rect">
            <a:avLst/>
          </a:prstGeom>
          <a:solidFill>
            <a:srgbClr val="E6A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/>
                </a:solidFill>
              </a:rPr>
              <a:t>The duration </a:t>
            </a:r>
            <a:r>
              <a:rPr lang="en-US" sz="2800" b="1" dirty="0">
                <a:solidFill>
                  <a:schemeClr val="bg1"/>
                </a:solidFill>
              </a:rPr>
              <a:t>of </a:t>
            </a:r>
            <a:r>
              <a:rPr lang="en-US" sz="2800" b="1" dirty="0" smtClean="0">
                <a:solidFill>
                  <a:schemeClr val="bg1"/>
                </a:solidFill>
              </a:rPr>
              <a:t>stay is two days to two months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6600056" y="0"/>
            <a:ext cx="4067944" cy="27016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chemeClr val="tx1"/>
                </a:solidFill>
              </a:rPr>
              <a:t>The </a:t>
            </a:r>
            <a:r>
              <a:rPr lang="en-US" sz="2400" b="1" dirty="0" smtClean="0">
                <a:solidFill>
                  <a:schemeClr val="tx1"/>
                </a:solidFill>
              </a:rPr>
              <a:t>University College of Teacher Education </a:t>
            </a:r>
            <a:r>
              <a:rPr lang="en-US" sz="2400" b="1" dirty="0">
                <a:solidFill>
                  <a:schemeClr val="tx1"/>
                </a:solidFill>
              </a:rPr>
              <a:t>supports stays abroad in the sense of international knowledge </a:t>
            </a:r>
            <a:r>
              <a:rPr lang="en-US" sz="2400" b="1" dirty="0" smtClean="0">
                <a:solidFill>
                  <a:schemeClr val="tx1"/>
                </a:solidFill>
              </a:rPr>
              <a:t>transfer</a:t>
            </a:r>
            <a:endParaRPr lang="de-AT" sz="2400" b="1" dirty="0">
              <a:solidFill>
                <a:schemeClr val="tx1"/>
              </a:solidFill>
            </a:endParaRPr>
          </a:p>
        </p:txBody>
      </p:sp>
      <p:sp>
        <p:nvSpPr>
          <p:cNvPr id="2" name="Rechteck 1"/>
          <p:cNvSpPr/>
          <p:nvPr/>
        </p:nvSpPr>
        <p:spPr>
          <a:xfrm>
            <a:off x="9723322" y="3977680"/>
            <a:ext cx="947292" cy="288032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dirty="0"/>
          </a:p>
        </p:txBody>
      </p:sp>
      <p:sp>
        <p:nvSpPr>
          <p:cNvPr id="3" name="Rechteck 2"/>
          <p:cNvSpPr/>
          <p:nvPr/>
        </p:nvSpPr>
        <p:spPr>
          <a:xfrm>
            <a:off x="3146244" y="2701614"/>
            <a:ext cx="7521756" cy="1276066"/>
          </a:xfrm>
          <a:prstGeom prst="rect">
            <a:avLst/>
          </a:prstGeom>
          <a:solidFill>
            <a:srgbClr val="D4D4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95 partner </a:t>
            </a:r>
            <a:r>
              <a:rPr lang="en-US" sz="2800" b="1" dirty="0">
                <a:solidFill>
                  <a:schemeClr val="tx1"/>
                </a:solidFill>
              </a:rPr>
              <a:t>institutions </a:t>
            </a:r>
            <a:r>
              <a:rPr lang="en-US" sz="2800" b="1" dirty="0" smtClean="0">
                <a:solidFill>
                  <a:schemeClr val="tx1"/>
                </a:solidFill>
              </a:rPr>
              <a:t>can </a:t>
            </a:r>
            <a:r>
              <a:rPr lang="en-US" sz="2800" b="1" dirty="0">
                <a:solidFill>
                  <a:schemeClr val="tx1"/>
                </a:solidFill>
              </a:rPr>
              <a:t>be </a:t>
            </a:r>
            <a:r>
              <a:rPr lang="en-US" sz="2800" b="1" dirty="0" smtClean="0">
                <a:solidFill>
                  <a:schemeClr val="tx1"/>
                </a:solidFill>
              </a:rPr>
              <a:t>visited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9" name="Titel 10"/>
          <p:cNvSpPr txBox="1"/>
          <p:nvPr/>
        </p:nvSpPr>
        <p:spPr>
          <a:xfrm rot="16200004">
            <a:off x="-901126" y="3081313"/>
            <a:ext cx="3654519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Teaching and Training</a:t>
            </a:r>
            <a:r>
              <a:rPr lang="en-US" sz="4000" b="1" i="0" u="none" strike="noStrike" kern="1200" cap="none" spc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Staff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94224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148859" y="3356992"/>
            <a:ext cx="4099269" cy="3501008"/>
          </a:xfrm>
          <a:prstGeom prst="rect">
            <a:avLst/>
          </a:prstGeom>
          <a:solidFill>
            <a:srgbClr val="E6A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Staff Mobility for Teaching</a:t>
            </a: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L</a:t>
            </a:r>
            <a:r>
              <a:rPr lang="en-US" sz="2800" b="1" dirty="0" smtClean="0">
                <a:solidFill>
                  <a:schemeClr val="tx1"/>
                </a:solidFill>
              </a:rPr>
              <a:t>ecturers only</a:t>
            </a:r>
          </a:p>
          <a:p>
            <a:endParaRPr lang="en-US" sz="2800" b="1" dirty="0" smtClean="0">
              <a:solidFill>
                <a:schemeClr val="bg1"/>
              </a:solidFill>
            </a:endParaRPr>
          </a:p>
          <a:p>
            <a:r>
              <a:rPr lang="en-US" sz="2800" b="1" dirty="0">
                <a:solidFill>
                  <a:schemeClr val="tx1"/>
                </a:solidFill>
              </a:rPr>
              <a:t>T</a:t>
            </a:r>
            <a:r>
              <a:rPr lang="en-US" sz="2800" b="1" dirty="0" smtClean="0">
                <a:solidFill>
                  <a:schemeClr val="tx1"/>
                </a:solidFill>
              </a:rPr>
              <a:t>eaching at a foreign university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248128" y="0"/>
            <a:ext cx="3672408" cy="68580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bg1">
                    <a:lumMod val="50000"/>
                  </a:schemeClr>
                </a:solidFill>
              </a:rPr>
              <a:t>Staff Mobility for Training</a:t>
            </a:r>
          </a:p>
          <a:p>
            <a:endParaRPr lang="en-US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Lecturers and staff</a:t>
            </a:r>
          </a:p>
          <a:p>
            <a:endParaRPr lang="en-US" sz="2800" b="1" dirty="0" smtClean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Individual training in the areas of administration and research</a:t>
            </a:r>
          </a:p>
          <a:p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Language courses</a:t>
            </a:r>
          </a:p>
          <a:p>
            <a:endParaRPr lang="de-AT" sz="2400" b="1" dirty="0">
              <a:solidFill>
                <a:schemeClr val="tx1"/>
              </a:solidFill>
            </a:endParaRPr>
          </a:p>
        </p:txBody>
      </p:sp>
      <p:pic>
        <p:nvPicPr>
          <p:cNvPr id="7" name="Grafik 6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148858" y="1"/>
            <a:ext cx="4099269" cy="3356992"/>
          </a:xfrm>
          <a:prstGeom prst="rect">
            <a:avLst/>
          </a:prstGeom>
        </p:spPr>
      </p:pic>
      <p:sp>
        <p:nvSpPr>
          <p:cNvPr id="9" name="Titel 10"/>
          <p:cNvSpPr txBox="1"/>
          <p:nvPr/>
        </p:nvSpPr>
        <p:spPr>
          <a:xfrm rot="16200004">
            <a:off x="-901126" y="3081313"/>
            <a:ext cx="3654519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Teaching and Training</a:t>
            </a:r>
            <a:r>
              <a:rPr lang="en-US" sz="4000" b="1" i="0" u="none" strike="noStrike" kern="1200" cap="none" spc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Staff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15561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3215680" y="822498"/>
            <a:ext cx="3851920" cy="3038550"/>
          </a:xfrm>
          <a:prstGeom prst="rect">
            <a:avLst/>
          </a:prstGeom>
          <a:solidFill>
            <a:srgbClr val="E6AF00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DE" sz="2800" b="1" dirty="0" smtClean="0">
                <a:solidFill>
                  <a:schemeClr val="bg1"/>
                </a:solidFill>
              </a:rPr>
              <a:t>Mobility Agreement </a:t>
            </a:r>
            <a:r>
              <a:rPr lang="de-DE" sz="2800" b="1" dirty="0" err="1" smtClean="0">
                <a:solidFill>
                  <a:schemeClr val="bg1"/>
                </a:solidFill>
              </a:rPr>
              <a:t>for</a:t>
            </a:r>
            <a:r>
              <a:rPr lang="de-DE" sz="2800" b="1" dirty="0" smtClean="0">
                <a:solidFill>
                  <a:schemeClr val="bg1"/>
                </a:solidFill>
              </a:rPr>
              <a:t> Teaching/ Training</a:t>
            </a:r>
            <a:endParaRPr lang="de-DE" sz="2800" b="1" dirty="0">
              <a:solidFill>
                <a:schemeClr val="bg1"/>
              </a:solidFill>
            </a:endParaRPr>
          </a:p>
          <a:p>
            <a:r>
              <a:rPr lang="de-DE" sz="2800" b="1" dirty="0" smtClean="0">
                <a:solidFill>
                  <a:schemeClr val="tx1"/>
                </a:solidFill>
              </a:rPr>
              <a:t>Grant Agreement </a:t>
            </a:r>
            <a:r>
              <a:rPr lang="de-DE" sz="2800" b="1" dirty="0" err="1" smtClean="0">
                <a:solidFill>
                  <a:schemeClr val="tx1"/>
                </a:solidFill>
              </a:rPr>
              <a:t>and</a:t>
            </a:r>
            <a:r>
              <a:rPr lang="de-DE" sz="2800" b="1" dirty="0" smtClean="0">
                <a:solidFill>
                  <a:schemeClr val="tx1"/>
                </a:solidFill>
              </a:rPr>
              <a:t> Nomination</a:t>
            </a:r>
          </a:p>
          <a:p>
            <a:r>
              <a:rPr lang="de-DE" sz="2800" b="1" dirty="0" err="1" smtClean="0">
                <a:solidFill>
                  <a:schemeClr val="bg1"/>
                </a:solidFill>
              </a:rPr>
              <a:t>Approval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of</a:t>
            </a:r>
            <a:r>
              <a:rPr lang="de-DE" sz="2800" b="1" dirty="0" smtClean="0">
                <a:solidFill>
                  <a:schemeClr val="bg1"/>
                </a:solidFill>
              </a:rPr>
              <a:t> internal </a:t>
            </a:r>
            <a:r>
              <a:rPr lang="de-DE" sz="2800" b="1" dirty="0" err="1" smtClean="0">
                <a:solidFill>
                  <a:schemeClr val="bg1"/>
                </a:solidFill>
              </a:rPr>
              <a:t>travel</a:t>
            </a:r>
            <a:r>
              <a:rPr lang="de-DE" sz="2800" b="1" dirty="0" smtClean="0">
                <a:solidFill>
                  <a:schemeClr val="bg1"/>
                </a:solidFill>
              </a:rPr>
              <a:t> </a:t>
            </a:r>
            <a:r>
              <a:rPr lang="de-DE" sz="2800" b="1" dirty="0" err="1" smtClean="0">
                <a:solidFill>
                  <a:schemeClr val="bg1"/>
                </a:solidFill>
              </a:rPr>
              <a:t>request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7067600" y="822498"/>
            <a:ext cx="3851920" cy="3038550"/>
          </a:xfrm>
          <a:prstGeom prst="rect">
            <a:avLst/>
          </a:prstGeom>
          <a:solidFill>
            <a:srgbClr val="FDF4C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 smtClean="0">
                <a:solidFill>
                  <a:schemeClr val="bg1">
                    <a:lumMod val="50000"/>
                  </a:schemeClr>
                </a:solidFill>
              </a:rPr>
              <a:t>Letter </a:t>
            </a:r>
            <a:r>
              <a:rPr lang="de-AT" sz="2800" b="1" dirty="0" err="1" smtClean="0">
                <a:solidFill>
                  <a:schemeClr val="bg1">
                    <a:lumMod val="50000"/>
                  </a:schemeClr>
                </a:solidFill>
              </a:rPr>
              <a:t>of</a:t>
            </a:r>
            <a:r>
              <a:rPr lang="de-AT" sz="28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de-AT" sz="2800" b="1" dirty="0" err="1" smtClean="0">
                <a:solidFill>
                  <a:schemeClr val="bg1">
                    <a:lumMod val="50000"/>
                  </a:schemeClr>
                </a:solidFill>
              </a:rPr>
              <a:t>Confirmation</a:t>
            </a:r>
            <a:endParaRPr lang="de-AT" sz="2800" b="1" dirty="0" smtClean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de-AT" sz="2800" b="1" dirty="0" smtClean="0">
                <a:solidFill>
                  <a:schemeClr val="tx1"/>
                </a:solidFill>
              </a:rPr>
              <a:t>Report</a:t>
            </a:r>
          </a:p>
          <a:p>
            <a:r>
              <a:rPr lang="de-AT" sz="2800" b="1" dirty="0" smtClean="0">
                <a:solidFill>
                  <a:schemeClr val="bg1">
                    <a:lumMod val="50000"/>
                  </a:schemeClr>
                </a:solidFill>
              </a:rPr>
              <a:t>Survey</a:t>
            </a:r>
          </a:p>
          <a:p>
            <a:r>
              <a:rPr lang="de-AT" sz="2800" b="1" dirty="0" err="1" smtClean="0">
                <a:solidFill>
                  <a:schemeClr val="tx1"/>
                </a:solidFill>
              </a:rPr>
              <a:t>Cost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>
                <a:solidFill>
                  <a:schemeClr val="tx1"/>
                </a:solidFill>
              </a:rPr>
              <a:t>a</a:t>
            </a:r>
            <a:r>
              <a:rPr lang="de-AT" sz="2800" b="1" dirty="0" err="1" smtClean="0">
                <a:solidFill>
                  <a:schemeClr val="tx1"/>
                </a:solidFill>
              </a:rPr>
              <a:t>ccounting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8" name="Rechteck 7"/>
          <p:cNvSpPr/>
          <p:nvPr/>
        </p:nvSpPr>
        <p:spPr>
          <a:xfrm>
            <a:off x="3215680" y="0"/>
            <a:ext cx="7703840" cy="8224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err="1" smtClean="0">
                <a:solidFill>
                  <a:schemeClr val="tx1"/>
                </a:solidFill>
              </a:rPr>
              <a:t>Outgoing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9" name="Rechteck 8"/>
          <p:cNvSpPr/>
          <p:nvPr/>
        </p:nvSpPr>
        <p:spPr>
          <a:xfrm>
            <a:off x="3215680" y="3861048"/>
            <a:ext cx="3851920" cy="82249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AT" sz="2800" b="1" dirty="0" smtClean="0">
                <a:solidFill>
                  <a:schemeClr val="tx1"/>
                </a:solidFill>
              </a:rPr>
              <a:t>Incoming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10" name="Rechteck 9"/>
          <p:cNvSpPr/>
          <p:nvPr/>
        </p:nvSpPr>
        <p:spPr>
          <a:xfrm>
            <a:off x="7067600" y="3861048"/>
            <a:ext cx="3851920" cy="29917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Mobility Agreement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Compilation of a program flow</a:t>
            </a:r>
            <a:endParaRPr lang="en-US" sz="2800" b="1" dirty="0">
              <a:solidFill>
                <a:schemeClr val="tx1"/>
              </a:solidFill>
            </a:endParaRPr>
          </a:p>
          <a:p>
            <a:r>
              <a:rPr lang="en-US" sz="2800" b="1" dirty="0" smtClean="0">
                <a:solidFill>
                  <a:schemeClr val="tx1"/>
                </a:solidFill>
              </a:rPr>
              <a:t>Letter of Confirmation</a:t>
            </a:r>
            <a:endParaRPr lang="de-AT" sz="2800" b="1" dirty="0">
              <a:solidFill>
                <a:schemeClr val="tx1"/>
              </a:solidFill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3215680" y="4683544"/>
            <a:ext cx="3851920" cy="218450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7067600" y="3861048"/>
            <a:ext cx="3851920" cy="72008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13" name="Titel 10"/>
          <p:cNvSpPr txBox="1"/>
          <p:nvPr/>
        </p:nvSpPr>
        <p:spPr>
          <a:xfrm rot="16200004">
            <a:off x="-901126" y="3081313"/>
            <a:ext cx="3654519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Teaching and Training</a:t>
            </a:r>
            <a:r>
              <a:rPr lang="en-US" sz="4000" b="1" i="0" u="none" strike="noStrike" kern="1200" cap="none" spc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</a:t>
            </a: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Staff Mobility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786315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89712" y="0"/>
            <a:ext cx="3678288" cy="364502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/>
              <a:t>Students from abroad spend one semester studying </a:t>
            </a:r>
            <a:r>
              <a:rPr lang="en-US" sz="2800" b="1" dirty="0" smtClean="0"/>
              <a:t>abroad at the University College of Teacher Education</a:t>
            </a:r>
            <a:endParaRPr lang="de-AT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989712" y="3645024"/>
            <a:ext cx="3678288" cy="321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 smtClean="0">
                <a:solidFill>
                  <a:schemeClr val="tx1"/>
                </a:solidFill>
              </a:rPr>
              <a:t>International Office </a:t>
            </a:r>
            <a:r>
              <a:rPr lang="de-AT" sz="2800" b="1" dirty="0" err="1" smtClean="0">
                <a:solidFill>
                  <a:schemeClr val="tx1"/>
                </a:solidFill>
              </a:rPr>
              <a:t>provides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help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and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information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9" name="Titel 10"/>
          <p:cNvSpPr txBox="1"/>
          <p:nvPr/>
        </p:nvSpPr>
        <p:spPr>
          <a:xfrm rot="16200004">
            <a:off x="-1558142" y="3306279"/>
            <a:ext cx="496855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Incoming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839901" y="0"/>
            <a:ext cx="4149811" cy="6858000"/>
          </a:xfrm>
          <a:prstGeom prst="rect">
            <a:avLst/>
          </a:prstGeom>
          <a:pattFill prst="pct5">
            <a:fgClr>
              <a:srgbClr val="FFFFFF"/>
            </a:fgClr>
            <a:bgClr>
              <a:schemeClr val="bg1"/>
            </a:bgClr>
          </a:pattFill>
        </p:spPr>
      </p:pic>
    </p:spTree>
    <p:extLst>
      <p:ext uri="{BB962C8B-B14F-4D97-AF65-F5344CB8AC3E}">
        <p14:creationId xmlns:p14="http://schemas.microsoft.com/office/powerpoint/2010/main" val="435410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0"/>
          <p:cNvSpPr txBox="1"/>
          <p:nvPr/>
        </p:nvSpPr>
        <p:spPr>
          <a:xfrm rot="16200004">
            <a:off x="-1558142" y="3306279"/>
            <a:ext cx="496855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Incoming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6816078" y="0"/>
            <a:ext cx="4176466" cy="6858000"/>
          </a:xfrm>
          <a:prstGeom prst="rect">
            <a:avLst/>
          </a:prstGeom>
        </p:spPr>
      </p:pic>
      <p:sp>
        <p:nvSpPr>
          <p:cNvPr id="6" name="Rechteck 5"/>
          <p:cNvSpPr/>
          <p:nvPr/>
        </p:nvSpPr>
        <p:spPr>
          <a:xfrm>
            <a:off x="2836387" y="3645024"/>
            <a:ext cx="3979691" cy="321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 smtClean="0">
                <a:solidFill>
                  <a:schemeClr val="tx1"/>
                </a:solidFill>
              </a:rPr>
              <a:t>Buddy </a:t>
            </a:r>
            <a:r>
              <a:rPr lang="de-AT" sz="2800" b="1" dirty="0" err="1" smtClean="0">
                <a:solidFill>
                  <a:schemeClr val="tx1"/>
                </a:solidFill>
              </a:rPr>
              <a:t>service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by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students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of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the</a:t>
            </a:r>
            <a:r>
              <a:rPr lang="de-AT" sz="2800" b="1" dirty="0" smtClean="0">
                <a:solidFill>
                  <a:schemeClr val="tx1"/>
                </a:solidFill>
              </a:rPr>
              <a:t> University College </a:t>
            </a:r>
            <a:r>
              <a:rPr lang="de-AT" sz="2800" b="1" dirty="0" err="1" smtClean="0">
                <a:solidFill>
                  <a:schemeClr val="tx1"/>
                </a:solidFill>
              </a:rPr>
              <a:t>of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Teacher</a:t>
            </a:r>
            <a:r>
              <a:rPr lang="de-AT" sz="2800" b="1" dirty="0" smtClean="0">
                <a:solidFill>
                  <a:schemeClr val="tx1"/>
                </a:solidFill>
              </a:rPr>
              <a:t> Education</a:t>
            </a:r>
          </a:p>
          <a:p>
            <a:endParaRPr lang="de-AT" sz="2800" b="1" dirty="0">
              <a:solidFill>
                <a:schemeClr val="tx1"/>
              </a:solidFill>
            </a:endParaRPr>
          </a:p>
          <a:p>
            <a:r>
              <a:rPr lang="de-AT" sz="2800" b="1" dirty="0" smtClean="0">
                <a:solidFill>
                  <a:schemeClr val="bg1"/>
                </a:solidFill>
              </a:rPr>
              <a:t>Arrival Service</a:t>
            </a:r>
            <a:endParaRPr lang="de-AT" sz="2800" b="1" dirty="0">
              <a:solidFill>
                <a:schemeClr val="bg1"/>
              </a:solidFill>
            </a:endParaRPr>
          </a:p>
        </p:txBody>
      </p:sp>
      <p:sp>
        <p:nvSpPr>
          <p:cNvPr id="5" name="Rechteck 4"/>
          <p:cNvSpPr/>
          <p:nvPr/>
        </p:nvSpPr>
        <p:spPr>
          <a:xfrm>
            <a:off x="2839900" y="0"/>
            <a:ext cx="3976179" cy="364502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>
                <a:solidFill>
                  <a:schemeClr val="tx1"/>
                </a:solidFill>
              </a:rPr>
              <a:t>Application deadlines for sending universities</a:t>
            </a:r>
            <a:r>
              <a:rPr lang="en-US" sz="2800" b="1" smtClean="0">
                <a:solidFill>
                  <a:schemeClr val="tx1"/>
                </a:solidFill>
              </a:rPr>
              <a:t/>
            </a:r>
            <a:br>
              <a:rPr lang="en-US" sz="2800" b="1" smtClean="0">
                <a:solidFill>
                  <a:schemeClr val="tx1"/>
                </a:solidFill>
              </a:rPr>
            </a:br>
            <a:r>
              <a:rPr lang="en-US" sz="2800" b="1" smtClean="0">
                <a:solidFill>
                  <a:schemeClr val="tx1"/>
                </a:solidFill>
              </a:rPr>
              <a:t>01.09.-</a:t>
            </a:r>
            <a:r>
              <a:rPr lang="en-US" sz="2800" b="1" dirty="0" smtClean="0">
                <a:solidFill>
                  <a:schemeClr val="tx1"/>
                </a:solidFill>
              </a:rPr>
              <a:t>15.11. for summer</a:t>
            </a:r>
            <a:br>
              <a:rPr lang="en-US" sz="2800" b="1" dirty="0" smtClean="0">
                <a:solidFill>
                  <a:schemeClr val="tx1"/>
                </a:solidFill>
              </a:rPr>
            </a:br>
            <a:r>
              <a:rPr lang="en-US" sz="2800" b="1" dirty="0" smtClean="0">
                <a:solidFill>
                  <a:schemeClr val="tx1"/>
                </a:solidFill>
              </a:rPr>
              <a:t>01.03.-15.05. for winter</a:t>
            </a:r>
            <a:endParaRPr lang="en-US" sz="2800" b="1" dirty="0">
              <a:solidFill>
                <a:schemeClr val="tx1"/>
              </a:solidFill>
            </a:endParaRPr>
          </a:p>
          <a:p>
            <a:endParaRPr lang="en-US" sz="2800" b="1" dirty="0" smtClean="0"/>
          </a:p>
          <a:p>
            <a:r>
              <a:rPr lang="en-US" sz="2800" b="1" dirty="0" smtClean="0"/>
              <a:t>Information and welcome package before arrival</a:t>
            </a:r>
            <a:endParaRPr lang="de-AT" sz="2800" b="1" dirty="0"/>
          </a:p>
        </p:txBody>
      </p:sp>
    </p:spTree>
    <p:extLst>
      <p:ext uri="{BB962C8B-B14F-4D97-AF65-F5344CB8AC3E}">
        <p14:creationId xmlns:p14="http://schemas.microsoft.com/office/powerpoint/2010/main" val="2763326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eck 4"/>
          <p:cNvSpPr/>
          <p:nvPr/>
        </p:nvSpPr>
        <p:spPr>
          <a:xfrm>
            <a:off x="6989712" y="0"/>
            <a:ext cx="3678288" cy="3645024"/>
          </a:xfrm>
          <a:prstGeom prst="rect">
            <a:avLst/>
          </a:prstGeom>
          <a:solidFill>
            <a:schemeClr val="accent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smtClean="0"/>
              <a:t>Orientation week before beginning of semester</a:t>
            </a:r>
            <a:endParaRPr lang="de-AT" sz="2800" b="1" dirty="0"/>
          </a:p>
        </p:txBody>
      </p:sp>
      <p:sp>
        <p:nvSpPr>
          <p:cNvPr id="6" name="Rechteck 5"/>
          <p:cNvSpPr/>
          <p:nvPr/>
        </p:nvSpPr>
        <p:spPr>
          <a:xfrm>
            <a:off x="6989712" y="3645024"/>
            <a:ext cx="3678288" cy="32129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de-AT" sz="2800" b="1" dirty="0" smtClean="0">
                <a:solidFill>
                  <a:schemeClr val="tx1"/>
                </a:solidFill>
              </a:rPr>
              <a:t>International Programme </a:t>
            </a:r>
            <a:r>
              <a:rPr lang="de-AT" sz="2800" b="1" dirty="0" err="1" smtClean="0">
                <a:solidFill>
                  <a:schemeClr val="tx1"/>
                </a:solidFill>
              </a:rPr>
              <a:t>with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special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courses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for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incoming</a:t>
            </a:r>
            <a:r>
              <a:rPr lang="de-AT" sz="2800" b="1" dirty="0" smtClean="0">
                <a:solidFill>
                  <a:schemeClr val="tx1"/>
                </a:solidFill>
              </a:rPr>
              <a:t> </a:t>
            </a:r>
            <a:r>
              <a:rPr lang="de-AT" sz="2800" b="1" dirty="0" err="1" smtClean="0">
                <a:solidFill>
                  <a:schemeClr val="tx1"/>
                </a:solidFill>
              </a:rPr>
              <a:t>students</a:t>
            </a:r>
            <a:endParaRPr lang="de-AT" sz="2800" b="1" dirty="0">
              <a:solidFill>
                <a:schemeClr val="tx1"/>
              </a:solidFill>
            </a:endParaRPr>
          </a:p>
        </p:txBody>
      </p:sp>
      <p:sp>
        <p:nvSpPr>
          <p:cNvPr id="9" name="Titel 10"/>
          <p:cNvSpPr txBox="1"/>
          <p:nvPr/>
        </p:nvSpPr>
        <p:spPr>
          <a:xfrm rot="16200004">
            <a:off x="-1558142" y="3306279"/>
            <a:ext cx="496855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Incoming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2" name="Grafik 1"/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2736016" y="0"/>
            <a:ext cx="42536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619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5517" y="-292"/>
            <a:ext cx="11973583" cy="6858594"/>
          </a:xfrm>
          <a:prstGeom prst="rect">
            <a:avLst/>
          </a:prstGeom>
          <a:noFill/>
          <a:ln cap="flat">
            <a:noFill/>
          </a:ln>
        </p:spPr>
      </p:pic>
    </p:spTree>
    <p:extLst>
      <p:ext uri="{BB962C8B-B14F-4D97-AF65-F5344CB8AC3E}">
        <p14:creationId xmlns:p14="http://schemas.microsoft.com/office/powerpoint/2010/main" val="579111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0"/>
          <p:cNvSpPr txBox="1"/>
          <p:nvPr/>
        </p:nvSpPr>
        <p:spPr>
          <a:xfrm rot="16200004">
            <a:off x="-1558142" y="3306279"/>
            <a:ext cx="496855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Incoming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5560" y="0"/>
            <a:ext cx="97249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78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0"/>
          <p:cNvSpPr txBox="1"/>
          <p:nvPr/>
        </p:nvSpPr>
        <p:spPr>
          <a:xfrm rot="16200004">
            <a:off x="-1558142" y="3306279"/>
            <a:ext cx="496855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Incoming Students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4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7568" y="2131"/>
            <a:ext cx="97409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288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de-AT" sz="2600" b="1" dirty="0" err="1"/>
              <a:t>Findings</a:t>
            </a:r>
            <a:r>
              <a:rPr lang="de-AT" sz="2600" b="1" dirty="0"/>
              <a:t> </a:t>
            </a:r>
            <a:r>
              <a:rPr lang="de-AT" sz="2600" b="1" dirty="0" err="1"/>
              <a:t>from</a:t>
            </a:r>
            <a:r>
              <a:rPr lang="de-AT" sz="2600" b="1" dirty="0"/>
              <a:t> </a:t>
            </a:r>
            <a:r>
              <a:rPr lang="de-AT" sz="2600" b="1" dirty="0" err="1"/>
              <a:t>the</a:t>
            </a:r>
            <a:r>
              <a:rPr lang="de-AT" sz="2600" b="1" dirty="0"/>
              <a:t> Erasmus Impact Study (EIS) </a:t>
            </a:r>
            <a:r>
              <a:rPr lang="de-AT" sz="2600" b="1" dirty="0" err="1"/>
              <a:t>and</a:t>
            </a:r>
            <a:r>
              <a:rPr lang="de-AT" sz="2600" b="1" dirty="0"/>
              <a:t> </a:t>
            </a:r>
            <a:r>
              <a:rPr lang="de-AT" sz="2600" b="1" dirty="0" err="1"/>
              <a:t>the</a:t>
            </a:r>
            <a:r>
              <a:rPr lang="de-AT" sz="2600" b="1" dirty="0"/>
              <a:t> </a:t>
            </a:r>
            <a:r>
              <a:rPr lang="de-AT" sz="2600" b="1" dirty="0" err="1"/>
              <a:t>effects</a:t>
            </a:r>
            <a:r>
              <a:rPr lang="de-AT" sz="2600" b="1" dirty="0"/>
              <a:t> on </a:t>
            </a:r>
            <a:r>
              <a:rPr lang="de-AT" sz="2600" b="1" dirty="0" err="1"/>
              <a:t>employability</a:t>
            </a:r>
            <a:endParaRPr lang="de-AT" sz="2600" b="1" dirty="0"/>
          </a:p>
          <a:p>
            <a:pPr marL="0" indent="0">
              <a:lnSpc>
                <a:spcPct val="150000"/>
              </a:lnSpc>
              <a:spcBef>
                <a:spcPts val="600"/>
              </a:spcBef>
              <a:buNone/>
            </a:pPr>
            <a:endParaRPr lang="de-AT" sz="800" b="1" dirty="0"/>
          </a:p>
          <a:p>
            <a:pPr lvl="1">
              <a:spcBef>
                <a:spcPts val="1200"/>
              </a:spcBef>
            </a:pPr>
            <a:r>
              <a:rPr lang="de-AT" sz="2200" dirty="0">
                <a:solidFill>
                  <a:srgbClr val="0070C0"/>
                </a:solidFill>
              </a:rPr>
              <a:t>85% </a:t>
            </a:r>
            <a:r>
              <a:rPr lang="de-AT" sz="2200" dirty="0" err="1"/>
              <a:t>take</a:t>
            </a:r>
            <a:r>
              <a:rPr lang="de-AT" sz="2200" dirty="0"/>
              <a:t> </a:t>
            </a:r>
            <a:r>
              <a:rPr lang="de-AT" sz="2200" dirty="0" err="1"/>
              <a:t>part</a:t>
            </a:r>
            <a:r>
              <a:rPr lang="de-AT" sz="2200" dirty="0"/>
              <a:t> in </a:t>
            </a:r>
            <a:r>
              <a:rPr lang="de-AT" sz="2200" dirty="0" err="1"/>
              <a:t>order</a:t>
            </a:r>
            <a:r>
              <a:rPr lang="de-AT" sz="2200" dirty="0"/>
              <a:t> </a:t>
            </a:r>
            <a:r>
              <a:rPr lang="de-AT" sz="2200" dirty="0" err="1"/>
              <a:t>to</a:t>
            </a:r>
            <a:r>
              <a:rPr lang="de-AT" sz="2200" dirty="0"/>
              <a:t> </a:t>
            </a:r>
            <a:r>
              <a:rPr lang="de-AT" sz="2200" dirty="0" err="1"/>
              <a:t>improve</a:t>
            </a:r>
            <a:r>
              <a:rPr lang="de-AT" sz="2200" dirty="0"/>
              <a:t> </a:t>
            </a:r>
            <a:r>
              <a:rPr lang="de-AT" sz="2200" dirty="0" err="1"/>
              <a:t>their</a:t>
            </a:r>
            <a:r>
              <a:rPr lang="de-AT" sz="2200" dirty="0"/>
              <a:t> </a:t>
            </a:r>
            <a:r>
              <a:rPr lang="de-AT" sz="2200" dirty="0" err="1"/>
              <a:t>employability</a:t>
            </a:r>
            <a:endParaRPr lang="de-AT" sz="2200" dirty="0"/>
          </a:p>
          <a:p>
            <a:pPr lvl="1">
              <a:spcBef>
                <a:spcPts val="1200"/>
              </a:spcBef>
            </a:pPr>
            <a:r>
              <a:rPr lang="de-AT" sz="2200" dirty="0">
                <a:solidFill>
                  <a:srgbClr val="0070C0"/>
                </a:solidFill>
              </a:rPr>
              <a:t>64%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employers</a:t>
            </a:r>
            <a:r>
              <a:rPr lang="de-AT" sz="2200" dirty="0"/>
              <a:t> </a:t>
            </a:r>
            <a:r>
              <a:rPr lang="de-AT" sz="2200" dirty="0" err="1"/>
              <a:t>expect</a:t>
            </a:r>
            <a:r>
              <a:rPr lang="de-AT" sz="2200" dirty="0"/>
              <a:t> international </a:t>
            </a:r>
            <a:r>
              <a:rPr lang="de-AT" sz="2200" dirty="0" err="1"/>
              <a:t>experience</a:t>
            </a:r>
            <a:endParaRPr lang="de-AT" sz="2200" dirty="0"/>
          </a:p>
          <a:p>
            <a:pPr lvl="1">
              <a:spcBef>
                <a:spcPts val="1200"/>
              </a:spcBef>
            </a:pPr>
            <a:r>
              <a:rPr lang="de-AT" sz="2200" dirty="0">
                <a:solidFill>
                  <a:srgbClr val="0070C0"/>
                </a:solidFill>
              </a:rPr>
              <a:t>99% </a:t>
            </a:r>
            <a:r>
              <a:rPr lang="de-AT" sz="2200" dirty="0" err="1"/>
              <a:t>improve</a:t>
            </a:r>
            <a:r>
              <a:rPr lang="de-AT" sz="2200" dirty="0"/>
              <a:t> </a:t>
            </a:r>
            <a:r>
              <a:rPr lang="de-AT" sz="2200" dirty="0" err="1"/>
              <a:t>confidence</a:t>
            </a:r>
            <a:r>
              <a:rPr lang="de-AT" sz="2200" dirty="0"/>
              <a:t> </a:t>
            </a:r>
            <a:r>
              <a:rPr lang="de-AT" sz="2200" dirty="0" err="1"/>
              <a:t>and</a:t>
            </a:r>
            <a:r>
              <a:rPr lang="de-AT" sz="2200" dirty="0"/>
              <a:t> </a:t>
            </a:r>
            <a:r>
              <a:rPr lang="de-AT" sz="2200" dirty="0" err="1"/>
              <a:t>adaptability</a:t>
            </a:r>
            <a:endParaRPr lang="de-AT" sz="2200" dirty="0"/>
          </a:p>
          <a:p>
            <a:pPr lvl="1">
              <a:spcBef>
                <a:spcPts val="1200"/>
              </a:spcBef>
            </a:pPr>
            <a:r>
              <a:rPr lang="de-AT" sz="2200" dirty="0">
                <a:solidFill>
                  <a:srgbClr val="0070C0"/>
                </a:solidFill>
              </a:rPr>
              <a:t>50% </a:t>
            </a:r>
            <a:r>
              <a:rPr lang="de-AT" sz="2200" dirty="0" err="1"/>
              <a:t>reduced</a:t>
            </a:r>
            <a:r>
              <a:rPr lang="de-AT" sz="2200" dirty="0"/>
              <a:t> </a:t>
            </a:r>
            <a:r>
              <a:rPr lang="de-AT" sz="2200" dirty="0" err="1"/>
              <a:t>probability</a:t>
            </a:r>
            <a:r>
              <a:rPr lang="de-AT" sz="2200" dirty="0"/>
              <a:t> </a:t>
            </a:r>
            <a:r>
              <a:rPr lang="de-AT" sz="2200" dirty="0" err="1"/>
              <a:t>of</a:t>
            </a:r>
            <a:r>
              <a:rPr lang="de-AT" sz="2200" dirty="0"/>
              <a:t> </a:t>
            </a:r>
            <a:r>
              <a:rPr lang="de-AT" sz="2200" dirty="0" err="1"/>
              <a:t>later</a:t>
            </a:r>
            <a:r>
              <a:rPr lang="de-AT" sz="2200" dirty="0"/>
              <a:t> </a:t>
            </a:r>
            <a:r>
              <a:rPr lang="de-AT" sz="2200" dirty="0" err="1"/>
              <a:t>unemployment</a:t>
            </a:r>
            <a:endParaRPr lang="de-AT" sz="2200" dirty="0"/>
          </a:p>
          <a:p>
            <a:pPr lvl="1">
              <a:spcBef>
                <a:spcPts val="1200"/>
              </a:spcBef>
            </a:pPr>
            <a:r>
              <a:rPr lang="de-AT" sz="2200" dirty="0">
                <a:solidFill>
                  <a:srgbClr val="0070C0"/>
                </a:solidFill>
              </a:rPr>
              <a:t>44% </a:t>
            </a:r>
            <a:r>
              <a:rPr lang="de-AT" sz="2200" dirty="0" err="1"/>
              <a:t>increased</a:t>
            </a:r>
            <a:r>
              <a:rPr lang="de-AT" sz="2200" dirty="0"/>
              <a:t> </a:t>
            </a:r>
            <a:r>
              <a:rPr lang="de-AT" sz="2200" dirty="0" err="1"/>
              <a:t>probability</a:t>
            </a:r>
            <a:r>
              <a:rPr lang="de-AT" sz="2200" dirty="0"/>
              <a:t> </a:t>
            </a:r>
            <a:r>
              <a:rPr lang="de-AT" sz="2200" dirty="0" err="1"/>
              <a:t>to</a:t>
            </a:r>
            <a:r>
              <a:rPr lang="de-AT" sz="2200" dirty="0"/>
              <a:t> </a:t>
            </a:r>
            <a:r>
              <a:rPr lang="de-AT" sz="2200" dirty="0" err="1"/>
              <a:t>get</a:t>
            </a:r>
            <a:r>
              <a:rPr lang="de-AT" sz="2200" dirty="0"/>
              <a:t> a </a:t>
            </a:r>
            <a:r>
              <a:rPr lang="de-AT" sz="2200" dirty="0" err="1"/>
              <a:t>management</a:t>
            </a:r>
            <a:r>
              <a:rPr lang="de-AT" sz="2200" dirty="0"/>
              <a:t> </a:t>
            </a:r>
            <a:r>
              <a:rPr lang="de-AT" sz="2200" dirty="0" err="1"/>
              <a:t>position</a:t>
            </a:r>
            <a:r>
              <a:rPr lang="de-AT" sz="2200" dirty="0"/>
              <a:t> </a:t>
            </a:r>
            <a:r>
              <a:rPr lang="de-AT" sz="2200" dirty="0" err="1"/>
              <a:t>later</a:t>
            </a:r>
            <a:r>
              <a:rPr lang="de-AT" sz="2200" dirty="0"/>
              <a:t> </a:t>
            </a:r>
          </a:p>
          <a:p>
            <a:pPr lvl="1">
              <a:spcBef>
                <a:spcPts val="1200"/>
              </a:spcBef>
            </a:pPr>
            <a:endParaRPr lang="de-AT" sz="2200" dirty="0"/>
          </a:p>
          <a:p>
            <a:pPr marL="265112" lvl="1" indent="0">
              <a:spcBef>
                <a:spcPts val="1200"/>
              </a:spcBef>
              <a:buNone/>
            </a:pPr>
            <a:endParaRPr lang="de-AT" sz="2200" dirty="0"/>
          </a:p>
          <a:p>
            <a:pPr lvl="1">
              <a:spcBef>
                <a:spcPts val="1200"/>
              </a:spcBef>
            </a:pPr>
            <a:endParaRPr lang="de-AT" sz="2200" dirty="0"/>
          </a:p>
          <a:p>
            <a:pPr lvl="1">
              <a:spcBef>
                <a:spcPts val="1200"/>
              </a:spcBef>
            </a:pPr>
            <a:endParaRPr lang="de-AT" sz="2200" dirty="0"/>
          </a:p>
          <a:p>
            <a:pPr marL="265112" lvl="1" indent="0">
              <a:buNone/>
            </a:pPr>
            <a:endParaRPr lang="de-AT" dirty="0"/>
          </a:p>
        </p:txBody>
      </p:sp>
      <p:pic>
        <p:nvPicPr>
          <p:cNvPr id="7" name="Grafik 6" descr="http://www.hs-augsburg.de/medium/bild/einrichtung/auslandsamt/bilder_fuer_seiten/wege_ins_ausland/erasmus_log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3672" y="262854"/>
            <a:ext cx="4392568" cy="1235859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itel 10"/>
          <p:cNvSpPr txBox="1"/>
          <p:nvPr/>
        </p:nvSpPr>
        <p:spPr>
          <a:xfrm rot="16200004">
            <a:off x="-1509871" y="3481024"/>
            <a:ext cx="5015337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4000" b="1" i="0" u="none" strike="noStrike" kern="1200" cap="none" spc="0" baseline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  <a:r>
              <a:rPr lang="en-US" sz="4000" b="1" i="0" u="none" strike="noStrike" kern="1200" cap="none" spc="0" dirty="0" smtClean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Impact Study (EIS)</a:t>
            </a:r>
            <a:endParaRPr lang="en-US" sz="4000" b="1" i="0" u="none" strike="noStrike" kern="1200" cap="none" spc="0" baseline="0" dirty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200068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159565" y="53752"/>
            <a:ext cx="9889098" cy="1143000"/>
          </a:xfrm>
        </p:spPr>
        <p:txBody>
          <a:bodyPr/>
          <a:lstStyle/>
          <a:p>
            <a:pPr algn="ctr"/>
            <a:r>
              <a:rPr lang="de-AT" b="1" dirty="0" err="1" smtClean="0"/>
              <a:t>For</a:t>
            </a:r>
            <a:r>
              <a:rPr lang="de-AT" b="1" dirty="0" smtClean="0"/>
              <a:t> </a:t>
            </a:r>
            <a:r>
              <a:rPr lang="de-AT" b="1" dirty="0" err="1" smtClean="0"/>
              <a:t>further</a:t>
            </a:r>
            <a:r>
              <a:rPr lang="de-AT" b="1" dirty="0" smtClean="0"/>
              <a:t> </a:t>
            </a:r>
            <a:r>
              <a:rPr lang="de-AT" b="1" dirty="0" err="1" smtClean="0"/>
              <a:t>information</a:t>
            </a:r>
            <a:endParaRPr lang="de-AT" sz="3000" b="1" dirty="0"/>
          </a:p>
        </p:txBody>
      </p:sp>
      <p:sp>
        <p:nvSpPr>
          <p:cNvPr id="5" name="Rechteck 5"/>
          <p:cNvSpPr/>
          <p:nvPr/>
        </p:nvSpPr>
        <p:spPr>
          <a:xfrm>
            <a:off x="0" y="5786752"/>
            <a:ext cx="12191996" cy="1071247"/>
          </a:xfrm>
          <a:prstGeom prst="rect">
            <a:avLst/>
          </a:prstGeom>
          <a:solidFill>
            <a:srgbClr val="CC0000"/>
          </a:solidFill>
          <a:ln>
            <a:noFill/>
            <a:prstDash val="solid"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AT" sz="2400" b="1" i="0" u="none" strike="noStrike" kern="0" cap="none" spc="30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                www.phwien.ac.at/</a:t>
            </a:r>
            <a:r>
              <a:rPr lang="de-AT" sz="2400" b="1" kern="0" spc="30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en</a:t>
            </a:r>
            <a:endParaRPr lang="de-AT" sz="2400" b="1" i="0" u="none" strike="noStrike" kern="0" cap="none" spc="30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64266" y="1412776"/>
            <a:ext cx="4079696" cy="393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235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1076" y="0"/>
            <a:ext cx="1032662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0"/>
          <p:cNvSpPr txBox="1"/>
          <p:nvPr/>
        </p:nvSpPr>
        <p:spPr>
          <a:xfrm rot="16200004">
            <a:off x="-1478534" y="3489803"/>
            <a:ext cx="4908471" cy="1369771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Departments</a:t>
            </a:r>
          </a:p>
        </p:txBody>
      </p:sp>
      <p:grpSp>
        <p:nvGrpSpPr>
          <p:cNvPr id="4" name="Gruppieren 5"/>
          <p:cNvGrpSpPr/>
          <p:nvPr/>
        </p:nvGrpSpPr>
        <p:grpSpPr>
          <a:xfrm>
            <a:off x="7614428" y="466910"/>
            <a:ext cx="4590699" cy="3725778"/>
            <a:chOff x="7614428" y="466910"/>
            <a:chExt cx="4590699" cy="3725778"/>
          </a:xfrm>
        </p:grpSpPr>
        <p:sp>
          <p:nvSpPr>
            <p:cNvPr id="5" name="Textfeld 6"/>
            <p:cNvSpPr txBox="1"/>
            <p:nvPr/>
          </p:nvSpPr>
          <p:spPr>
            <a:xfrm>
              <a:off x="7614428" y="3677954"/>
              <a:ext cx="4590699" cy="5147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71999" rIns="91440" bIns="71999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AT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  <p:sp>
          <p:nvSpPr>
            <p:cNvPr id="6" name="Textfeld 7"/>
            <p:cNvSpPr txBox="1"/>
            <p:nvPr/>
          </p:nvSpPr>
          <p:spPr>
            <a:xfrm>
              <a:off x="7675190" y="466910"/>
              <a:ext cx="4504627" cy="514734"/>
            </a:xfrm>
            <a:prstGeom prst="rect">
              <a:avLst/>
            </a:prstGeom>
            <a:noFill/>
            <a:ln>
              <a:noFill/>
            </a:ln>
          </p:spPr>
          <p:txBody>
            <a:bodyPr vert="horz" wrap="square" lIns="91440" tIns="71999" rIns="91440" bIns="71999" anchor="t" anchorCtr="0" compatLnSpc="1">
              <a:spAutoFit/>
            </a:bodyPr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endParaRPr lang="de-AT" sz="2400" b="0" i="0" u="none" strike="noStrike" kern="120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endParaRPr>
            </a:p>
          </p:txBody>
        </p:sp>
      </p:grpSp>
      <p:grpSp>
        <p:nvGrpSpPr>
          <p:cNvPr id="7" name="Gruppieren 8"/>
          <p:cNvGrpSpPr/>
          <p:nvPr/>
        </p:nvGrpSpPr>
        <p:grpSpPr>
          <a:xfrm>
            <a:off x="1874410" y="280629"/>
            <a:ext cx="10302892" cy="5973766"/>
            <a:chOff x="1874410" y="280629"/>
            <a:chExt cx="10302892" cy="5973766"/>
          </a:xfrm>
        </p:grpSpPr>
        <p:sp>
          <p:nvSpPr>
            <p:cNvPr id="8" name="Richtungspfeil 9"/>
            <p:cNvSpPr/>
            <p:nvPr/>
          </p:nvSpPr>
          <p:spPr>
            <a:xfrm>
              <a:off x="1881076" y="1019272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3403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215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Vocational Education (IBB)</a:t>
              </a:r>
            </a:p>
          </p:txBody>
        </p:sp>
        <p:sp>
          <p:nvSpPr>
            <p:cNvPr id="9" name="Richtungspfeil 10"/>
            <p:cNvSpPr/>
            <p:nvPr/>
          </p:nvSpPr>
          <p:spPr>
            <a:xfrm>
              <a:off x="1874410" y="2545717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4227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215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Interdisciplinary Education (IBS)</a:t>
              </a:r>
            </a:p>
          </p:txBody>
        </p:sp>
        <p:sp>
          <p:nvSpPr>
            <p:cNvPr id="10" name="Richtungspfeil 11"/>
            <p:cNvSpPr/>
            <p:nvPr/>
          </p:nvSpPr>
          <p:spPr>
            <a:xfrm>
              <a:off x="1874410" y="4055482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2876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215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University College Management (IHM)</a:t>
              </a:r>
            </a:p>
          </p:txBody>
        </p:sp>
        <p:sp>
          <p:nvSpPr>
            <p:cNvPr id="11" name="Richtungspfeil 12"/>
            <p:cNvSpPr/>
            <p:nvPr/>
          </p:nvSpPr>
          <p:spPr>
            <a:xfrm flipH="1">
              <a:off x="6812984" y="280629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3034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43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General Secondary Education (IAS)</a:t>
              </a:r>
            </a:p>
          </p:txBody>
        </p:sp>
        <p:sp>
          <p:nvSpPr>
            <p:cNvPr id="12" name="Richtungspfeil 13"/>
            <p:cNvSpPr/>
            <p:nvPr/>
          </p:nvSpPr>
          <p:spPr>
            <a:xfrm flipH="1">
              <a:off x="6810414" y="1790093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2280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43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Educational Sciences and Practical Studies (IBG)</a:t>
              </a:r>
            </a:p>
          </p:txBody>
        </p:sp>
        <p:sp>
          <p:nvSpPr>
            <p:cNvPr id="13" name="Richtungspfeil 14"/>
            <p:cNvSpPr/>
            <p:nvPr/>
          </p:nvSpPr>
          <p:spPr>
            <a:xfrm flipH="1">
              <a:off x="6813304" y="3298725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2578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43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Elementary and  Primary Education (IEP)</a:t>
              </a:r>
            </a:p>
          </p:txBody>
        </p:sp>
        <p:sp>
          <p:nvSpPr>
            <p:cNvPr id="14" name="Richtungspfeil 15"/>
            <p:cNvSpPr/>
            <p:nvPr/>
          </p:nvSpPr>
          <p:spPr>
            <a:xfrm flipH="1">
              <a:off x="6811731" y="4814398"/>
              <a:ext cx="5363998" cy="1439997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val ss"/>
                <a:gd name="f6" fmla="val 0"/>
                <a:gd name="f7" fmla="val 43929"/>
                <a:gd name="f8" fmla="+- 0 0 -360"/>
                <a:gd name="f9" fmla="+- 0 0 -180"/>
                <a:gd name="f10" fmla="abs f3"/>
                <a:gd name="f11" fmla="abs f4"/>
                <a:gd name="f12" fmla="abs f5"/>
                <a:gd name="f13" fmla="*/ f8 f0 1"/>
                <a:gd name="f14" fmla="*/ f9 f0 1"/>
                <a:gd name="f15" fmla="?: f10 f3 1"/>
                <a:gd name="f16" fmla="?: f11 f4 1"/>
                <a:gd name="f17" fmla="?: f12 f5 1"/>
                <a:gd name="f18" fmla="*/ f13 1 f2"/>
                <a:gd name="f19" fmla="*/ f14 1 f2"/>
                <a:gd name="f20" fmla="*/ f15 1 21600"/>
                <a:gd name="f21" fmla="*/ f16 1 21600"/>
                <a:gd name="f22" fmla="*/ 21600 f15 1"/>
                <a:gd name="f23" fmla="*/ 21600 f16 1"/>
                <a:gd name="f24" fmla="+- f18 0 f1"/>
                <a:gd name="f25" fmla="+- f19 0 f1"/>
                <a:gd name="f26" fmla="min f21 f20"/>
                <a:gd name="f27" fmla="*/ f22 1 f17"/>
                <a:gd name="f28" fmla="*/ f23 1 f17"/>
                <a:gd name="f29" fmla="val f27"/>
                <a:gd name="f30" fmla="val f28"/>
                <a:gd name="f31" fmla="*/ f6 f26 1"/>
                <a:gd name="f32" fmla="+- f30 0 f6"/>
                <a:gd name="f33" fmla="+- f29 0 f6"/>
                <a:gd name="f34" fmla="*/ f30 f26 1"/>
                <a:gd name="f35" fmla="*/ f29 f26 1"/>
                <a:gd name="f36" fmla="*/ f32 1 2"/>
                <a:gd name="f37" fmla="min f33 f32"/>
                <a:gd name="f38" fmla="+- f6 f36 0"/>
                <a:gd name="f39" fmla="*/ f37 f7 1"/>
                <a:gd name="f40" fmla="*/ f39 1 100000"/>
                <a:gd name="f41" fmla="*/ f38 f26 1"/>
                <a:gd name="f42" fmla="+- f29 0 f40"/>
                <a:gd name="f43" fmla="+- f42 f29 0"/>
                <a:gd name="f44" fmla="*/ f42 1 2"/>
                <a:gd name="f45" fmla="*/ f42 f26 1"/>
                <a:gd name="f46" fmla="*/ f43 1 2"/>
                <a:gd name="f47" fmla="*/ f44 f26 1"/>
                <a:gd name="f48" fmla="*/ f46 f26 1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4">
                  <a:pos x="f47" y="f31"/>
                </a:cxn>
                <a:cxn ang="f25">
                  <a:pos x="f47" y="f34"/>
                </a:cxn>
              </a:cxnLst>
              <a:rect l="f31" t="f31" r="f48" b="f34"/>
              <a:pathLst>
                <a:path>
                  <a:moveTo>
                    <a:pt x="f31" y="f31"/>
                  </a:moveTo>
                  <a:lnTo>
                    <a:pt x="f45" y="f31"/>
                  </a:lnTo>
                  <a:lnTo>
                    <a:pt x="f35" y="f41"/>
                  </a:lnTo>
                  <a:lnTo>
                    <a:pt x="f45" y="f34"/>
                  </a:lnTo>
                  <a:lnTo>
                    <a:pt x="f31" y="f34"/>
                  </a:lnTo>
                  <a:close/>
                </a:path>
              </a:pathLst>
            </a:custGeom>
            <a:solidFill>
              <a:srgbClr val="CC0000">
                <a:alpha val="50000"/>
              </a:srgbClr>
            </a:solidFill>
            <a:ln>
              <a:noFill/>
              <a:prstDash val="solid"/>
            </a:ln>
          </p:spPr>
          <p:txBody>
            <a:bodyPr vert="horz" wrap="square" lIns="431999" tIns="45720" rIns="91440" bIns="45720" anchor="ctr" anchorCtr="0" compatLnSpc="1"/>
            <a:lstStyle/>
            <a:p>
              <a:pPr marL="0" marR="0" lvl="0" indent="0" algn="l" defTabSz="914400" rtl="0" fontAlgn="auto" hangingPunct="1">
                <a:lnSpc>
                  <a:spcPct val="100000"/>
                </a:lnSpc>
                <a:spcBef>
                  <a:spcPts val="0"/>
                </a:spcBef>
                <a:spcAft>
                  <a:spcPts val="600"/>
                </a:spcAft>
                <a:buNone/>
                <a:tabLst/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de-AT" sz="2400" b="0" i="0" u="none" strike="noStrike" kern="0" cap="none" spc="0" baseline="0">
                  <a:solidFill>
                    <a:srgbClr val="FFFFFF"/>
                  </a:solidFill>
                  <a:uFillTx/>
                  <a:latin typeface="Arial" pitchFamily="34"/>
                  <a:ea typeface=""/>
                  <a:cs typeface="Arial" pitchFamily="34"/>
                </a:rPr>
                <a:t>Department of Continuing Professional Development and Educational Cooperation (IWQ)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4525" y="0"/>
            <a:ext cx="102774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el 10"/>
          <p:cNvSpPr txBox="1"/>
          <p:nvPr/>
        </p:nvSpPr>
        <p:spPr>
          <a:xfrm rot="16200004">
            <a:off x="-1442842" y="3532893"/>
            <a:ext cx="4866500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Study </a:t>
            </a:r>
            <a:r>
              <a:rPr lang="de-DE" sz="4400" b="1" i="0" u="none" strike="noStrike" kern="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P</a:t>
            </a:r>
            <a:r>
              <a:rPr lang="de-DE" sz="4400" b="1" i="0" u="none" strike="noStrike" kern="1200" cap="none" spc="0" baseline="0">
                <a:solidFill>
                  <a:srgbClr val="000000"/>
                </a:solidFill>
                <a:uFillTx/>
                <a:latin typeface="Arial" pitchFamily="34"/>
                <a:ea typeface=""/>
                <a:cs typeface="Arial" pitchFamily="34"/>
              </a:rPr>
              <a:t>rogram</a:t>
            </a:r>
          </a:p>
        </p:txBody>
      </p:sp>
      <p:sp>
        <p:nvSpPr>
          <p:cNvPr id="4" name="Rechteck 5"/>
          <p:cNvSpPr/>
          <p:nvPr/>
        </p:nvSpPr>
        <p:spPr>
          <a:xfrm>
            <a:off x="2840473" y="1848541"/>
            <a:ext cx="4208397" cy="4500000"/>
          </a:xfrm>
          <a:prstGeom prst="rect">
            <a:avLst/>
          </a:prstGeom>
          <a:solidFill>
            <a:srgbClr val="1F4E79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Bachelor and Master Studies 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Primary Level              Teacher Education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Focus areas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Integrated Education/ Special Needs Education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Creativity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Science and Health</a:t>
            </a:r>
          </a:p>
          <a:p>
            <a:pPr marL="342900" marR="0" lvl="0" indent="-34290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Language Education</a:t>
            </a:r>
          </a:p>
        </p:txBody>
      </p:sp>
      <p:sp>
        <p:nvSpPr>
          <p:cNvPr id="5" name="Rechteck 6"/>
          <p:cNvSpPr/>
          <p:nvPr/>
        </p:nvSpPr>
        <p:spPr>
          <a:xfrm>
            <a:off x="7505468" y="1848541"/>
            <a:ext cx="4208397" cy="4500000"/>
          </a:xfrm>
          <a:prstGeom prst="rect">
            <a:avLst/>
          </a:prstGeom>
          <a:solidFill>
            <a:srgbClr val="A6A6A6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0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Bachelor Studies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1" i="0" u="none" strike="noStrike" kern="0" cap="none" spc="0" baseline="0" dirty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General Secondary Level Teacher Education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200" b="1" i="0" u="none" strike="noStrike" kern="0" cap="none" spc="0" baseline="0" smtClean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North-East </a:t>
            </a:r>
            <a:r>
              <a:rPr lang="en-US" sz="22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(cluster)</a:t>
            </a:r>
            <a:endParaRPr lang="en-US" sz="2000" b="1" i="0" u="none" strike="noStrike" kern="0" cap="none" spc="0" baseline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 dirty="0">
              <a:solidFill>
                <a:srgbClr val="FFFFFF"/>
              </a:solidFill>
              <a:uFillTx/>
              <a:latin typeface="Arial" pitchFamily="34"/>
              <a:ea typeface=""/>
              <a:cs typeface="Arial" pitchFamily="34"/>
            </a:endParaRPr>
          </a:p>
        </p:txBody>
      </p:sp>
      <p:grpSp>
        <p:nvGrpSpPr>
          <p:cNvPr id="6" name="Gruppieren 7"/>
          <p:cNvGrpSpPr/>
          <p:nvPr/>
        </p:nvGrpSpPr>
        <p:grpSpPr>
          <a:xfrm>
            <a:off x="7715240" y="4010265"/>
            <a:ext cx="3463683" cy="1281248"/>
            <a:chOff x="7715240" y="4010265"/>
            <a:chExt cx="3463683" cy="1281248"/>
          </a:xfrm>
        </p:grpSpPr>
        <p:pic>
          <p:nvPicPr>
            <p:cNvPr id="7" name="Grafik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805851" y="4014600"/>
              <a:ext cx="1174866" cy="539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Grafik 9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715240" y="4751515"/>
              <a:ext cx="1669246" cy="539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rafik 10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>
            <a:xfrm>
              <a:off x="8016663" y="4010265"/>
              <a:ext cx="1367658" cy="539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rafik 11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454338" y="4751515"/>
              <a:ext cx="520403" cy="5399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rafik 12"/>
            <p:cNvPicPr>
              <a:picLocks noChangeAspect="1"/>
            </p:cNvPicPr>
            <p:nvPr/>
          </p:nvPicPr>
          <p:blipFill>
            <a:blip r:embed="rId7"/>
            <a:srcRect l="15126" t="14893" r="12733" b="12380"/>
            <a:stretch>
              <a:fillRect/>
            </a:stretch>
          </p:blipFill>
          <p:spPr>
            <a:xfrm>
              <a:off x="10348676" y="4751515"/>
              <a:ext cx="830247" cy="5399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2" name="Titel 10"/>
          <p:cNvSpPr txBox="1"/>
          <p:nvPr/>
        </p:nvSpPr>
        <p:spPr>
          <a:xfrm>
            <a:off x="3661230" y="328635"/>
            <a:ext cx="7022226" cy="119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1" compatLnSpc="1"/>
          <a:lstStyle/>
          <a:p>
            <a:pPr marL="0" marR="0" lvl="0" indent="0" algn="ctr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1" i="0" u="none" strike="noStrike" kern="120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Study Program at a Glance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14525" y="0"/>
            <a:ext cx="10277471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4"/>
          <p:cNvSpPr/>
          <p:nvPr/>
        </p:nvSpPr>
        <p:spPr>
          <a:xfrm>
            <a:off x="2832518" y="1848541"/>
            <a:ext cx="4208023" cy="4500000"/>
          </a:xfrm>
          <a:prstGeom prst="rect">
            <a:avLst/>
          </a:prstGeom>
          <a:solidFill>
            <a:srgbClr val="CC0000">
              <a:alpha val="75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0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Bachelor Studies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Vocational Education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Teacher Education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Secondary Level </a:t>
            </a:r>
            <a:b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</a:b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Vocational Education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87316" marR="0" lvl="0" indent="-87316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Field of study</a:t>
            </a:r>
          </a:p>
          <a:p>
            <a:pPr marL="174622" marR="0" lvl="0" indent="-17462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Nutrition (E)</a:t>
            </a:r>
          </a:p>
          <a:p>
            <a:pPr marL="174622" marR="0" lvl="0" indent="-17462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Information and Communication (IK)</a:t>
            </a:r>
          </a:p>
          <a:p>
            <a:pPr marL="174622" marR="0" lvl="0" indent="-17462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Fashion and Design (MD)</a:t>
            </a:r>
          </a:p>
          <a:p>
            <a:pPr marL="174622" marR="0" lvl="0" indent="-17462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Part-time Vocational Education and Apprenticeship (dual training) including Engineering and Industrial Arts (DATG)</a:t>
            </a:r>
          </a:p>
          <a:p>
            <a:pPr marL="174622" marR="0" lvl="0" indent="-174622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Relevant Special Studies/ Supplementary Studies </a:t>
            </a:r>
            <a:r>
              <a:rPr lang="de-DE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(FESE)</a:t>
            </a:r>
            <a:endParaRPr lang="de-DE" sz="16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4" name="Titel 10"/>
          <p:cNvSpPr txBox="1"/>
          <p:nvPr/>
        </p:nvSpPr>
        <p:spPr>
          <a:xfrm rot="16200004">
            <a:off x="-1415688" y="3552841"/>
            <a:ext cx="4826971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4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Study </a:t>
            </a:r>
            <a:r>
              <a:rPr lang="de-DE" sz="44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</a:t>
            </a:r>
            <a:r>
              <a:rPr lang="de-DE" sz="44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rogram</a:t>
            </a:r>
          </a:p>
        </p:txBody>
      </p:sp>
      <p:sp>
        <p:nvSpPr>
          <p:cNvPr id="5" name="Rechteck 6"/>
          <p:cNvSpPr/>
          <p:nvPr/>
        </p:nvSpPr>
        <p:spPr>
          <a:xfrm>
            <a:off x="7505468" y="1848541"/>
            <a:ext cx="4208397" cy="4500000"/>
          </a:xfrm>
          <a:prstGeom prst="rect">
            <a:avLst/>
          </a:prstGeom>
          <a:solidFill>
            <a:srgbClr val="4C6C53">
              <a:alpha val="80000"/>
            </a:srgbClr>
          </a:solidFill>
          <a:ln>
            <a:noFill/>
            <a:prstDash val="solid"/>
          </a:ln>
        </p:spPr>
        <p:txBody>
          <a:bodyPr vert="horz" wrap="square" lIns="179999" tIns="215999" rIns="179999" bIns="45720" anchor="t" anchorCtr="1" compatLnSpc="1"/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Other 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2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educational fields: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4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University College Course Leisure Education</a:t>
            </a: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2000" b="0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6" name="Titel 10"/>
          <p:cNvSpPr txBox="1"/>
          <p:nvPr/>
        </p:nvSpPr>
        <p:spPr>
          <a:xfrm>
            <a:off x="3994355" y="528596"/>
            <a:ext cx="7022226" cy="119128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600" b="1" i="0" u="none" strike="noStrike" kern="0" cap="none" spc="0" baseline="0">
                <a:solidFill>
                  <a:srgbClr val="FFFFFF"/>
                </a:solidFill>
                <a:uFillTx/>
                <a:latin typeface="Arial" pitchFamily="34"/>
                <a:ea typeface=""/>
                <a:cs typeface="Arial" pitchFamily="34"/>
              </a:rPr>
              <a:t>Study Program at a Glance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95" y="0"/>
            <a:ext cx="102900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4"/>
          <p:cNvSpPr/>
          <p:nvPr/>
        </p:nvSpPr>
        <p:spPr>
          <a:xfrm>
            <a:off x="1903195" y="4132621"/>
            <a:ext cx="4500000" cy="1043997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91440" tIns="71999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Bachelor Studies (</a:t>
            </a:r>
            <a:r>
              <a:rPr lang="en-US" sz="2000" b="1" i="0" u="none" strike="noStrike" kern="0" cap="none" spc="0" baseline="0" dirty="0" err="1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BEd</a:t>
            </a:r>
            <a:r>
              <a:rPr lang="en-US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)</a:t>
            </a:r>
            <a:endParaRPr lang="en-US" sz="20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8 semesters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240 ECTS-credits</a:t>
            </a:r>
          </a:p>
        </p:txBody>
      </p:sp>
      <p:sp>
        <p:nvSpPr>
          <p:cNvPr id="4" name="Rechteck 5"/>
          <p:cNvSpPr/>
          <p:nvPr/>
        </p:nvSpPr>
        <p:spPr>
          <a:xfrm>
            <a:off x="1903195" y="5455493"/>
            <a:ext cx="4500000" cy="1043997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91440" tIns="71999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Master Studies (MEd)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2 semesters 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60 ECTS-credits</a:t>
            </a:r>
          </a:p>
        </p:txBody>
      </p:sp>
      <p:sp>
        <p:nvSpPr>
          <p:cNvPr id="5" name="Rechteck 6"/>
          <p:cNvSpPr/>
          <p:nvPr/>
        </p:nvSpPr>
        <p:spPr>
          <a:xfrm>
            <a:off x="9029434" y="5448251"/>
            <a:ext cx="3162571" cy="1028078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71999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kern="0" dirty="0" smtClean="0">
                <a:solidFill>
                  <a:srgbClr val="FFFFFF"/>
                </a:solidFill>
                <a:latin typeface="Arial"/>
                <a:ea typeface=""/>
                <a:cs typeface="Arial" pitchFamily="34"/>
              </a:rPr>
              <a:t>S</a:t>
            </a:r>
            <a:r>
              <a:rPr lang="de-DE" sz="2000" b="1" i="0" u="none" strike="noStrike" kern="0" cap="none" spc="0" baseline="0" dirty="0" smtClean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emester(s) </a:t>
            </a:r>
            <a:r>
              <a:rPr lang="de-DE" sz="2000" b="1" i="0" u="none" strike="noStrike" kern="0" cap="none" spc="0" baseline="0" dirty="0" err="1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abroad</a:t>
            </a:r>
            <a:endParaRPr lang="de-DE" sz="1800" b="1" i="0" u="none" strike="noStrike" kern="0" cap="none" spc="0" baseline="0" dirty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 dirty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Erasmus+</a:t>
            </a:r>
          </a:p>
        </p:txBody>
      </p:sp>
      <p:sp>
        <p:nvSpPr>
          <p:cNvPr id="6" name="Rechteck 7"/>
          <p:cNvSpPr/>
          <p:nvPr/>
        </p:nvSpPr>
        <p:spPr>
          <a:xfrm>
            <a:off x="9029434" y="4022619"/>
            <a:ext cx="3162571" cy="1042772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71999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20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Practical Studies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Commencing from the 1</a:t>
            </a:r>
            <a:r>
              <a:rPr lang="de-DE" sz="1800" b="0" i="0" u="none" strike="noStrike" kern="0" cap="none" spc="0" baseline="3000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st</a:t>
            </a:r>
            <a:r>
              <a:rPr lang="de-DE" sz="18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 semester</a:t>
            </a:r>
          </a:p>
        </p:txBody>
      </p:sp>
      <p:sp>
        <p:nvSpPr>
          <p:cNvPr id="7" name="Titel 10"/>
          <p:cNvSpPr txBox="1"/>
          <p:nvPr/>
        </p:nvSpPr>
        <p:spPr>
          <a:xfrm rot="16200004">
            <a:off x="-1462835" y="3504351"/>
            <a:ext cx="492395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de-DE" sz="3600" b="1" i="0" u="none" strike="noStrike" kern="1200" cap="none" spc="0" baseline="0">
              <a:solidFill>
                <a:srgbClr val="000000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8" name="Titel 10"/>
          <p:cNvSpPr txBox="1"/>
          <p:nvPr/>
        </p:nvSpPr>
        <p:spPr>
          <a:xfrm rot="16200004">
            <a:off x="-1497340" y="3469662"/>
            <a:ext cx="499296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0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</a:t>
            </a:r>
            <a:r>
              <a:rPr lang="de-DE" sz="3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rimary </a:t>
            </a:r>
            <a:r>
              <a:rPr lang="de-DE" sz="30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Level</a:t>
            </a:r>
            <a:r>
              <a:rPr lang="de-DE" sz="3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         </a:t>
            </a:r>
            <a:r>
              <a:rPr lang="de-DE" sz="30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T</a:t>
            </a:r>
            <a:r>
              <a:rPr lang="de-DE" sz="3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eacher </a:t>
            </a:r>
            <a:r>
              <a:rPr lang="de-DE" sz="30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E</a:t>
            </a:r>
            <a:r>
              <a:rPr lang="de-DE" sz="3000" b="1" i="0" u="none" strike="noStrike" kern="120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3195" y="0"/>
            <a:ext cx="10290044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hteck 9"/>
          <p:cNvSpPr/>
          <p:nvPr/>
        </p:nvSpPr>
        <p:spPr>
          <a:xfrm>
            <a:off x="1903195" y="311152"/>
            <a:ext cx="4143603" cy="1044866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107999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Professional field</a:t>
            </a: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Primary Level Teacher Education  (Primary School)</a:t>
            </a:r>
          </a:p>
        </p:txBody>
      </p:sp>
      <p:sp>
        <p:nvSpPr>
          <p:cNvPr id="4" name="Rechteck 10"/>
          <p:cNvSpPr/>
          <p:nvPr/>
        </p:nvSpPr>
        <p:spPr>
          <a:xfrm>
            <a:off x="5784119" y="4132621"/>
            <a:ext cx="6407877" cy="1314449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107999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Bachelor Studies admission requirements </a:t>
            </a:r>
          </a:p>
          <a:p>
            <a:pPr marL="180978" marR="0" lvl="0" indent="-180978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Compulsory “Reifeprüfung” or diploma examination</a:t>
            </a:r>
          </a:p>
          <a:p>
            <a:pPr marL="180978" marR="0" lvl="0" indent="-180978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General eligibility</a:t>
            </a:r>
          </a:p>
          <a:p>
            <a:pPr marL="180978" marR="0" lvl="0" indent="-180978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Successful completion of the eligibility procedures </a:t>
            </a:r>
            <a:endParaRPr lang="en-US" sz="1600" b="1" i="0" u="none" strike="noStrike" kern="0" cap="none" spc="0" baseline="0">
              <a:solidFill>
                <a:srgbClr val="FFFFFF"/>
              </a:solidFill>
              <a:uFillTx/>
              <a:latin typeface="Arial"/>
              <a:ea typeface=""/>
              <a:cs typeface="Arial" pitchFamily="34"/>
            </a:endParaRPr>
          </a:p>
        </p:txBody>
      </p:sp>
      <p:sp>
        <p:nvSpPr>
          <p:cNvPr id="5" name="Rechteck 11"/>
          <p:cNvSpPr/>
          <p:nvPr/>
        </p:nvSpPr>
        <p:spPr>
          <a:xfrm>
            <a:off x="5784119" y="5741151"/>
            <a:ext cx="6407877" cy="887946"/>
          </a:xfrm>
          <a:prstGeom prst="rect">
            <a:avLst/>
          </a:prstGeom>
          <a:solidFill>
            <a:srgbClr val="1F4E79">
              <a:alpha val="85000"/>
            </a:srgbClr>
          </a:solidFill>
          <a:ln>
            <a:noFill/>
            <a:prstDash val="solid"/>
          </a:ln>
        </p:spPr>
        <p:txBody>
          <a:bodyPr vert="horz" wrap="square" lIns="179999" tIns="107999" rIns="91440" bIns="45720" anchor="t" anchorCtr="0" compatLnSpc="1"/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800" b="1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Master Studies admission requirements </a:t>
            </a:r>
          </a:p>
          <a:p>
            <a:pPr marL="180978" marR="0" lvl="0" indent="-180978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Wingdings" pitchFamily="2"/>
              <a:buChar char="§"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en-US" sz="1600" b="0" i="0" u="none" strike="noStrike" kern="0" cap="none" spc="0" baseline="0">
                <a:solidFill>
                  <a:srgbClr val="FFFFFF"/>
                </a:solidFill>
                <a:uFillTx/>
                <a:latin typeface="Arial"/>
                <a:ea typeface=""/>
                <a:cs typeface="Arial" pitchFamily="34"/>
              </a:rPr>
              <a:t>Successful completion of Bachelor Studies Primary Level         (240 ECTS)</a:t>
            </a:r>
          </a:p>
        </p:txBody>
      </p:sp>
      <p:sp>
        <p:nvSpPr>
          <p:cNvPr id="6" name="Titel 10"/>
          <p:cNvSpPr txBox="1"/>
          <p:nvPr/>
        </p:nvSpPr>
        <p:spPr>
          <a:xfrm rot="16200004">
            <a:off x="-1497340" y="3469662"/>
            <a:ext cx="4992962" cy="1325559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l" defTabSz="914400" rtl="0" fontAlgn="auto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de-DE" sz="3000" b="1" i="0" u="none" strike="noStrike" kern="0" cap="none" spc="0" baseline="0">
                <a:solidFill>
                  <a:srgbClr val="000000"/>
                </a:solidFill>
                <a:uFillTx/>
                <a:latin typeface="Arial"/>
                <a:ea typeface=""/>
                <a:cs typeface="Arial" pitchFamily="34"/>
              </a:rPr>
              <a:t>Primary Level              Teacher Education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H Wie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H-Wien">
  <a:themeElements>
    <a:clrScheme name="PHWien">
      <a:dk1>
        <a:sysClr val="windowText" lastClr="000000"/>
      </a:dk1>
      <a:lt1>
        <a:sysClr val="window" lastClr="FFFFFF"/>
      </a:lt1>
      <a:dk2>
        <a:srgbClr val="7F7F7F"/>
      </a:dk2>
      <a:lt2>
        <a:srgbClr val="F2F2F2"/>
      </a:lt2>
      <a:accent1>
        <a:srgbClr val="CC0000"/>
      </a:accent1>
      <a:accent2>
        <a:srgbClr val="FFC1C1"/>
      </a:accent2>
      <a:accent3>
        <a:srgbClr val="FE8484"/>
      </a:accent3>
      <a:accent4>
        <a:srgbClr val="FF4747"/>
      </a:accent4>
      <a:accent5>
        <a:srgbClr val="990000"/>
      </a:accent5>
      <a:accent6>
        <a:srgbClr val="660000"/>
      </a:accent6>
      <a:hlink>
        <a:srgbClr val="000000"/>
      </a:hlink>
      <a:folHlink>
        <a:srgbClr val="000000"/>
      </a:folHlink>
    </a:clrScheme>
    <a:fontScheme name="PH Wie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HW_Vorlage_Praesentationen_6_V3" id="{CE2ADD6D-9F1D-4DCA-BE26-12957109A5B4}" vid="{5F394179-30FF-4F60-BDCF-AF2756635BB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PHW_Vorlage_Praesentation_schlicht</Template>
  <TotalTime>186</TotalTime>
  <Words>1331</Words>
  <Application>Microsoft Office PowerPoint</Application>
  <PresentationFormat>Широкий екран</PresentationFormat>
  <Paragraphs>351</Paragraphs>
  <Slides>43</Slides>
  <Notes>18</Notes>
  <HiddenSlides>3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2</vt:i4>
      </vt:variant>
      <vt:variant>
        <vt:lpstr>Заголовки слайдів</vt:lpstr>
      </vt:variant>
      <vt:variant>
        <vt:i4>43</vt:i4>
      </vt:variant>
    </vt:vector>
  </HeadingPairs>
  <TitlesOfParts>
    <vt:vector size="48" baseType="lpstr">
      <vt:lpstr>Arial</vt:lpstr>
      <vt:lpstr>Calibri</vt:lpstr>
      <vt:lpstr>Wingdings</vt:lpstr>
      <vt:lpstr>PH Wien</vt:lpstr>
      <vt:lpstr>PH-Wien</vt:lpstr>
      <vt:lpstr>MMag. Esther Drexler, BEd. ERASMUS+ Support Officer, Lecturer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For further information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RYSHAJA, Swetlana</dc:creator>
  <cp:lastModifiedBy>Ihor Romanets</cp:lastModifiedBy>
  <cp:revision>258</cp:revision>
  <cp:lastPrinted>2014-07-24T09:33:51Z</cp:lastPrinted>
  <dcterms:created xsi:type="dcterms:W3CDTF">2016-09-19T10:41:24Z</dcterms:created>
  <dcterms:modified xsi:type="dcterms:W3CDTF">2019-05-24T14:06:10Z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0x0101000594934B01B4DD43AEB10FF1E85A840F</vt:lpwstr>
  </property>
</Properties>
</file>